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0"/>
  </p:notesMasterIdLst>
  <p:sldIdLst>
    <p:sldId id="275" r:id="rId2"/>
    <p:sldId id="257" r:id="rId3"/>
    <p:sldId id="258" r:id="rId4"/>
    <p:sldId id="259" r:id="rId5"/>
    <p:sldId id="260" r:id="rId6"/>
    <p:sldId id="261" r:id="rId7"/>
    <p:sldId id="262" r:id="rId8"/>
    <p:sldId id="273" r:id="rId9"/>
    <p:sldId id="267" r:id="rId10"/>
    <p:sldId id="269" r:id="rId11"/>
    <p:sldId id="268" r:id="rId12"/>
    <p:sldId id="270" r:id="rId13"/>
    <p:sldId id="276" r:id="rId14"/>
    <p:sldId id="272" r:id="rId15"/>
    <p:sldId id="335" r:id="rId16"/>
    <p:sldId id="330" r:id="rId17"/>
    <p:sldId id="331" r:id="rId18"/>
    <p:sldId id="263" r:id="rId19"/>
    <p:sldId id="264" r:id="rId20"/>
    <p:sldId id="265"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32" r:id="rId51"/>
    <p:sldId id="306" r:id="rId52"/>
    <p:sldId id="307" r:id="rId53"/>
    <p:sldId id="308" r:id="rId54"/>
    <p:sldId id="309" r:id="rId55"/>
    <p:sldId id="310" r:id="rId56"/>
    <p:sldId id="311" r:id="rId57"/>
    <p:sldId id="312" r:id="rId58"/>
    <p:sldId id="313" r:id="rId59"/>
    <p:sldId id="314" r:id="rId60"/>
    <p:sldId id="315" r:id="rId61"/>
    <p:sldId id="333" r:id="rId62"/>
    <p:sldId id="316" r:id="rId63"/>
    <p:sldId id="317" r:id="rId64"/>
    <p:sldId id="318" r:id="rId65"/>
    <p:sldId id="336" r:id="rId66"/>
    <p:sldId id="337" r:id="rId67"/>
    <p:sldId id="338" r:id="rId68"/>
    <p:sldId id="339" r:id="rId69"/>
    <p:sldId id="340" r:id="rId70"/>
    <p:sldId id="341" r:id="rId71"/>
    <p:sldId id="342" r:id="rId72"/>
    <p:sldId id="343" r:id="rId73"/>
    <p:sldId id="344" r:id="rId74"/>
    <p:sldId id="345" r:id="rId75"/>
    <p:sldId id="346" r:id="rId76"/>
    <p:sldId id="347" r:id="rId77"/>
    <p:sldId id="348" r:id="rId78"/>
    <p:sldId id="329" r:id="rId7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97" autoAdjust="0"/>
    <p:restoredTop sz="94719" autoAdjust="0"/>
  </p:normalViewPr>
  <p:slideViewPr>
    <p:cSldViewPr snapToGrid="0" snapToObjects="1">
      <p:cViewPr varScale="1">
        <p:scale>
          <a:sx n="120" d="100"/>
          <a:sy n="120" d="100"/>
        </p:scale>
        <p:origin x="192" y="184"/>
      </p:cViewPr>
      <p:guideLst>
        <p:guide orient="horz" pos="2160"/>
        <p:guide pos="2880"/>
      </p:guideLst>
    </p:cSldViewPr>
  </p:slideViewPr>
  <p:outlineViewPr>
    <p:cViewPr>
      <p:scale>
        <a:sx n="33" d="100"/>
        <a:sy n="33" d="100"/>
      </p:scale>
      <p:origin x="0" y="1009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C90368-B0FB-D448-B2C7-D8807362334A}" type="datetimeFigureOut">
              <a:rPr lang="en-US" smtClean="0"/>
              <a:t>2/2/22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44CE77-F44B-3249-AEFC-21309E7FD21D}" type="slidenum">
              <a:rPr lang="en-US" smtClean="0"/>
              <a:t>‹#›</a:t>
            </a:fld>
            <a:endParaRPr lang="en-US"/>
          </a:p>
        </p:txBody>
      </p:sp>
    </p:spTree>
    <p:extLst>
      <p:ext uri="{BB962C8B-B14F-4D97-AF65-F5344CB8AC3E}">
        <p14:creationId xmlns:p14="http://schemas.microsoft.com/office/powerpoint/2010/main" val="357541862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F735B0-0104-1744-BEF8-9AAB48B22BE0}" type="slidenum">
              <a:rPr lang="en-US" smtClean="0"/>
              <a:t>65</a:t>
            </a:fld>
            <a:endParaRPr lang="en-US"/>
          </a:p>
        </p:txBody>
      </p:sp>
    </p:spTree>
    <p:extLst>
      <p:ext uri="{BB962C8B-B14F-4D97-AF65-F5344CB8AC3E}">
        <p14:creationId xmlns:p14="http://schemas.microsoft.com/office/powerpoint/2010/main" val="115043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44CE77-F44B-3249-AEFC-21309E7FD21D}" type="slidenum">
              <a:rPr lang="en-US" smtClean="0"/>
              <a:t>74</a:t>
            </a:fld>
            <a:endParaRPr lang="en-US"/>
          </a:p>
        </p:txBody>
      </p:sp>
    </p:spTree>
    <p:extLst>
      <p:ext uri="{BB962C8B-B14F-4D97-AF65-F5344CB8AC3E}">
        <p14:creationId xmlns:p14="http://schemas.microsoft.com/office/powerpoint/2010/main" val="1553276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44CE77-F44B-3249-AEFC-21309E7FD21D}" type="slidenum">
              <a:rPr lang="en-US" smtClean="0"/>
              <a:t>75</a:t>
            </a:fld>
            <a:endParaRPr lang="en-US"/>
          </a:p>
        </p:txBody>
      </p:sp>
    </p:spTree>
    <p:extLst>
      <p:ext uri="{BB962C8B-B14F-4D97-AF65-F5344CB8AC3E}">
        <p14:creationId xmlns:p14="http://schemas.microsoft.com/office/powerpoint/2010/main" val="41277208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44CE77-F44B-3249-AEFC-21309E7FD21D}" type="slidenum">
              <a:rPr lang="en-US" smtClean="0"/>
              <a:t>76</a:t>
            </a:fld>
            <a:endParaRPr lang="en-US"/>
          </a:p>
        </p:txBody>
      </p:sp>
    </p:spTree>
    <p:extLst>
      <p:ext uri="{BB962C8B-B14F-4D97-AF65-F5344CB8AC3E}">
        <p14:creationId xmlns:p14="http://schemas.microsoft.com/office/powerpoint/2010/main" val="34592055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44CE77-F44B-3249-AEFC-21309E7FD21D}" type="slidenum">
              <a:rPr lang="en-US" smtClean="0"/>
              <a:t>77</a:t>
            </a:fld>
            <a:endParaRPr lang="en-US"/>
          </a:p>
        </p:txBody>
      </p:sp>
    </p:spTree>
    <p:extLst>
      <p:ext uri="{BB962C8B-B14F-4D97-AF65-F5344CB8AC3E}">
        <p14:creationId xmlns:p14="http://schemas.microsoft.com/office/powerpoint/2010/main" val="2588381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F735B0-0104-1744-BEF8-9AAB48B22BE0}" type="slidenum">
              <a:rPr lang="en-US" smtClean="0"/>
              <a:t>66</a:t>
            </a:fld>
            <a:endParaRPr lang="en-US"/>
          </a:p>
        </p:txBody>
      </p:sp>
    </p:spTree>
    <p:extLst>
      <p:ext uri="{BB962C8B-B14F-4D97-AF65-F5344CB8AC3E}">
        <p14:creationId xmlns:p14="http://schemas.microsoft.com/office/powerpoint/2010/main" val="893780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44CE77-F44B-3249-AEFC-21309E7FD21D}" type="slidenum">
              <a:rPr lang="en-US" smtClean="0"/>
              <a:t>67</a:t>
            </a:fld>
            <a:endParaRPr lang="en-US"/>
          </a:p>
        </p:txBody>
      </p:sp>
    </p:spTree>
    <p:extLst>
      <p:ext uri="{BB962C8B-B14F-4D97-AF65-F5344CB8AC3E}">
        <p14:creationId xmlns:p14="http://schemas.microsoft.com/office/powerpoint/2010/main" val="3909810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44CE77-F44B-3249-AEFC-21309E7FD21D}" type="slidenum">
              <a:rPr lang="en-US" smtClean="0"/>
              <a:t>68</a:t>
            </a:fld>
            <a:endParaRPr lang="en-US"/>
          </a:p>
        </p:txBody>
      </p:sp>
    </p:spTree>
    <p:extLst>
      <p:ext uri="{BB962C8B-B14F-4D97-AF65-F5344CB8AC3E}">
        <p14:creationId xmlns:p14="http://schemas.microsoft.com/office/powerpoint/2010/main" val="533000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44CE77-F44B-3249-AEFC-21309E7FD21D}" type="slidenum">
              <a:rPr lang="en-US" smtClean="0"/>
              <a:t>69</a:t>
            </a:fld>
            <a:endParaRPr lang="en-US"/>
          </a:p>
        </p:txBody>
      </p:sp>
    </p:spTree>
    <p:extLst>
      <p:ext uri="{BB962C8B-B14F-4D97-AF65-F5344CB8AC3E}">
        <p14:creationId xmlns:p14="http://schemas.microsoft.com/office/powerpoint/2010/main" val="4010003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44CE77-F44B-3249-AEFC-21309E7FD21D}" type="slidenum">
              <a:rPr lang="en-US" smtClean="0"/>
              <a:t>70</a:t>
            </a:fld>
            <a:endParaRPr lang="en-US"/>
          </a:p>
        </p:txBody>
      </p:sp>
    </p:spTree>
    <p:extLst>
      <p:ext uri="{BB962C8B-B14F-4D97-AF65-F5344CB8AC3E}">
        <p14:creationId xmlns:p14="http://schemas.microsoft.com/office/powerpoint/2010/main" val="8553461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44CE77-F44B-3249-AEFC-21309E7FD21D}" type="slidenum">
              <a:rPr lang="en-US" smtClean="0"/>
              <a:t>71</a:t>
            </a:fld>
            <a:endParaRPr lang="en-US"/>
          </a:p>
        </p:txBody>
      </p:sp>
    </p:spTree>
    <p:extLst>
      <p:ext uri="{BB962C8B-B14F-4D97-AF65-F5344CB8AC3E}">
        <p14:creationId xmlns:p14="http://schemas.microsoft.com/office/powerpoint/2010/main" val="1732403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44CE77-F44B-3249-AEFC-21309E7FD21D}" type="slidenum">
              <a:rPr lang="en-US" smtClean="0"/>
              <a:t>72</a:t>
            </a:fld>
            <a:endParaRPr lang="en-US"/>
          </a:p>
        </p:txBody>
      </p:sp>
    </p:spTree>
    <p:extLst>
      <p:ext uri="{BB962C8B-B14F-4D97-AF65-F5344CB8AC3E}">
        <p14:creationId xmlns:p14="http://schemas.microsoft.com/office/powerpoint/2010/main" val="7333288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444CE77-F44B-3249-AEFC-21309E7FD21D}" type="slidenum">
              <a:rPr lang="en-US" smtClean="0"/>
              <a:t>73</a:t>
            </a:fld>
            <a:endParaRPr lang="en-US"/>
          </a:p>
        </p:txBody>
      </p:sp>
    </p:spTree>
    <p:extLst>
      <p:ext uri="{BB962C8B-B14F-4D97-AF65-F5344CB8AC3E}">
        <p14:creationId xmlns:p14="http://schemas.microsoft.com/office/powerpoint/2010/main" val="1298883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16C5678-EE20-4FA5-88E2-6E0BD67A2E26}" type="datetime1">
              <a:rPr lang="en-US" smtClean="0"/>
              <a:t>2/2/22</a:t>
            </a:fld>
            <a:endParaRPr lang="en-US" dirty="0"/>
          </a:p>
        </p:txBody>
      </p:sp>
      <p:sp>
        <p:nvSpPr>
          <p:cNvPr id="5" name="Footer Placeholder 4"/>
          <p:cNvSpPr>
            <a:spLocks noGrp="1"/>
          </p:cNvSpPr>
          <p:nvPr>
            <p:ph type="ftr" sz="quarter" idx="11"/>
          </p:nvPr>
        </p:nvSpPr>
        <p:spPr/>
        <p:txBody>
          <a:bodyPr/>
          <a:lstStyle/>
          <a:p>
            <a:r>
              <a:rPr lang="en-US"/>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1491137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051B39-B140-43FE-96DB-472A2B59CE7C}" type="datetime1">
              <a:rPr lang="en-US" smtClean="0"/>
              <a:t>2/2/22</a:t>
            </a:fld>
            <a:endParaRPr lang="en-US"/>
          </a:p>
        </p:txBody>
      </p:sp>
      <p:sp>
        <p:nvSpPr>
          <p:cNvPr id="5" name="Footer Placeholder 4"/>
          <p:cNvSpPr>
            <a:spLocks noGrp="1"/>
          </p:cNvSpPr>
          <p:nvPr>
            <p:ph type="ftr" sz="quarter" idx="11"/>
          </p:nvPr>
        </p:nvSpPr>
        <p:spPr/>
        <p:txBody>
          <a:bodyPr/>
          <a:lstStyle/>
          <a:p>
            <a:r>
              <a:rPr lang="en-US"/>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extLst>
      <p:ext uri="{BB962C8B-B14F-4D97-AF65-F5344CB8AC3E}">
        <p14:creationId xmlns:p14="http://schemas.microsoft.com/office/powerpoint/2010/main" val="3806618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600BB2-27C5-458B-ABCE-839C88CF47CE}" type="datetime1">
              <a:rPr lang="en-US" smtClean="0"/>
              <a:t>2/2/22</a:t>
            </a:fld>
            <a:endParaRPr lang="en-US"/>
          </a:p>
        </p:txBody>
      </p:sp>
      <p:sp>
        <p:nvSpPr>
          <p:cNvPr id="5" name="Footer Placeholder 4"/>
          <p:cNvSpPr>
            <a:spLocks noGrp="1"/>
          </p:cNvSpPr>
          <p:nvPr>
            <p:ph type="ftr" sz="quarter" idx="11"/>
          </p:nvPr>
        </p:nvSpPr>
        <p:spPr/>
        <p:txBody>
          <a:bodyPr/>
          <a:lstStyle/>
          <a:p>
            <a:r>
              <a:rPr lang="en-US"/>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extLst>
      <p:ext uri="{BB962C8B-B14F-4D97-AF65-F5344CB8AC3E}">
        <p14:creationId xmlns:p14="http://schemas.microsoft.com/office/powerpoint/2010/main" val="715528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1D738E-8962-435F-8C43-147B8DD7E819}" type="datetime1">
              <a:rPr lang="en-US" smtClean="0"/>
              <a:t>2/2/22</a:t>
            </a:fld>
            <a:endParaRPr lang="en-US"/>
          </a:p>
        </p:txBody>
      </p:sp>
      <p:sp>
        <p:nvSpPr>
          <p:cNvPr id="5" name="Footer Placeholder 4"/>
          <p:cNvSpPr>
            <a:spLocks noGrp="1"/>
          </p:cNvSpPr>
          <p:nvPr>
            <p:ph type="ftr" sz="quarter" idx="11"/>
          </p:nvPr>
        </p:nvSpPr>
        <p:spPr/>
        <p:txBody>
          <a:bodyPr/>
          <a:lstStyle/>
          <a:p>
            <a:r>
              <a:rPr lang="en-US"/>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extLst>
      <p:ext uri="{BB962C8B-B14F-4D97-AF65-F5344CB8AC3E}">
        <p14:creationId xmlns:p14="http://schemas.microsoft.com/office/powerpoint/2010/main" val="1462194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CAEA93-55E7-4DA9-90C2-089A26EEFEC4}" type="datetime1">
              <a:rPr lang="en-US" smtClean="0"/>
              <a:t>2/2/22</a:t>
            </a:fld>
            <a:endParaRPr lang="en-US"/>
          </a:p>
        </p:txBody>
      </p:sp>
      <p:sp>
        <p:nvSpPr>
          <p:cNvPr id="5" name="Footer Placeholder 4"/>
          <p:cNvSpPr>
            <a:spLocks noGrp="1"/>
          </p:cNvSpPr>
          <p:nvPr>
            <p:ph type="ftr" sz="quarter" idx="11"/>
          </p:nvPr>
        </p:nvSpPr>
        <p:spPr/>
        <p:txBody>
          <a:bodyPr/>
          <a:lstStyle/>
          <a:p>
            <a:r>
              <a:rPr lang="en-US"/>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extLst>
      <p:ext uri="{BB962C8B-B14F-4D97-AF65-F5344CB8AC3E}">
        <p14:creationId xmlns:p14="http://schemas.microsoft.com/office/powerpoint/2010/main" val="3626476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34CF3C7-6809-4F39-BD67-A75817BDDE0A}" type="datetime1">
              <a:rPr lang="en-US" smtClean="0"/>
              <a:t>2/2/22</a:t>
            </a:fld>
            <a:endParaRPr lang="en-US"/>
          </a:p>
        </p:txBody>
      </p:sp>
      <p:sp>
        <p:nvSpPr>
          <p:cNvPr id="6" name="Footer Placeholder 5"/>
          <p:cNvSpPr>
            <a:spLocks noGrp="1"/>
          </p:cNvSpPr>
          <p:nvPr>
            <p:ph type="ftr" sz="quarter" idx="11"/>
          </p:nvPr>
        </p:nvSpPr>
        <p:spPr/>
        <p:txBody>
          <a:bodyPr/>
          <a:lstStyle/>
          <a:p>
            <a:r>
              <a:rPr lang="en-US"/>
              <a:t>Footer Text</a:t>
            </a:r>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extLst>
      <p:ext uri="{BB962C8B-B14F-4D97-AF65-F5344CB8AC3E}">
        <p14:creationId xmlns:p14="http://schemas.microsoft.com/office/powerpoint/2010/main" val="676451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7EAEB24-CE78-465C-A726-91D0868FA48F}" type="datetime1">
              <a:rPr lang="en-US" smtClean="0"/>
              <a:t>2/2/22</a:t>
            </a:fld>
            <a:endParaRPr lang="en-US"/>
          </a:p>
        </p:txBody>
      </p:sp>
      <p:sp>
        <p:nvSpPr>
          <p:cNvPr id="8" name="Footer Placeholder 7"/>
          <p:cNvSpPr>
            <a:spLocks noGrp="1"/>
          </p:cNvSpPr>
          <p:nvPr>
            <p:ph type="ftr" sz="quarter" idx="11"/>
          </p:nvPr>
        </p:nvSpPr>
        <p:spPr/>
        <p:txBody>
          <a:bodyPr/>
          <a:lstStyle/>
          <a:p>
            <a:r>
              <a:rPr lang="en-US"/>
              <a:t>Footer Text</a:t>
            </a:r>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a:p>
        </p:txBody>
      </p:sp>
    </p:spTree>
    <p:extLst>
      <p:ext uri="{BB962C8B-B14F-4D97-AF65-F5344CB8AC3E}">
        <p14:creationId xmlns:p14="http://schemas.microsoft.com/office/powerpoint/2010/main" val="1943023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0BAADF0-1749-4E8B-9691-B44A5F8C0895}" type="datetime1">
              <a:rPr lang="en-US" smtClean="0"/>
              <a:t>2/2/22</a:t>
            </a:fld>
            <a:endParaRPr lang="en-US"/>
          </a:p>
        </p:txBody>
      </p:sp>
      <p:sp>
        <p:nvSpPr>
          <p:cNvPr id="4" name="Footer Placeholder 3"/>
          <p:cNvSpPr>
            <a:spLocks noGrp="1"/>
          </p:cNvSpPr>
          <p:nvPr>
            <p:ph type="ftr" sz="quarter" idx="11"/>
          </p:nvPr>
        </p:nvSpPr>
        <p:spPr/>
        <p:txBody>
          <a:bodyPr/>
          <a:lstStyle/>
          <a:p>
            <a:r>
              <a:rPr lang="en-US"/>
              <a:t>Footer Text</a:t>
            </a:r>
          </a:p>
        </p:txBody>
      </p:sp>
      <p:sp>
        <p:nvSpPr>
          <p:cNvPr id="5" name="Slide Number Placeholder 4"/>
          <p:cNvSpPr>
            <a:spLocks noGrp="1"/>
          </p:cNvSpPr>
          <p:nvPr>
            <p:ph type="sldNum" sz="quarter" idx="12"/>
          </p:nvPr>
        </p:nvSpPr>
        <p:spPr/>
        <p:txBody>
          <a:bodyPr/>
          <a:lstStyle/>
          <a:p>
            <a:fld id="{BA9B540C-44DA-4F69-89C9-7C84606640D3}" type="slidenum">
              <a:rPr lang="en-US" smtClean="0"/>
              <a:pPr/>
              <a:t>‹#›</a:t>
            </a:fld>
            <a:endParaRPr lang="en-US"/>
          </a:p>
        </p:txBody>
      </p:sp>
    </p:spTree>
    <p:extLst>
      <p:ext uri="{BB962C8B-B14F-4D97-AF65-F5344CB8AC3E}">
        <p14:creationId xmlns:p14="http://schemas.microsoft.com/office/powerpoint/2010/main" val="2072415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t>2/2/22</a:t>
            </a:fld>
            <a:endParaRPr lang="en-US"/>
          </a:p>
        </p:txBody>
      </p:sp>
      <p:sp>
        <p:nvSpPr>
          <p:cNvPr id="3" name="Footer Placeholder 2"/>
          <p:cNvSpPr>
            <a:spLocks noGrp="1"/>
          </p:cNvSpPr>
          <p:nvPr>
            <p:ph type="ftr" sz="quarter" idx="11"/>
          </p:nvPr>
        </p:nvSpPr>
        <p:spPr/>
        <p:txBody>
          <a:bodyPr/>
          <a:lstStyle/>
          <a:p>
            <a:r>
              <a:rPr lang="en-US"/>
              <a:t>Footer Text</a:t>
            </a:r>
          </a:p>
        </p:txBody>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a:p>
        </p:txBody>
      </p:sp>
    </p:spTree>
    <p:extLst>
      <p:ext uri="{BB962C8B-B14F-4D97-AF65-F5344CB8AC3E}">
        <p14:creationId xmlns:p14="http://schemas.microsoft.com/office/powerpoint/2010/main" val="2153582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8BBB94-68E6-4675-A946-F1C5994EDBD7}" type="datetime1">
              <a:rPr lang="en-US" smtClean="0"/>
              <a:t>2/2/22</a:t>
            </a:fld>
            <a:endParaRPr lang="en-US"/>
          </a:p>
        </p:txBody>
      </p:sp>
      <p:sp>
        <p:nvSpPr>
          <p:cNvPr id="6" name="Footer Placeholder 5"/>
          <p:cNvSpPr>
            <a:spLocks noGrp="1"/>
          </p:cNvSpPr>
          <p:nvPr>
            <p:ph type="ftr" sz="quarter" idx="11"/>
          </p:nvPr>
        </p:nvSpPr>
        <p:spPr/>
        <p:txBody>
          <a:bodyPr/>
          <a:lstStyle/>
          <a:p>
            <a:r>
              <a:rPr lang="en-US"/>
              <a:t>Footer Text</a:t>
            </a:r>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extLst>
      <p:ext uri="{BB962C8B-B14F-4D97-AF65-F5344CB8AC3E}">
        <p14:creationId xmlns:p14="http://schemas.microsoft.com/office/powerpoint/2010/main" val="4254635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3B8377-21E3-4835-B75D-4E2847E2750F}" type="datetime1">
              <a:rPr lang="en-US" smtClean="0"/>
              <a:t>2/2/22</a:t>
            </a:fld>
            <a:endParaRPr lang="en-US"/>
          </a:p>
        </p:txBody>
      </p:sp>
      <p:sp>
        <p:nvSpPr>
          <p:cNvPr id="6" name="Footer Placeholder 5"/>
          <p:cNvSpPr>
            <a:spLocks noGrp="1"/>
          </p:cNvSpPr>
          <p:nvPr>
            <p:ph type="ftr" sz="quarter" idx="11"/>
          </p:nvPr>
        </p:nvSpPr>
        <p:spPr/>
        <p:txBody>
          <a:bodyPr/>
          <a:lstStyle/>
          <a:p>
            <a:r>
              <a:rPr lang="en-US"/>
              <a:t>Footer Text</a:t>
            </a:r>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extLst>
      <p:ext uri="{BB962C8B-B14F-4D97-AF65-F5344CB8AC3E}">
        <p14:creationId xmlns:p14="http://schemas.microsoft.com/office/powerpoint/2010/main" val="2007947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354356"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7354356"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C4986D-6BE9-4264-908F-02DB36FD8D6C}" type="datetime1">
              <a:rPr lang="en-US" smtClean="0"/>
              <a:t>2/2/22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B540C-44DA-4F69-89C9-7C84606640D3}" type="slidenum">
              <a:rPr lang="en-US" smtClean="0"/>
              <a:pPr/>
              <a:t>‹#›</a:t>
            </a:fld>
            <a:endParaRPr lang="en-US" dirty="0"/>
          </a:p>
        </p:txBody>
      </p:sp>
      <p:sp>
        <p:nvSpPr>
          <p:cNvPr id="7" name="TextBox 6"/>
          <p:cNvSpPr txBox="1"/>
          <p:nvPr userDrawn="1"/>
        </p:nvSpPr>
        <p:spPr>
          <a:xfrm>
            <a:off x="7811556" y="0"/>
            <a:ext cx="1332444" cy="7017307"/>
          </a:xfrm>
          <a:prstGeom prst="rect">
            <a:avLst/>
          </a:prstGeom>
          <a:solidFill>
            <a:srgbClr val="307487">
              <a:alpha val="86000"/>
            </a:srgbClr>
          </a:solid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8" name="Picture 7"/>
          <p:cNvPicPr>
            <a:picLocks noChangeAspect="1"/>
          </p:cNvPicPr>
          <p:nvPr userDrawn="1"/>
        </p:nvPicPr>
        <p:blipFill>
          <a:blip r:embed="rId13"/>
          <a:stretch>
            <a:fillRect/>
          </a:stretch>
        </p:blipFill>
        <p:spPr>
          <a:xfrm>
            <a:off x="7811556" y="65693"/>
            <a:ext cx="1371600" cy="1426382"/>
          </a:xfrm>
          <a:prstGeom prst="rect">
            <a:avLst/>
          </a:prstGeom>
        </p:spPr>
      </p:pic>
    </p:spTree>
    <p:extLst>
      <p:ext uri="{BB962C8B-B14F-4D97-AF65-F5344CB8AC3E}">
        <p14:creationId xmlns:p14="http://schemas.microsoft.com/office/powerpoint/2010/main" val="1981424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rgbClr val="FFFFFF"/>
                </a:solidFill>
              </a:rPr>
              <a:t>Church Board Training </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8260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982609" y="307883"/>
            <a:ext cx="6329871" cy="6175656"/>
          </a:xfrm>
          <a:prstGeom prst="ellipse">
            <a:avLst/>
          </a:prstGeom>
          <a:noFill/>
          <a:ln w="57150"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r>
              <a:rPr lang="en-US" dirty="0">
                <a:latin typeface="Wingdings"/>
                <a:ea typeface="Wingdings"/>
                <a:cs typeface="Wingdings"/>
                <a:sym typeface="Wingdings"/>
              </a:rPr>
              <a:t>      </a:t>
            </a:r>
          </a:p>
          <a:p>
            <a:endParaRPr lang="en-US" dirty="0">
              <a:latin typeface="Wingdings"/>
              <a:ea typeface="Wingdings"/>
              <a:cs typeface="Wingdings"/>
              <a:sym typeface="Wingdings"/>
            </a:endParaRPr>
          </a:p>
          <a:p>
            <a:endParaRPr lang="en-US" dirty="0">
              <a:latin typeface="Wingdings"/>
              <a:ea typeface="Wingdings"/>
              <a:cs typeface="Wingdings"/>
              <a:sym typeface="Wingdings"/>
            </a:endParaRPr>
          </a:p>
          <a:p>
            <a:endParaRPr lang="en-US" dirty="0">
              <a:latin typeface="Wingdings"/>
              <a:ea typeface="Wingdings"/>
              <a:cs typeface="Wingdings"/>
              <a:sym typeface="Wingdings"/>
            </a:endParaRPr>
          </a:p>
          <a:p>
            <a:endParaRPr lang="en-US" dirty="0">
              <a:latin typeface="Wingdings"/>
              <a:ea typeface="Wingdings"/>
              <a:cs typeface="Wingdings"/>
              <a:sym typeface="Wingdings"/>
            </a:endParaRPr>
          </a:p>
          <a:p>
            <a:r>
              <a:rPr lang="en-US" dirty="0">
                <a:latin typeface="Wingdings"/>
                <a:ea typeface="Wingdings"/>
                <a:cs typeface="Wingdings"/>
                <a:sym typeface="Wingdings"/>
              </a:rPr>
              <a:t>        </a:t>
            </a:r>
          </a:p>
          <a:p>
            <a:r>
              <a:rPr lang="en-US" dirty="0">
                <a:latin typeface="Wingdings"/>
                <a:ea typeface="Wingdings"/>
                <a:cs typeface="Wingdings"/>
                <a:sym typeface="Wingdings"/>
              </a:rPr>
              <a:t>         </a:t>
            </a:r>
            <a:endParaRPr lang="en-US" dirty="0"/>
          </a:p>
        </p:txBody>
      </p:sp>
      <p:sp>
        <p:nvSpPr>
          <p:cNvPr id="3" name="Oval 2"/>
          <p:cNvSpPr/>
          <p:nvPr/>
        </p:nvSpPr>
        <p:spPr>
          <a:xfrm>
            <a:off x="3716080" y="3004472"/>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 name="TextBox 3"/>
          <p:cNvSpPr txBox="1"/>
          <p:nvPr/>
        </p:nvSpPr>
        <p:spPr>
          <a:xfrm>
            <a:off x="5974112" y="429827"/>
            <a:ext cx="1797224" cy="369332"/>
          </a:xfrm>
          <a:prstGeom prst="rect">
            <a:avLst/>
          </a:prstGeom>
          <a:solidFill>
            <a:schemeClr val="bg1"/>
          </a:solidFill>
        </p:spPr>
        <p:txBody>
          <a:bodyPr wrap="none" rtlCol="0">
            <a:spAutoFit/>
          </a:bodyPr>
          <a:lstStyle/>
          <a:p>
            <a:r>
              <a:rPr lang="en-US" dirty="0"/>
              <a:t>Local Conference</a:t>
            </a:r>
          </a:p>
        </p:txBody>
      </p:sp>
      <p:cxnSp>
        <p:nvCxnSpPr>
          <p:cNvPr id="8" name="Straight Arrow Connector 7"/>
          <p:cNvCxnSpPr>
            <a:endCxn id="3" idx="7"/>
          </p:cNvCxnSpPr>
          <p:nvPr/>
        </p:nvCxnSpPr>
        <p:spPr>
          <a:xfrm flipH="1">
            <a:off x="4418520" y="968857"/>
            <a:ext cx="1878673" cy="2156135"/>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82801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499948" y="481353"/>
            <a:ext cx="6329871" cy="6175656"/>
          </a:xfrm>
          <a:prstGeom prst="ellipse">
            <a:avLst/>
          </a:prstGeom>
          <a:noFill/>
          <a:ln w="57150" cmpd="sng">
            <a:solidFill>
              <a:schemeClr val="bg1"/>
            </a:solidFill>
          </a:ln>
        </p:spPr>
        <p:style>
          <a:lnRef idx="1">
            <a:schemeClr val="accent1"/>
          </a:lnRef>
          <a:fillRef idx="3">
            <a:schemeClr val="accent1"/>
          </a:fillRef>
          <a:effectRef idx="2">
            <a:schemeClr val="accent1"/>
          </a:effectRef>
          <a:fontRef idx="minor">
            <a:schemeClr val="lt1"/>
          </a:fontRef>
        </p:style>
        <p:txBody>
          <a:bodyPr/>
          <a:lstStyle/>
          <a:p>
            <a:r>
              <a:rPr lang="en-US" dirty="0">
                <a:latin typeface="Wingdings"/>
                <a:ea typeface="Wingdings"/>
                <a:cs typeface="Wingdings"/>
                <a:sym typeface="Wingdings"/>
              </a:rPr>
              <a:t>      </a:t>
            </a:r>
          </a:p>
          <a:p>
            <a:endParaRPr lang="en-US" dirty="0">
              <a:latin typeface="Wingdings"/>
              <a:ea typeface="Wingdings"/>
              <a:cs typeface="Wingdings"/>
              <a:sym typeface="Wingdings"/>
            </a:endParaRPr>
          </a:p>
          <a:p>
            <a:endParaRPr lang="en-US" dirty="0">
              <a:latin typeface="Wingdings"/>
              <a:ea typeface="Wingdings"/>
              <a:cs typeface="Wingdings"/>
              <a:sym typeface="Wingdings"/>
            </a:endParaRPr>
          </a:p>
          <a:p>
            <a:endParaRPr lang="en-US" dirty="0">
              <a:latin typeface="Wingdings"/>
              <a:ea typeface="Wingdings"/>
              <a:cs typeface="Wingdings"/>
              <a:sym typeface="Wingdings"/>
            </a:endParaRPr>
          </a:p>
          <a:p>
            <a:endParaRPr lang="en-US" dirty="0">
              <a:latin typeface="Wingdings"/>
              <a:ea typeface="Wingdings"/>
              <a:cs typeface="Wingdings"/>
              <a:sym typeface="Wingdings"/>
            </a:endParaRPr>
          </a:p>
          <a:p>
            <a:endParaRPr lang="en-US" dirty="0">
              <a:latin typeface="Wingdings"/>
              <a:ea typeface="Wingdings"/>
              <a:cs typeface="Wingdings"/>
              <a:sym typeface="Wingdings"/>
            </a:endParaRPr>
          </a:p>
        </p:txBody>
      </p:sp>
      <p:sp>
        <p:nvSpPr>
          <p:cNvPr id="4" name="Oval 3"/>
          <p:cNvSpPr/>
          <p:nvPr/>
        </p:nvSpPr>
        <p:spPr>
          <a:xfrm>
            <a:off x="3084185" y="2675458"/>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 name="Oval 5"/>
          <p:cNvSpPr/>
          <p:nvPr/>
        </p:nvSpPr>
        <p:spPr>
          <a:xfrm>
            <a:off x="3837098" y="3086938"/>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Oval 6"/>
          <p:cNvSpPr/>
          <p:nvPr/>
        </p:nvSpPr>
        <p:spPr>
          <a:xfrm>
            <a:off x="3084185" y="3498418"/>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 name="Decagon 8"/>
          <p:cNvSpPr/>
          <p:nvPr/>
        </p:nvSpPr>
        <p:spPr>
          <a:xfrm>
            <a:off x="2664808" y="2438417"/>
            <a:ext cx="2130442" cy="2120002"/>
          </a:xfrm>
          <a:prstGeom prst="decagon">
            <a:avLst/>
          </a:prstGeom>
          <a:noFill/>
          <a:ln w="57150"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TextBox 10"/>
          <p:cNvSpPr txBox="1"/>
          <p:nvPr/>
        </p:nvSpPr>
        <p:spPr>
          <a:xfrm>
            <a:off x="7067331" y="481353"/>
            <a:ext cx="750025" cy="369332"/>
          </a:xfrm>
          <a:prstGeom prst="rect">
            <a:avLst/>
          </a:prstGeom>
          <a:solidFill>
            <a:schemeClr val="bg1"/>
          </a:solidFill>
        </p:spPr>
        <p:txBody>
          <a:bodyPr wrap="none" rtlCol="0">
            <a:spAutoFit/>
          </a:bodyPr>
          <a:lstStyle/>
          <a:p>
            <a:r>
              <a:rPr lang="en-US" dirty="0"/>
              <a:t>Union </a:t>
            </a:r>
          </a:p>
        </p:txBody>
      </p:sp>
      <p:cxnSp>
        <p:nvCxnSpPr>
          <p:cNvPr id="13" name="Straight Arrow Connector 12"/>
          <p:cNvCxnSpPr/>
          <p:nvPr/>
        </p:nvCxnSpPr>
        <p:spPr>
          <a:xfrm flipH="1">
            <a:off x="5479742" y="850685"/>
            <a:ext cx="1587589" cy="163801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94656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766795" y="103405"/>
            <a:ext cx="6801027" cy="6749183"/>
          </a:xfrm>
          <a:prstGeom prst="ellipse">
            <a:avLst/>
          </a:prstGeom>
          <a:noFill/>
          <a:ln w="57150" cmpd="sng">
            <a:solidFill>
              <a:schemeClr val="bg1"/>
            </a:solidFill>
          </a:ln>
        </p:spPr>
        <p:style>
          <a:lnRef idx="1">
            <a:schemeClr val="accent1"/>
          </a:lnRef>
          <a:fillRef idx="3">
            <a:schemeClr val="accent1"/>
          </a:fillRef>
          <a:effectRef idx="2">
            <a:schemeClr val="accent1"/>
          </a:effectRef>
          <a:fontRef idx="minor">
            <a:schemeClr val="lt1"/>
          </a:fontRef>
        </p:style>
        <p:txBody>
          <a:bodyPr/>
          <a:lstStyle/>
          <a:p>
            <a:r>
              <a:rPr lang="en-US" dirty="0">
                <a:latin typeface="Wingdings"/>
                <a:ea typeface="Wingdings"/>
                <a:cs typeface="Wingdings"/>
                <a:sym typeface="Wingdings"/>
              </a:rPr>
              <a:t>      </a:t>
            </a:r>
          </a:p>
          <a:p>
            <a:endParaRPr lang="en-US" dirty="0">
              <a:latin typeface="Wingdings"/>
              <a:ea typeface="Wingdings"/>
              <a:cs typeface="Wingdings"/>
              <a:sym typeface="Wingdings"/>
            </a:endParaRPr>
          </a:p>
          <a:p>
            <a:endParaRPr lang="en-US" dirty="0">
              <a:latin typeface="Wingdings"/>
              <a:ea typeface="Wingdings"/>
              <a:cs typeface="Wingdings"/>
              <a:sym typeface="Wingdings"/>
            </a:endParaRPr>
          </a:p>
          <a:p>
            <a:endParaRPr lang="en-US" dirty="0">
              <a:latin typeface="Wingdings"/>
              <a:ea typeface="Wingdings"/>
              <a:cs typeface="Wingdings"/>
              <a:sym typeface="Wingdings"/>
            </a:endParaRPr>
          </a:p>
          <a:p>
            <a:endParaRPr lang="en-US" dirty="0">
              <a:latin typeface="Wingdings"/>
              <a:ea typeface="Wingdings"/>
              <a:cs typeface="Wingdings"/>
              <a:sym typeface="Wingdings"/>
            </a:endParaRPr>
          </a:p>
          <a:p>
            <a:endParaRPr lang="en-US" dirty="0">
              <a:latin typeface="Wingdings"/>
              <a:ea typeface="Wingdings"/>
              <a:cs typeface="Wingdings"/>
              <a:sym typeface="Wingdings"/>
            </a:endParaRPr>
          </a:p>
        </p:txBody>
      </p:sp>
      <p:sp>
        <p:nvSpPr>
          <p:cNvPr id="4" name="Oval 3"/>
          <p:cNvSpPr/>
          <p:nvPr/>
        </p:nvSpPr>
        <p:spPr>
          <a:xfrm>
            <a:off x="3625646" y="2570147"/>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 name="Oval 5"/>
          <p:cNvSpPr/>
          <p:nvPr/>
        </p:nvSpPr>
        <p:spPr>
          <a:xfrm>
            <a:off x="4318625" y="3200747"/>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Oval 6"/>
          <p:cNvSpPr/>
          <p:nvPr/>
        </p:nvSpPr>
        <p:spPr>
          <a:xfrm>
            <a:off x="3400321" y="3366467"/>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 name="Decagon 8"/>
          <p:cNvSpPr/>
          <p:nvPr/>
        </p:nvSpPr>
        <p:spPr>
          <a:xfrm>
            <a:off x="3141124" y="2392888"/>
            <a:ext cx="2130442" cy="2120002"/>
          </a:xfrm>
          <a:prstGeom prst="decagon">
            <a:avLst/>
          </a:prstGeom>
          <a:noFill/>
          <a:ln w="57150"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TextBox 10"/>
          <p:cNvSpPr txBox="1"/>
          <p:nvPr/>
        </p:nvSpPr>
        <p:spPr>
          <a:xfrm>
            <a:off x="107956" y="189584"/>
            <a:ext cx="2057925" cy="369332"/>
          </a:xfrm>
          <a:prstGeom prst="rect">
            <a:avLst/>
          </a:prstGeom>
          <a:solidFill>
            <a:schemeClr val="bg1"/>
          </a:solidFill>
        </p:spPr>
        <p:txBody>
          <a:bodyPr wrap="none" rtlCol="0">
            <a:spAutoFit/>
          </a:bodyPr>
          <a:lstStyle/>
          <a:p>
            <a:r>
              <a:rPr lang="en-US" dirty="0"/>
              <a:t>General Conference </a:t>
            </a:r>
          </a:p>
        </p:txBody>
      </p:sp>
      <p:sp>
        <p:nvSpPr>
          <p:cNvPr id="10" name="Decagon 9"/>
          <p:cNvSpPr/>
          <p:nvPr/>
        </p:nvSpPr>
        <p:spPr>
          <a:xfrm>
            <a:off x="953743" y="2514736"/>
            <a:ext cx="2130442" cy="2120002"/>
          </a:xfrm>
          <a:prstGeom prst="decagon">
            <a:avLst/>
          </a:prstGeom>
          <a:noFill/>
          <a:ln w="57150"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Decagon 11"/>
          <p:cNvSpPr/>
          <p:nvPr/>
        </p:nvSpPr>
        <p:spPr>
          <a:xfrm>
            <a:off x="2018964" y="625035"/>
            <a:ext cx="2130442" cy="2120002"/>
          </a:xfrm>
          <a:prstGeom prst="decagon">
            <a:avLst/>
          </a:prstGeom>
          <a:noFill/>
          <a:ln w="57150"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Decagon 13"/>
          <p:cNvSpPr/>
          <p:nvPr/>
        </p:nvSpPr>
        <p:spPr>
          <a:xfrm>
            <a:off x="4149406" y="352742"/>
            <a:ext cx="2130442" cy="2120002"/>
          </a:xfrm>
          <a:prstGeom prst="decagon">
            <a:avLst/>
          </a:prstGeom>
          <a:noFill/>
          <a:ln w="57150"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Decagon 14"/>
          <p:cNvSpPr/>
          <p:nvPr/>
        </p:nvSpPr>
        <p:spPr>
          <a:xfrm>
            <a:off x="5271566" y="2194297"/>
            <a:ext cx="2130442" cy="2120002"/>
          </a:xfrm>
          <a:prstGeom prst="decagon">
            <a:avLst/>
          </a:prstGeom>
          <a:noFill/>
          <a:ln w="57150"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Decagon 15"/>
          <p:cNvSpPr/>
          <p:nvPr/>
        </p:nvSpPr>
        <p:spPr>
          <a:xfrm>
            <a:off x="4337511" y="4189427"/>
            <a:ext cx="2130442" cy="2120002"/>
          </a:xfrm>
          <a:prstGeom prst="decagon">
            <a:avLst/>
          </a:prstGeom>
          <a:noFill/>
          <a:ln w="57150"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Decagon 16"/>
          <p:cNvSpPr/>
          <p:nvPr/>
        </p:nvSpPr>
        <p:spPr>
          <a:xfrm>
            <a:off x="2165881" y="4315494"/>
            <a:ext cx="2130442" cy="2120002"/>
          </a:xfrm>
          <a:prstGeom prst="decagon">
            <a:avLst/>
          </a:prstGeom>
          <a:noFill/>
          <a:ln w="57150"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Oval 17"/>
          <p:cNvSpPr/>
          <p:nvPr/>
        </p:nvSpPr>
        <p:spPr>
          <a:xfrm>
            <a:off x="2988841" y="945836"/>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Oval 18"/>
          <p:cNvSpPr/>
          <p:nvPr/>
        </p:nvSpPr>
        <p:spPr>
          <a:xfrm>
            <a:off x="2165881" y="1051839"/>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Oval 19"/>
          <p:cNvSpPr/>
          <p:nvPr/>
        </p:nvSpPr>
        <p:spPr>
          <a:xfrm>
            <a:off x="2672705" y="1768796"/>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Oval 20"/>
          <p:cNvSpPr/>
          <p:nvPr/>
        </p:nvSpPr>
        <p:spPr>
          <a:xfrm>
            <a:off x="4560886" y="448421"/>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Oval 21"/>
          <p:cNvSpPr/>
          <p:nvPr/>
        </p:nvSpPr>
        <p:spPr>
          <a:xfrm>
            <a:off x="4448606" y="1271381"/>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3" name="Oval 22"/>
          <p:cNvSpPr/>
          <p:nvPr/>
        </p:nvSpPr>
        <p:spPr>
          <a:xfrm>
            <a:off x="5271566" y="1051839"/>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Oval 23"/>
          <p:cNvSpPr/>
          <p:nvPr/>
        </p:nvSpPr>
        <p:spPr>
          <a:xfrm>
            <a:off x="6034924" y="2260622"/>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Oval 24"/>
          <p:cNvSpPr/>
          <p:nvPr/>
        </p:nvSpPr>
        <p:spPr>
          <a:xfrm>
            <a:off x="5332851" y="2845263"/>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Oval 25"/>
          <p:cNvSpPr/>
          <p:nvPr/>
        </p:nvSpPr>
        <p:spPr>
          <a:xfrm>
            <a:off x="6186704" y="3086938"/>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Oval 26"/>
          <p:cNvSpPr/>
          <p:nvPr/>
        </p:nvSpPr>
        <p:spPr>
          <a:xfrm>
            <a:off x="5133857" y="5177367"/>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Oval 27"/>
          <p:cNvSpPr/>
          <p:nvPr/>
        </p:nvSpPr>
        <p:spPr>
          <a:xfrm>
            <a:off x="5141585" y="4354407"/>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Oval 28"/>
          <p:cNvSpPr/>
          <p:nvPr/>
        </p:nvSpPr>
        <p:spPr>
          <a:xfrm>
            <a:off x="4448606" y="4765887"/>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Oval 29"/>
          <p:cNvSpPr/>
          <p:nvPr/>
        </p:nvSpPr>
        <p:spPr>
          <a:xfrm>
            <a:off x="3142512" y="5177367"/>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Oval 30"/>
          <p:cNvSpPr/>
          <p:nvPr/>
        </p:nvSpPr>
        <p:spPr>
          <a:xfrm>
            <a:off x="2267897" y="5177367"/>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2" name="Oval 31"/>
          <p:cNvSpPr/>
          <p:nvPr/>
        </p:nvSpPr>
        <p:spPr>
          <a:xfrm>
            <a:off x="2729644" y="4354407"/>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Oval 32"/>
          <p:cNvSpPr/>
          <p:nvPr/>
        </p:nvSpPr>
        <p:spPr>
          <a:xfrm>
            <a:off x="1342921" y="2845263"/>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4" name="Oval 33"/>
          <p:cNvSpPr/>
          <p:nvPr/>
        </p:nvSpPr>
        <p:spPr>
          <a:xfrm>
            <a:off x="1342921" y="3668223"/>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Oval 34"/>
          <p:cNvSpPr/>
          <p:nvPr/>
        </p:nvSpPr>
        <p:spPr>
          <a:xfrm>
            <a:off x="2165881" y="2954987"/>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925609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766795" y="103405"/>
            <a:ext cx="6801027" cy="6749183"/>
          </a:xfrm>
          <a:prstGeom prst="ellipse">
            <a:avLst/>
          </a:prstGeom>
          <a:noFill/>
          <a:ln w="57150" cmpd="sng">
            <a:solidFill>
              <a:schemeClr val="bg1"/>
            </a:solidFill>
          </a:ln>
        </p:spPr>
        <p:style>
          <a:lnRef idx="1">
            <a:schemeClr val="accent1"/>
          </a:lnRef>
          <a:fillRef idx="3">
            <a:schemeClr val="accent1"/>
          </a:fillRef>
          <a:effectRef idx="2">
            <a:schemeClr val="accent1"/>
          </a:effectRef>
          <a:fontRef idx="minor">
            <a:schemeClr val="lt1"/>
          </a:fontRef>
        </p:style>
        <p:txBody>
          <a:bodyPr/>
          <a:lstStyle/>
          <a:p>
            <a:r>
              <a:rPr lang="en-US" dirty="0">
                <a:latin typeface="Wingdings"/>
                <a:ea typeface="Wingdings"/>
                <a:cs typeface="Wingdings"/>
                <a:sym typeface="Wingdings"/>
              </a:rPr>
              <a:t>      </a:t>
            </a:r>
          </a:p>
          <a:p>
            <a:endParaRPr lang="en-US" dirty="0">
              <a:latin typeface="Wingdings"/>
              <a:ea typeface="Wingdings"/>
              <a:cs typeface="Wingdings"/>
              <a:sym typeface="Wingdings"/>
            </a:endParaRPr>
          </a:p>
          <a:p>
            <a:endParaRPr lang="en-US" dirty="0">
              <a:latin typeface="Wingdings"/>
              <a:ea typeface="Wingdings"/>
              <a:cs typeface="Wingdings"/>
              <a:sym typeface="Wingdings"/>
            </a:endParaRPr>
          </a:p>
          <a:p>
            <a:endParaRPr lang="en-US" dirty="0">
              <a:latin typeface="Wingdings"/>
              <a:ea typeface="Wingdings"/>
              <a:cs typeface="Wingdings"/>
              <a:sym typeface="Wingdings"/>
            </a:endParaRPr>
          </a:p>
          <a:p>
            <a:endParaRPr lang="en-US" dirty="0">
              <a:latin typeface="Wingdings"/>
              <a:ea typeface="Wingdings"/>
              <a:cs typeface="Wingdings"/>
              <a:sym typeface="Wingdings"/>
            </a:endParaRPr>
          </a:p>
          <a:p>
            <a:endParaRPr lang="en-US" dirty="0">
              <a:latin typeface="Wingdings"/>
              <a:ea typeface="Wingdings"/>
              <a:cs typeface="Wingdings"/>
              <a:sym typeface="Wingdings"/>
            </a:endParaRPr>
          </a:p>
        </p:txBody>
      </p:sp>
      <p:sp>
        <p:nvSpPr>
          <p:cNvPr id="4" name="Oval 3"/>
          <p:cNvSpPr/>
          <p:nvPr/>
        </p:nvSpPr>
        <p:spPr>
          <a:xfrm>
            <a:off x="3625646" y="2570147"/>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 name="Oval 5"/>
          <p:cNvSpPr/>
          <p:nvPr/>
        </p:nvSpPr>
        <p:spPr>
          <a:xfrm>
            <a:off x="4318625" y="3200747"/>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Oval 6"/>
          <p:cNvSpPr/>
          <p:nvPr/>
        </p:nvSpPr>
        <p:spPr>
          <a:xfrm>
            <a:off x="3400321" y="3366467"/>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 name="Decagon 8"/>
          <p:cNvSpPr/>
          <p:nvPr/>
        </p:nvSpPr>
        <p:spPr>
          <a:xfrm>
            <a:off x="3141124" y="2392888"/>
            <a:ext cx="2130442" cy="2120002"/>
          </a:xfrm>
          <a:prstGeom prst="decagon">
            <a:avLst/>
          </a:prstGeom>
          <a:noFill/>
          <a:ln w="57150"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TextBox 10"/>
          <p:cNvSpPr txBox="1"/>
          <p:nvPr/>
        </p:nvSpPr>
        <p:spPr>
          <a:xfrm>
            <a:off x="107956" y="189584"/>
            <a:ext cx="2057925" cy="369332"/>
          </a:xfrm>
          <a:prstGeom prst="rect">
            <a:avLst/>
          </a:prstGeom>
          <a:solidFill>
            <a:schemeClr val="bg1"/>
          </a:solidFill>
        </p:spPr>
        <p:txBody>
          <a:bodyPr wrap="none" rtlCol="0">
            <a:spAutoFit/>
          </a:bodyPr>
          <a:lstStyle/>
          <a:p>
            <a:r>
              <a:rPr lang="en-US" dirty="0"/>
              <a:t>General Conference </a:t>
            </a:r>
          </a:p>
        </p:txBody>
      </p:sp>
      <p:sp>
        <p:nvSpPr>
          <p:cNvPr id="10" name="Decagon 9"/>
          <p:cNvSpPr/>
          <p:nvPr/>
        </p:nvSpPr>
        <p:spPr>
          <a:xfrm>
            <a:off x="953743" y="2514736"/>
            <a:ext cx="2130442" cy="2120002"/>
          </a:xfrm>
          <a:prstGeom prst="decagon">
            <a:avLst/>
          </a:prstGeom>
          <a:noFill/>
          <a:ln w="57150"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Decagon 11"/>
          <p:cNvSpPr/>
          <p:nvPr/>
        </p:nvSpPr>
        <p:spPr>
          <a:xfrm>
            <a:off x="2018964" y="625035"/>
            <a:ext cx="2130442" cy="2120002"/>
          </a:xfrm>
          <a:prstGeom prst="decagon">
            <a:avLst/>
          </a:prstGeom>
          <a:noFill/>
          <a:ln w="57150"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Decagon 13"/>
          <p:cNvSpPr/>
          <p:nvPr/>
        </p:nvSpPr>
        <p:spPr>
          <a:xfrm>
            <a:off x="4149406" y="352742"/>
            <a:ext cx="2130442" cy="2120002"/>
          </a:xfrm>
          <a:prstGeom prst="decagon">
            <a:avLst/>
          </a:prstGeom>
          <a:noFill/>
          <a:ln w="57150"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Decagon 14"/>
          <p:cNvSpPr/>
          <p:nvPr/>
        </p:nvSpPr>
        <p:spPr>
          <a:xfrm>
            <a:off x="5271566" y="2194297"/>
            <a:ext cx="2130442" cy="2120002"/>
          </a:xfrm>
          <a:prstGeom prst="decagon">
            <a:avLst/>
          </a:prstGeom>
          <a:noFill/>
          <a:ln w="57150"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Decagon 15"/>
          <p:cNvSpPr/>
          <p:nvPr/>
        </p:nvSpPr>
        <p:spPr>
          <a:xfrm>
            <a:off x="4337511" y="4189427"/>
            <a:ext cx="2130442" cy="2120002"/>
          </a:xfrm>
          <a:prstGeom prst="decagon">
            <a:avLst/>
          </a:prstGeom>
          <a:noFill/>
          <a:ln w="57150"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Decagon 16"/>
          <p:cNvSpPr/>
          <p:nvPr/>
        </p:nvSpPr>
        <p:spPr>
          <a:xfrm>
            <a:off x="2165881" y="4315494"/>
            <a:ext cx="2130442" cy="2120002"/>
          </a:xfrm>
          <a:prstGeom prst="decagon">
            <a:avLst/>
          </a:prstGeom>
          <a:noFill/>
          <a:ln w="57150"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Oval 17"/>
          <p:cNvSpPr/>
          <p:nvPr/>
        </p:nvSpPr>
        <p:spPr>
          <a:xfrm>
            <a:off x="2988841" y="945836"/>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Oval 18"/>
          <p:cNvSpPr/>
          <p:nvPr/>
        </p:nvSpPr>
        <p:spPr>
          <a:xfrm>
            <a:off x="2165881" y="1051839"/>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Oval 19"/>
          <p:cNvSpPr/>
          <p:nvPr/>
        </p:nvSpPr>
        <p:spPr>
          <a:xfrm>
            <a:off x="2672705" y="1768796"/>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Oval 20"/>
          <p:cNvSpPr/>
          <p:nvPr/>
        </p:nvSpPr>
        <p:spPr>
          <a:xfrm>
            <a:off x="4560886" y="448421"/>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Oval 21"/>
          <p:cNvSpPr/>
          <p:nvPr/>
        </p:nvSpPr>
        <p:spPr>
          <a:xfrm>
            <a:off x="4448606" y="1271381"/>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3" name="Oval 22"/>
          <p:cNvSpPr/>
          <p:nvPr/>
        </p:nvSpPr>
        <p:spPr>
          <a:xfrm>
            <a:off x="5271566" y="1051839"/>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Oval 23"/>
          <p:cNvSpPr/>
          <p:nvPr/>
        </p:nvSpPr>
        <p:spPr>
          <a:xfrm>
            <a:off x="6034924" y="2260622"/>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Oval 24"/>
          <p:cNvSpPr/>
          <p:nvPr/>
        </p:nvSpPr>
        <p:spPr>
          <a:xfrm>
            <a:off x="5332851" y="2845263"/>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Oval 25"/>
          <p:cNvSpPr/>
          <p:nvPr/>
        </p:nvSpPr>
        <p:spPr>
          <a:xfrm>
            <a:off x="6186704" y="3086938"/>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Oval 26"/>
          <p:cNvSpPr/>
          <p:nvPr/>
        </p:nvSpPr>
        <p:spPr>
          <a:xfrm>
            <a:off x="5133857" y="5177367"/>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Oval 27"/>
          <p:cNvSpPr/>
          <p:nvPr/>
        </p:nvSpPr>
        <p:spPr>
          <a:xfrm>
            <a:off x="5141585" y="4354407"/>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Oval 28"/>
          <p:cNvSpPr/>
          <p:nvPr/>
        </p:nvSpPr>
        <p:spPr>
          <a:xfrm>
            <a:off x="4448606" y="4765887"/>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Oval 29"/>
          <p:cNvSpPr/>
          <p:nvPr/>
        </p:nvSpPr>
        <p:spPr>
          <a:xfrm>
            <a:off x="3142512" y="5177367"/>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Oval 30"/>
          <p:cNvSpPr/>
          <p:nvPr/>
        </p:nvSpPr>
        <p:spPr>
          <a:xfrm>
            <a:off x="2267897" y="5177367"/>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2" name="Oval 31"/>
          <p:cNvSpPr/>
          <p:nvPr/>
        </p:nvSpPr>
        <p:spPr>
          <a:xfrm>
            <a:off x="2729644" y="4354407"/>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Oval 32"/>
          <p:cNvSpPr/>
          <p:nvPr/>
        </p:nvSpPr>
        <p:spPr>
          <a:xfrm>
            <a:off x="1342921" y="2845263"/>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4" name="Oval 33"/>
          <p:cNvSpPr/>
          <p:nvPr/>
        </p:nvSpPr>
        <p:spPr>
          <a:xfrm>
            <a:off x="1342921" y="3668223"/>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Oval 34"/>
          <p:cNvSpPr/>
          <p:nvPr/>
        </p:nvSpPr>
        <p:spPr>
          <a:xfrm>
            <a:off x="2165881" y="2954987"/>
            <a:ext cx="822960" cy="822960"/>
          </a:xfrm>
          <a:prstGeom prst="ellipse">
            <a:avLst/>
          </a:prstGeom>
          <a:pattFill prst="sphere">
            <a:fgClr>
              <a:prstClr val="black"/>
            </a:fgClr>
            <a:bgClr>
              <a:prstClr val="white"/>
            </a:bgClr>
          </a:pattFill>
          <a:ln w="28575" cmpd="sng">
            <a:solidFill>
              <a:srgbClr val="FFFFF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36" name="Straight Connector 35"/>
          <p:cNvCxnSpPr/>
          <p:nvPr/>
        </p:nvCxnSpPr>
        <p:spPr>
          <a:xfrm>
            <a:off x="3884843" y="27799"/>
            <a:ext cx="411480" cy="2133808"/>
          </a:xfrm>
          <a:prstGeom prst="line">
            <a:avLst/>
          </a:prstGeom>
          <a:ln w="38100" cmpd="sng">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flipH="1">
            <a:off x="3061883" y="2167099"/>
            <a:ext cx="1234440" cy="695274"/>
          </a:xfrm>
          <a:prstGeom prst="line">
            <a:avLst/>
          </a:prstGeom>
          <a:ln w="57150" cmpd="sng">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4318625" y="2194297"/>
            <a:ext cx="986637" cy="467547"/>
          </a:xfrm>
          <a:prstGeom prst="line">
            <a:avLst/>
          </a:prstGeom>
          <a:ln w="38100" cmpd="sng">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3078031" y="2829082"/>
            <a:ext cx="304306" cy="1525325"/>
          </a:xfrm>
          <a:prstGeom prst="line">
            <a:avLst/>
          </a:prstGeom>
          <a:ln w="57150" cmpd="sng">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5305262" y="2745037"/>
            <a:ext cx="138444" cy="1093399"/>
          </a:xfrm>
          <a:prstGeom prst="line">
            <a:avLst/>
          </a:prstGeom>
          <a:ln w="38100" cmpd="sng">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443706" y="3945300"/>
            <a:ext cx="1771151" cy="994617"/>
          </a:xfrm>
          <a:prstGeom prst="line">
            <a:avLst/>
          </a:prstGeom>
          <a:ln w="38100" cmpd="sng">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3090857" y="4314299"/>
            <a:ext cx="326796" cy="69088"/>
          </a:xfrm>
          <a:prstGeom prst="line">
            <a:avLst/>
          </a:prstGeom>
          <a:ln w="57150" cmpd="sng">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flipH="1">
            <a:off x="1373759" y="4315494"/>
            <a:ext cx="1584244" cy="1032615"/>
          </a:xfrm>
          <a:prstGeom prst="line">
            <a:avLst/>
          </a:prstGeom>
          <a:ln w="57150" cmpd="sng">
            <a:solidFill>
              <a:srgbClr val="FFFF00"/>
            </a:solidFill>
          </a:ln>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256063" y="955569"/>
            <a:ext cx="1018227" cy="369332"/>
          </a:xfrm>
          <a:prstGeom prst="rect">
            <a:avLst/>
          </a:prstGeom>
          <a:solidFill>
            <a:srgbClr val="FFFFFF"/>
          </a:solidFill>
        </p:spPr>
        <p:txBody>
          <a:bodyPr wrap="none" rtlCol="0">
            <a:spAutoFit/>
          </a:bodyPr>
          <a:lstStyle/>
          <a:p>
            <a:r>
              <a:rPr lang="en-US" dirty="0"/>
              <a:t>Divisions</a:t>
            </a:r>
          </a:p>
        </p:txBody>
      </p:sp>
    </p:spTree>
    <p:extLst>
      <p:ext uri="{BB962C8B-B14F-4D97-AF65-F5344CB8AC3E}">
        <p14:creationId xmlns:p14="http://schemas.microsoft.com/office/powerpoint/2010/main" val="125763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dissolve">
                                      <p:cBhvr>
                                        <p:cTn id="7" dur="500"/>
                                        <p:tgtEl>
                                          <p:spTgt spid="36"/>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dissolve">
                                      <p:cBhvr>
                                        <p:cTn id="11" dur="500"/>
                                        <p:tgtEl>
                                          <p:spTgt spid="37"/>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dissolve">
                                      <p:cBhvr>
                                        <p:cTn id="15" dur="500"/>
                                        <p:tgtEl>
                                          <p:spTgt spid="38"/>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dissolve">
                                      <p:cBhvr>
                                        <p:cTn id="19" dur="500"/>
                                        <p:tgtEl>
                                          <p:spTgt spid="39"/>
                                        </p:tgtEl>
                                      </p:cBhvr>
                                    </p:animEffect>
                                  </p:childTnLst>
                                </p:cTn>
                              </p:par>
                            </p:childTnLst>
                          </p:cTn>
                        </p:par>
                        <p:par>
                          <p:cTn id="20" fill="hold">
                            <p:stCondLst>
                              <p:cond delay="2000"/>
                            </p:stCondLst>
                            <p:childTnLst>
                              <p:par>
                                <p:cTn id="21" presetID="9" presetClass="entr" presetSubtype="0" fill="hold" nodeType="afterEffect">
                                  <p:stCondLst>
                                    <p:cond delay="0"/>
                                  </p:stCondLst>
                                  <p:childTnLst>
                                    <p:set>
                                      <p:cBhvr>
                                        <p:cTn id="22" dur="1" fill="hold">
                                          <p:stCondLst>
                                            <p:cond delay="0"/>
                                          </p:stCondLst>
                                        </p:cTn>
                                        <p:tgtEl>
                                          <p:spTgt spid="40"/>
                                        </p:tgtEl>
                                        <p:attrNameLst>
                                          <p:attrName>style.visibility</p:attrName>
                                        </p:attrNameLst>
                                      </p:cBhvr>
                                      <p:to>
                                        <p:strVal val="visible"/>
                                      </p:to>
                                    </p:set>
                                    <p:animEffect transition="in" filter="dissolve">
                                      <p:cBhvr>
                                        <p:cTn id="23" dur="500"/>
                                        <p:tgtEl>
                                          <p:spTgt spid="40"/>
                                        </p:tgtEl>
                                      </p:cBhvr>
                                    </p:animEffect>
                                  </p:childTnLst>
                                </p:cTn>
                              </p:par>
                            </p:childTnLst>
                          </p:cTn>
                        </p:par>
                        <p:par>
                          <p:cTn id="24" fill="hold">
                            <p:stCondLst>
                              <p:cond delay="2500"/>
                            </p:stCondLst>
                            <p:childTnLst>
                              <p:par>
                                <p:cTn id="25" presetID="9" presetClass="entr" presetSubtype="0" fill="hold" nodeType="after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dissolve">
                                      <p:cBhvr>
                                        <p:cTn id="27" dur="500"/>
                                        <p:tgtEl>
                                          <p:spTgt spid="41"/>
                                        </p:tgtEl>
                                      </p:cBhvr>
                                    </p:animEffect>
                                  </p:childTnLst>
                                </p:cTn>
                              </p:par>
                            </p:childTnLst>
                          </p:cTn>
                        </p:par>
                        <p:par>
                          <p:cTn id="28" fill="hold">
                            <p:stCondLst>
                              <p:cond delay="3000"/>
                            </p:stCondLst>
                            <p:childTnLst>
                              <p:par>
                                <p:cTn id="29" presetID="9" presetClass="entr" presetSubtype="0" fill="hold" nodeType="after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dissolve">
                                      <p:cBhvr>
                                        <p:cTn id="31" dur="500"/>
                                        <p:tgtEl>
                                          <p:spTgt spid="42"/>
                                        </p:tgtEl>
                                      </p:cBhvr>
                                    </p:animEffect>
                                  </p:childTnLst>
                                </p:cTn>
                              </p:par>
                            </p:childTnLst>
                          </p:cTn>
                        </p:par>
                        <p:par>
                          <p:cTn id="32" fill="hold">
                            <p:stCondLst>
                              <p:cond delay="3500"/>
                            </p:stCondLst>
                            <p:childTnLst>
                              <p:par>
                                <p:cTn id="33" presetID="9" presetClass="entr" presetSubtype="0" fill="hold" nodeType="afterEffect">
                                  <p:stCondLst>
                                    <p:cond delay="0"/>
                                  </p:stCondLst>
                                  <p:childTnLst>
                                    <p:set>
                                      <p:cBhvr>
                                        <p:cTn id="34" dur="1" fill="hold">
                                          <p:stCondLst>
                                            <p:cond delay="0"/>
                                          </p:stCondLst>
                                        </p:cTn>
                                        <p:tgtEl>
                                          <p:spTgt spid="43"/>
                                        </p:tgtEl>
                                        <p:attrNameLst>
                                          <p:attrName>style.visibility</p:attrName>
                                        </p:attrNameLst>
                                      </p:cBhvr>
                                      <p:to>
                                        <p:strVal val="visible"/>
                                      </p:to>
                                    </p:set>
                                    <p:animEffect transition="in" filter="dissolve">
                                      <p:cBhvr>
                                        <p:cTn id="35" dur="500"/>
                                        <p:tgtEl>
                                          <p:spTgt spid="43"/>
                                        </p:tgtEl>
                                      </p:cBhvr>
                                    </p:animEffect>
                                  </p:childTnLst>
                                </p:cTn>
                              </p:par>
                            </p:childTnLst>
                          </p:cTn>
                        </p:par>
                        <p:par>
                          <p:cTn id="36" fill="hold">
                            <p:stCondLst>
                              <p:cond delay="4000"/>
                            </p:stCondLst>
                            <p:childTnLst>
                              <p:par>
                                <p:cTn id="37" presetID="9" presetClass="entr" presetSubtype="0" fill="hold" grpId="0" nodeType="afterEffect">
                                  <p:stCondLst>
                                    <p:cond delay="0"/>
                                  </p:stCondLst>
                                  <p:childTnLst>
                                    <p:set>
                                      <p:cBhvr>
                                        <p:cTn id="38" dur="1" fill="hold">
                                          <p:stCondLst>
                                            <p:cond delay="0"/>
                                          </p:stCondLst>
                                        </p:cTn>
                                        <p:tgtEl>
                                          <p:spTgt spid="45"/>
                                        </p:tgtEl>
                                        <p:attrNameLst>
                                          <p:attrName>style.visibility</p:attrName>
                                        </p:attrNameLst>
                                      </p:cBhvr>
                                      <p:to>
                                        <p:strVal val="visible"/>
                                      </p:to>
                                    </p:set>
                                    <p:animEffect transition="in" filter="dissolve">
                                      <p:cBhvr>
                                        <p:cTn id="39"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solidFill>
                <a:schemeClr val="bg1"/>
              </a:solidFill>
            </a:endParaRPr>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stretch>
            <a:fillRect/>
          </a:stretch>
        </p:blipFill>
        <p:spPr>
          <a:xfrm>
            <a:off x="-82751" y="0"/>
            <a:ext cx="9309502" cy="6858000"/>
          </a:xfrm>
          <a:prstGeom prst="rect">
            <a:avLst/>
          </a:prstGeom>
        </p:spPr>
      </p:pic>
    </p:spTree>
    <p:extLst>
      <p:ext uri="{BB962C8B-B14F-4D97-AF65-F5344CB8AC3E}">
        <p14:creationId xmlns:p14="http://schemas.microsoft.com/office/powerpoint/2010/main" val="356486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7C0BA-FBD7-2B49-BF4D-6F0A80E9C47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1FC77ED-C722-1543-9F2D-68B5ADF0B7FC}"/>
              </a:ext>
            </a:extLst>
          </p:cNvPr>
          <p:cNvSpPr>
            <a:spLocks noGrp="1"/>
          </p:cNvSpPr>
          <p:nvPr>
            <p:ph idx="1"/>
          </p:nvPr>
        </p:nvSpPr>
        <p:spPr/>
        <p:txBody>
          <a:bodyPr/>
          <a:lstStyle/>
          <a:p>
            <a:br>
              <a:rPr lang="en-US" dirty="0"/>
            </a:br>
            <a:endParaRPr lang="en-US" dirty="0"/>
          </a:p>
        </p:txBody>
      </p:sp>
      <p:sp>
        <p:nvSpPr>
          <p:cNvPr id="4" name="Rectangle 3">
            <a:extLst>
              <a:ext uri="{FF2B5EF4-FFF2-40B4-BE49-F238E27FC236}">
                <a16:creationId xmlns:a16="http://schemas.microsoft.com/office/drawing/2014/main" id="{6ED0CC72-4C15-E446-A1D2-87ABCC933C6C}"/>
              </a:ext>
            </a:extLst>
          </p:cNvPr>
          <p:cNvSpPr/>
          <p:nvPr/>
        </p:nvSpPr>
        <p:spPr>
          <a:xfrm>
            <a:off x="2286000" y="3105835"/>
            <a:ext cx="4572000" cy="646331"/>
          </a:xfrm>
          <a:prstGeom prst="rect">
            <a:avLst/>
          </a:prstGeom>
        </p:spPr>
        <p:txBody>
          <a:bodyPr>
            <a:spAutoFit/>
          </a:bodyPr>
          <a:lstStyle/>
          <a:p>
            <a:br>
              <a:rPr lang="en-US" dirty="0"/>
            </a:br>
            <a:endParaRPr lang="en-US" dirty="0"/>
          </a:p>
        </p:txBody>
      </p:sp>
      <p:pic>
        <p:nvPicPr>
          <p:cNvPr id="6" name="Picture 5" descr="Map&#10;&#10;Description automatically generated">
            <a:extLst>
              <a:ext uri="{FF2B5EF4-FFF2-40B4-BE49-F238E27FC236}">
                <a16:creationId xmlns:a16="http://schemas.microsoft.com/office/drawing/2014/main" id="{6ACC42F5-9B0A-154E-9104-3F77B24B89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76300"/>
            <a:ext cx="7773441" cy="3770119"/>
          </a:xfrm>
          <a:prstGeom prst="rect">
            <a:avLst/>
          </a:prstGeom>
        </p:spPr>
      </p:pic>
    </p:spTree>
    <p:extLst>
      <p:ext uri="{BB962C8B-B14F-4D97-AF65-F5344CB8AC3E}">
        <p14:creationId xmlns:p14="http://schemas.microsoft.com/office/powerpoint/2010/main" val="3762397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lumMod val="95000"/>
                  </a:schemeClr>
                </a:solidFill>
              </a:rPr>
              <a:t>The 10/40 Window</a:t>
            </a:r>
          </a:p>
        </p:txBody>
      </p:sp>
      <p:pic>
        <p:nvPicPr>
          <p:cNvPr id="7" name="Picture 6"/>
          <p:cNvPicPr>
            <a:picLocks noChangeAspect="1"/>
          </p:cNvPicPr>
          <p:nvPr/>
        </p:nvPicPr>
        <p:blipFill>
          <a:blip r:embed="rId2"/>
          <a:stretch>
            <a:fillRect/>
          </a:stretch>
        </p:blipFill>
        <p:spPr>
          <a:xfrm>
            <a:off x="1159493" y="2273300"/>
            <a:ext cx="6350000" cy="2311400"/>
          </a:xfrm>
          <a:prstGeom prst="rect">
            <a:avLst/>
          </a:prstGeom>
        </p:spPr>
      </p:pic>
    </p:spTree>
    <p:extLst>
      <p:ext uri="{BB962C8B-B14F-4D97-AF65-F5344CB8AC3E}">
        <p14:creationId xmlns:p14="http://schemas.microsoft.com/office/powerpoint/2010/main" val="1347578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solidFill>
                <a:schemeClr val="bg1"/>
              </a:solidFill>
            </a:endParaRPr>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stretch>
            <a:fillRect/>
          </a:stretch>
        </p:blipFill>
        <p:spPr>
          <a:xfrm>
            <a:off x="-82751" y="0"/>
            <a:ext cx="9309502" cy="6858000"/>
          </a:xfrm>
          <a:prstGeom prst="rect">
            <a:avLst/>
          </a:prstGeom>
        </p:spPr>
      </p:pic>
      <p:pic>
        <p:nvPicPr>
          <p:cNvPr id="5" name="Picture 4"/>
          <p:cNvPicPr>
            <a:picLocks noChangeAspect="1"/>
          </p:cNvPicPr>
          <p:nvPr/>
        </p:nvPicPr>
        <p:blipFill>
          <a:blip r:embed="rId3">
            <a:alphaModFix amt="73000"/>
          </a:blip>
          <a:stretch>
            <a:fillRect/>
          </a:stretch>
        </p:blipFill>
        <p:spPr>
          <a:xfrm>
            <a:off x="3597234" y="1532477"/>
            <a:ext cx="4175166" cy="1519761"/>
          </a:xfrm>
          <a:prstGeom prst="rect">
            <a:avLst/>
          </a:prstGeom>
          <a:solidFill>
            <a:schemeClr val="tx1">
              <a:lumMod val="50000"/>
              <a:lumOff val="50000"/>
              <a:alpha val="36000"/>
            </a:schemeClr>
          </a:solidFill>
        </p:spPr>
      </p:pic>
    </p:spTree>
    <p:extLst>
      <p:ext uri="{BB962C8B-B14F-4D97-AF65-F5344CB8AC3E}">
        <p14:creationId xmlns:p14="http://schemas.microsoft.com/office/powerpoint/2010/main" val="1592909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Why Organization?</a:t>
            </a:r>
          </a:p>
        </p:txBody>
      </p:sp>
      <p:sp>
        <p:nvSpPr>
          <p:cNvPr id="3" name="Content Placeholder 2"/>
          <p:cNvSpPr>
            <a:spLocks noGrp="1"/>
          </p:cNvSpPr>
          <p:nvPr>
            <p:ph idx="1"/>
          </p:nvPr>
        </p:nvSpPr>
        <p:spPr/>
        <p:txBody>
          <a:bodyPr>
            <a:normAutofit lnSpcReduction="10000"/>
          </a:bodyPr>
          <a:lstStyle/>
          <a:p>
            <a:r>
              <a:rPr lang="en-US" dirty="0">
                <a:solidFill>
                  <a:schemeClr val="bg1"/>
                </a:solidFill>
              </a:rPr>
              <a:t>Just as there can be no living, active human body unless its members are organically united and functioning together, so there can be no living, growing, prospering church unless its members are organized into a united spiritual body, all performing their God-given duties and functions under the direction of a divinely constituted authority.  </a:t>
            </a:r>
          </a:p>
        </p:txBody>
      </p:sp>
    </p:spTree>
    <p:extLst>
      <p:ext uri="{BB962C8B-B14F-4D97-AF65-F5344CB8AC3E}">
        <p14:creationId xmlns:p14="http://schemas.microsoft.com/office/powerpoint/2010/main" val="4065772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normAutofit fontScale="92500" lnSpcReduction="10000"/>
          </a:bodyPr>
          <a:lstStyle/>
          <a:p>
            <a:r>
              <a:rPr lang="en-US" dirty="0">
                <a:solidFill>
                  <a:schemeClr val="bg1"/>
                </a:solidFill>
              </a:rPr>
              <a:t>Without organization each congregation would be left to do its own thing.  </a:t>
            </a:r>
          </a:p>
          <a:p>
            <a:pPr marL="0" indent="0">
              <a:buNone/>
            </a:pPr>
            <a:endParaRPr lang="en-US" dirty="0">
              <a:solidFill>
                <a:schemeClr val="bg1"/>
              </a:solidFill>
            </a:endParaRPr>
          </a:p>
          <a:p>
            <a:r>
              <a:rPr lang="en-US" dirty="0">
                <a:solidFill>
                  <a:schemeClr val="bg1"/>
                </a:solidFill>
              </a:rPr>
              <a:t>Organization helps the church to function as a united body.  </a:t>
            </a:r>
          </a:p>
          <a:p>
            <a:endParaRPr lang="en-US" dirty="0">
              <a:solidFill>
                <a:schemeClr val="bg1"/>
              </a:solidFill>
            </a:endParaRPr>
          </a:p>
          <a:p>
            <a:r>
              <a:rPr lang="en-US" dirty="0">
                <a:solidFill>
                  <a:schemeClr val="bg1"/>
                </a:solidFill>
              </a:rPr>
              <a:t>To facilitate this, the church has established guidelines and principles based on the Bible and documented in a manual.  </a:t>
            </a:r>
          </a:p>
        </p:txBody>
      </p:sp>
    </p:spTree>
    <p:extLst>
      <p:ext uri="{BB962C8B-B14F-4D97-AF65-F5344CB8AC3E}">
        <p14:creationId xmlns:p14="http://schemas.microsoft.com/office/powerpoint/2010/main" val="2374937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Church Organization</a:t>
            </a:r>
          </a:p>
        </p:txBody>
      </p:sp>
      <p:sp>
        <p:nvSpPr>
          <p:cNvPr id="3" name="Content Placeholder 2"/>
          <p:cNvSpPr>
            <a:spLocks noGrp="1"/>
          </p:cNvSpPr>
          <p:nvPr>
            <p:ph idx="1"/>
          </p:nvPr>
        </p:nvSpPr>
        <p:spPr/>
        <p:txBody>
          <a:bodyPr/>
          <a:lstStyle/>
          <a:p>
            <a:r>
              <a:rPr lang="en-US" dirty="0">
                <a:solidFill>
                  <a:schemeClr val="bg1"/>
                </a:solidFill>
              </a:rPr>
              <a:t>The Seventh-day Adventist Church is a worldwide movement with over 20,000,000 members </a:t>
            </a:r>
          </a:p>
          <a:p>
            <a:endParaRPr lang="en-US" dirty="0">
              <a:solidFill>
                <a:schemeClr val="bg1"/>
              </a:solidFill>
            </a:endParaRPr>
          </a:p>
          <a:p>
            <a:r>
              <a:rPr lang="en-US" dirty="0">
                <a:solidFill>
                  <a:schemeClr val="bg1"/>
                </a:solidFill>
              </a:rPr>
              <a:t>There is only one Seventh-day Adventist Church in the world.</a:t>
            </a:r>
          </a:p>
        </p:txBody>
      </p:sp>
    </p:spTree>
    <p:extLst>
      <p:ext uri="{BB962C8B-B14F-4D97-AF65-F5344CB8AC3E}">
        <p14:creationId xmlns:p14="http://schemas.microsoft.com/office/powerpoint/2010/main" val="3210293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657" y="2004340"/>
            <a:ext cx="4178300" cy="2292889"/>
          </a:xfrm>
        </p:spPr>
        <p:txBody>
          <a:bodyPr>
            <a:normAutofit/>
          </a:bodyPr>
          <a:lstStyle/>
          <a:p>
            <a:r>
              <a:rPr lang="en-US" b="1" dirty="0">
                <a:solidFill>
                  <a:schemeClr val="bg1"/>
                </a:solidFill>
              </a:rPr>
              <a:t>The Church Manual</a:t>
            </a:r>
          </a:p>
        </p:txBody>
      </p:sp>
      <p:pic>
        <p:nvPicPr>
          <p:cNvPr id="7" name="Picture 6"/>
          <p:cNvPicPr>
            <a:picLocks noChangeAspect="1"/>
          </p:cNvPicPr>
          <p:nvPr/>
        </p:nvPicPr>
        <p:blipFill>
          <a:blip r:embed="rId2"/>
          <a:stretch>
            <a:fillRect/>
          </a:stretch>
        </p:blipFill>
        <p:spPr>
          <a:xfrm>
            <a:off x="457200" y="254000"/>
            <a:ext cx="4051300" cy="6350000"/>
          </a:xfrm>
          <a:prstGeom prst="rect">
            <a:avLst/>
          </a:prstGeom>
        </p:spPr>
      </p:pic>
    </p:spTree>
    <p:extLst>
      <p:ext uri="{BB962C8B-B14F-4D97-AF65-F5344CB8AC3E}">
        <p14:creationId xmlns:p14="http://schemas.microsoft.com/office/powerpoint/2010/main" val="4074981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FFFFFF"/>
                </a:solidFill>
              </a:rPr>
              <a:t>Why does the Seventh-day Adventist Church have a </a:t>
            </a:r>
            <a:r>
              <a:rPr lang="en-US" sz="3200" i="1" dirty="0">
                <a:solidFill>
                  <a:srgbClr val="FFFFFF"/>
                </a:solidFill>
              </a:rPr>
              <a:t>Church Manual</a:t>
            </a:r>
            <a:r>
              <a:rPr lang="en-US" sz="3200" dirty="0">
                <a:solidFill>
                  <a:srgbClr val="FFFFFF"/>
                </a:solidFill>
              </a:rPr>
              <a:t>? </a:t>
            </a:r>
          </a:p>
        </p:txBody>
      </p:sp>
      <p:sp>
        <p:nvSpPr>
          <p:cNvPr id="3" name="Content Placeholder 2"/>
          <p:cNvSpPr>
            <a:spLocks noGrp="1"/>
          </p:cNvSpPr>
          <p:nvPr>
            <p:ph idx="1"/>
          </p:nvPr>
        </p:nvSpPr>
        <p:spPr/>
        <p:txBody>
          <a:bodyPr/>
          <a:lstStyle/>
          <a:p>
            <a:r>
              <a:rPr lang="en-US" dirty="0">
                <a:solidFill>
                  <a:srgbClr val="FFFFFF"/>
                </a:solidFill>
              </a:rPr>
              <a:t>God is a God of order as evidenced in His works of creation and redemption. Consequently, order belongs to the essence of His church. Order is achieved through principles and regulations that guide the Church in its internal operations and in the fulfillment of its mission to the world. </a:t>
            </a:r>
          </a:p>
        </p:txBody>
      </p:sp>
    </p:spTree>
    <p:extLst>
      <p:ext uri="{BB962C8B-B14F-4D97-AF65-F5344CB8AC3E}">
        <p14:creationId xmlns:p14="http://schemas.microsoft.com/office/powerpoint/2010/main" val="3507850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solidFill>
                  <a:srgbClr val="FFFFFF"/>
                </a:solidFill>
              </a:rPr>
              <a:t>In order for it to be a successful ecclesiastical organization at the service of the Lord and humanity, it needs order, rule, and discipline. Scripture affirms that all things be done decently and in order (1 </a:t>
            </a:r>
            <a:r>
              <a:rPr lang="en-US" dirty="0" err="1">
                <a:solidFill>
                  <a:srgbClr val="FFFFFF"/>
                </a:solidFill>
              </a:rPr>
              <a:t>Cor</a:t>
            </a:r>
            <a:r>
              <a:rPr lang="en-US" dirty="0">
                <a:solidFill>
                  <a:srgbClr val="FFFFFF"/>
                </a:solidFill>
              </a:rPr>
              <a:t> 14:40).</a:t>
            </a:r>
          </a:p>
        </p:txBody>
      </p:sp>
    </p:spTree>
    <p:extLst>
      <p:ext uri="{BB962C8B-B14F-4D97-AF65-F5344CB8AC3E}">
        <p14:creationId xmlns:p14="http://schemas.microsoft.com/office/powerpoint/2010/main" val="2506413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FFFF"/>
                </a:solidFill>
              </a:rPr>
              <a:t>While the church initially declined to adopt a manual, it became clear that without one, it would be impossible to maintain unity and so in the 1931 General Conference delegates voted to publish one.  </a:t>
            </a:r>
          </a:p>
        </p:txBody>
      </p:sp>
    </p:spTree>
    <p:extLst>
      <p:ext uri="{BB962C8B-B14F-4D97-AF65-F5344CB8AC3E}">
        <p14:creationId xmlns:p14="http://schemas.microsoft.com/office/powerpoint/2010/main" val="29028932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solidFill>
                  <a:srgbClr val="FFFFFF"/>
                </a:solidFill>
              </a:rPr>
              <a:t>The opening sentence of the preface of that first edition observed that “it has become increasingly evident that a manual on church government is needed to set forth and preserve our denominational practices and polity.” </a:t>
            </a:r>
          </a:p>
        </p:txBody>
      </p:sp>
    </p:spTree>
    <p:extLst>
      <p:ext uri="{BB962C8B-B14F-4D97-AF65-F5344CB8AC3E}">
        <p14:creationId xmlns:p14="http://schemas.microsoft.com/office/powerpoint/2010/main" val="11342365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FFFF"/>
                </a:solidFill>
              </a:rPr>
              <a:t>The </a:t>
            </a:r>
            <a:r>
              <a:rPr lang="en-US" i="1" dirty="0">
                <a:solidFill>
                  <a:srgbClr val="FFFFFF"/>
                </a:solidFill>
              </a:rPr>
              <a:t>Church Manual </a:t>
            </a:r>
            <a:r>
              <a:rPr lang="en-US" dirty="0">
                <a:solidFill>
                  <a:srgbClr val="FFFFFF"/>
                </a:solidFill>
              </a:rPr>
              <a:t>has existed in its current format since 1932. It describes the operation and functions of local churches and their relationship to denominational structures in which they hold membership. </a:t>
            </a:r>
          </a:p>
        </p:txBody>
      </p:sp>
    </p:spTree>
    <p:extLst>
      <p:ext uri="{BB962C8B-B14F-4D97-AF65-F5344CB8AC3E}">
        <p14:creationId xmlns:p14="http://schemas.microsoft.com/office/powerpoint/2010/main" val="29832445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FFFF"/>
                </a:solidFill>
              </a:rPr>
              <a:t>The </a:t>
            </a:r>
            <a:r>
              <a:rPr lang="en-US" i="1" dirty="0">
                <a:solidFill>
                  <a:srgbClr val="FFFFFF"/>
                </a:solidFill>
              </a:rPr>
              <a:t>Church Manual </a:t>
            </a:r>
            <a:r>
              <a:rPr lang="en-US" dirty="0">
                <a:solidFill>
                  <a:srgbClr val="FFFFFF"/>
                </a:solidFill>
              </a:rPr>
              <a:t>also expresses the Church’s understanding of Christian life and church governance and discipline based on biblical principles and the authority of duly assembled General Conference Sessions. </a:t>
            </a:r>
          </a:p>
        </p:txBody>
      </p:sp>
    </p:spTree>
    <p:extLst>
      <p:ext uri="{BB962C8B-B14F-4D97-AF65-F5344CB8AC3E}">
        <p14:creationId xmlns:p14="http://schemas.microsoft.com/office/powerpoint/2010/main" val="1911218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FFFF"/>
                </a:solidFill>
              </a:rPr>
              <a:t>“God has ordained that the representatives of His church from all parts of the earth, when assembled in a General Conference, shall have authority.”—9T 261 </a:t>
            </a:r>
          </a:p>
        </p:txBody>
      </p:sp>
    </p:spTree>
    <p:extLst>
      <p:ext uri="{BB962C8B-B14F-4D97-AF65-F5344CB8AC3E}">
        <p14:creationId xmlns:p14="http://schemas.microsoft.com/office/powerpoint/2010/main" val="34012733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FFFF"/>
                </a:solidFill>
              </a:rPr>
              <a:t>The </a:t>
            </a:r>
            <a:r>
              <a:rPr lang="en-US" i="1" dirty="0">
                <a:solidFill>
                  <a:srgbClr val="FFFFFF"/>
                </a:solidFill>
              </a:rPr>
              <a:t>Church Manual </a:t>
            </a:r>
            <a:r>
              <a:rPr lang="en-US" dirty="0">
                <a:solidFill>
                  <a:srgbClr val="FFFFFF"/>
                </a:solidFill>
              </a:rPr>
              <a:t>is divided into two types of material. The content of each chapter is of worldwide value and is applicable to every church organization, congregation, and member. </a:t>
            </a:r>
          </a:p>
        </p:txBody>
      </p:sp>
    </p:spTree>
    <p:extLst>
      <p:ext uri="{BB962C8B-B14F-4D97-AF65-F5344CB8AC3E}">
        <p14:creationId xmlns:p14="http://schemas.microsoft.com/office/powerpoint/2010/main" val="26343181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FFFF"/>
                </a:solidFill>
              </a:rPr>
              <a:t>Recognizing the need for variations in some sections, additional explanatory material, presented as guidance and examples, appears as notes at the end of the </a:t>
            </a:r>
            <a:r>
              <a:rPr lang="en-US" i="1" dirty="0">
                <a:solidFill>
                  <a:srgbClr val="FFFFFF"/>
                </a:solidFill>
              </a:rPr>
              <a:t>Church Manual</a:t>
            </a:r>
            <a:r>
              <a:rPr lang="en-US" dirty="0">
                <a:solidFill>
                  <a:srgbClr val="FFFFFF"/>
                </a:solidFill>
              </a:rPr>
              <a:t>. The notes have subheadings corresponding to chapter subheadings and page numbers of the main text. </a:t>
            </a:r>
          </a:p>
        </p:txBody>
      </p:sp>
    </p:spTree>
    <p:extLst>
      <p:ext uri="{BB962C8B-B14F-4D97-AF65-F5344CB8AC3E}">
        <p14:creationId xmlns:p14="http://schemas.microsoft.com/office/powerpoint/2010/main" val="3418046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Local Church</a:t>
            </a:r>
          </a:p>
        </p:txBody>
      </p:sp>
      <p:sp>
        <p:nvSpPr>
          <p:cNvPr id="3" name="Content Placeholder 2"/>
          <p:cNvSpPr>
            <a:spLocks noGrp="1"/>
          </p:cNvSpPr>
          <p:nvPr>
            <p:ph idx="1"/>
          </p:nvPr>
        </p:nvSpPr>
        <p:spPr/>
        <p:txBody>
          <a:bodyPr/>
          <a:lstStyle/>
          <a:p>
            <a:r>
              <a:rPr lang="en-US" dirty="0">
                <a:solidFill>
                  <a:schemeClr val="bg1"/>
                </a:solidFill>
              </a:rPr>
              <a:t>A local church is a body of believers in a particular location who meet together for worship and service.  This group of members must be granted, by the constituency of a conference in session, official status as a church. </a:t>
            </a:r>
          </a:p>
        </p:txBody>
      </p:sp>
    </p:spTree>
    <p:extLst>
      <p:ext uri="{BB962C8B-B14F-4D97-AF65-F5344CB8AC3E}">
        <p14:creationId xmlns:p14="http://schemas.microsoft.com/office/powerpoint/2010/main" val="2355598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FFFF"/>
                </a:solidFill>
              </a:rPr>
              <a:t>The standards and practices of the Church are based upon the principles of the Holy Scriptures. These principles, underscored by the Spirit of Prophecy, are set forth in this </a:t>
            </a:r>
            <a:r>
              <a:rPr lang="en-US" i="1" dirty="0">
                <a:solidFill>
                  <a:srgbClr val="FFFFFF"/>
                </a:solidFill>
              </a:rPr>
              <a:t>Church Manual</a:t>
            </a:r>
            <a:r>
              <a:rPr lang="en-US" dirty="0">
                <a:solidFill>
                  <a:srgbClr val="FFFFFF"/>
                </a:solidFill>
              </a:rPr>
              <a:t>. They are to be followed in all matters pertaining to the administration and operation of local churches. </a:t>
            </a:r>
          </a:p>
        </p:txBody>
      </p:sp>
    </p:spTree>
    <p:extLst>
      <p:ext uri="{BB962C8B-B14F-4D97-AF65-F5344CB8AC3E}">
        <p14:creationId xmlns:p14="http://schemas.microsoft.com/office/powerpoint/2010/main" val="29218088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FFFF"/>
                </a:solidFill>
              </a:rPr>
              <a:t>The </a:t>
            </a:r>
            <a:r>
              <a:rPr lang="en-US" i="1" dirty="0">
                <a:solidFill>
                  <a:srgbClr val="FFFFFF"/>
                </a:solidFill>
              </a:rPr>
              <a:t>Church Manual </a:t>
            </a:r>
            <a:r>
              <a:rPr lang="en-US" dirty="0">
                <a:solidFill>
                  <a:srgbClr val="FFFFFF"/>
                </a:solidFill>
              </a:rPr>
              <a:t>also defines the relationship that exists between the local congregation and the conference or other entities of Seventh-day Adventist denominational organization. </a:t>
            </a:r>
          </a:p>
        </p:txBody>
      </p:sp>
    </p:spTree>
    <p:extLst>
      <p:ext uri="{BB962C8B-B14F-4D97-AF65-F5344CB8AC3E}">
        <p14:creationId xmlns:p14="http://schemas.microsoft.com/office/powerpoint/2010/main" val="403441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FFFF"/>
                </a:solidFill>
              </a:rPr>
              <a:t>No attempt should be made to set up standards of membership or to make, or attempt to enforce, rules or regulations for local church operations that are contrary to these decisions adopted by the General Conference in Session and that are set forth in this </a:t>
            </a:r>
            <a:r>
              <a:rPr lang="en-US" i="1" dirty="0">
                <a:solidFill>
                  <a:srgbClr val="FFFFFF"/>
                </a:solidFill>
              </a:rPr>
              <a:t>Church Manual. (pages 16 and 17).</a:t>
            </a:r>
            <a:endParaRPr lang="en-US" dirty="0">
              <a:solidFill>
                <a:srgbClr val="FFFFFF"/>
              </a:solidFill>
            </a:endParaRPr>
          </a:p>
        </p:txBody>
      </p:sp>
    </p:spTree>
    <p:extLst>
      <p:ext uri="{BB962C8B-B14F-4D97-AF65-F5344CB8AC3E}">
        <p14:creationId xmlns:p14="http://schemas.microsoft.com/office/powerpoint/2010/main" val="24418551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3" name="Title 2"/>
          <p:cNvSpPr>
            <a:spLocks noGrp="1"/>
          </p:cNvSpPr>
          <p:nvPr>
            <p:ph type="ctrTitle"/>
          </p:nvPr>
        </p:nvSpPr>
        <p:spPr/>
        <p:txBody>
          <a:bodyPr/>
          <a:lstStyle/>
          <a:p>
            <a:r>
              <a:rPr lang="en-US" b="1" dirty="0">
                <a:solidFill>
                  <a:srgbClr val="FFFFFF"/>
                </a:solidFill>
              </a:rPr>
              <a:t>Church Board Function </a:t>
            </a:r>
          </a:p>
        </p:txBody>
      </p:sp>
    </p:spTree>
    <p:extLst>
      <p:ext uri="{BB962C8B-B14F-4D97-AF65-F5344CB8AC3E}">
        <p14:creationId xmlns:p14="http://schemas.microsoft.com/office/powerpoint/2010/main" val="21577761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rgbClr val="FFFFFF"/>
                </a:solidFill>
              </a:rPr>
              <a:t>The church board is the governing body of the local congregation.</a:t>
            </a:r>
          </a:p>
          <a:p>
            <a:r>
              <a:rPr lang="en-GB" sz="2800" dirty="0">
                <a:solidFill>
                  <a:srgbClr val="FFFFFF"/>
                </a:solidFill>
                <a:latin typeface="Arial" charset="0"/>
                <a:cs typeface="Arial" charset="0"/>
              </a:rPr>
              <a:t>It is composed of the </a:t>
            </a:r>
            <a:r>
              <a:rPr lang="en-GB" sz="2800" b="1" dirty="0">
                <a:solidFill>
                  <a:srgbClr val="FFFFFF"/>
                </a:solidFill>
                <a:latin typeface="Arial" charset="0"/>
                <a:cs typeface="Arial" charset="0"/>
              </a:rPr>
              <a:t>principal</a:t>
            </a:r>
            <a:r>
              <a:rPr lang="en-GB" sz="2800" dirty="0">
                <a:solidFill>
                  <a:srgbClr val="FFFFFF"/>
                </a:solidFill>
                <a:latin typeface="Arial" charset="0"/>
                <a:cs typeface="Arial" charset="0"/>
              </a:rPr>
              <a:t> officers of the church</a:t>
            </a:r>
            <a:r>
              <a:rPr lang="en-US" dirty="0">
                <a:solidFill>
                  <a:srgbClr val="FFFFFF"/>
                </a:solidFill>
              </a:rPr>
              <a:t>  </a:t>
            </a:r>
          </a:p>
          <a:p>
            <a:endParaRPr lang="en-US" dirty="0">
              <a:solidFill>
                <a:srgbClr val="FFFFFF"/>
              </a:solidFill>
            </a:endParaRPr>
          </a:p>
          <a:p>
            <a:r>
              <a:rPr lang="en-US" dirty="0">
                <a:solidFill>
                  <a:srgbClr val="FFFFFF"/>
                </a:solidFill>
              </a:rPr>
              <a:t>Your function as a board member supersedes that of your departmental responsibility.   </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1305303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heckerboard(across)">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checkerboard(across)">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a:solidFill>
                  <a:srgbClr val="FFFFFF"/>
                </a:solidFill>
              </a:rPr>
              <a:t>Definition and Function—Every church must have a functioning board whose members have been elected during a church business meeting. Its chief concern is having an active discipleship plan in place, which includes both the spiritual nurture of the church and the work of planning and fostering evangelism.* </a:t>
            </a:r>
          </a:p>
          <a:p>
            <a:endParaRPr lang="en-US" dirty="0">
              <a:solidFill>
                <a:srgbClr val="FFFFFF"/>
              </a:solidFill>
            </a:endParaRPr>
          </a:p>
          <a:p>
            <a:endParaRPr lang="en-US" dirty="0">
              <a:solidFill>
                <a:srgbClr val="FFFFFF"/>
              </a:solidFill>
            </a:endParaRPr>
          </a:p>
          <a:p>
            <a:endParaRPr lang="en-US" dirty="0">
              <a:solidFill>
                <a:srgbClr val="FFFFFF"/>
              </a:solidFill>
            </a:endParaRPr>
          </a:p>
          <a:p>
            <a:r>
              <a:rPr lang="en-US" dirty="0">
                <a:solidFill>
                  <a:srgbClr val="FFFFFF"/>
                </a:solidFill>
              </a:rPr>
              <a:t>Church Manual @2016 p 129</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6819121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rgbClr val="FFFFFF"/>
                </a:solidFill>
              </a:rPr>
              <a:t>Included in church board responsibilities are: </a:t>
            </a:r>
          </a:p>
          <a:p>
            <a:r>
              <a:rPr lang="en-US" dirty="0">
                <a:solidFill>
                  <a:srgbClr val="FFFFFF"/>
                </a:solidFill>
              </a:rPr>
              <a:t>An active discipleship plan. </a:t>
            </a:r>
          </a:p>
          <a:p>
            <a:r>
              <a:rPr lang="en-US" dirty="0">
                <a:solidFill>
                  <a:srgbClr val="FFFFFF"/>
                </a:solidFill>
              </a:rPr>
              <a:t>Evangelism in all of its phases. </a:t>
            </a:r>
          </a:p>
          <a:p>
            <a:r>
              <a:rPr lang="en-US" dirty="0">
                <a:solidFill>
                  <a:srgbClr val="FFFFFF"/>
                </a:solidFill>
              </a:rPr>
              <a:t>Spiritual nurturing and mentoring of members. </a:t>
            </a:r>
          </a:p>
          <a:p>
            <a:r>
              <a:rPr lang="en-US" dirty="0">
                <a:solidFill>
                  <a:srgbClr val="FFFFFF"/>
                </a:solidFill>
              </a:rPr>
              <a:t>Maintenance of doctrinal purity. </a:t>
            </a:r>
          </a:p>
          <a:p>
            <a:endParaRPr lang="en-US" dirty="0">
              <a:solidFill>
                <a:srgbClr val="FFFFFF"/>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986804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ssolv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rgbClr val="FFFFFF"/>
                </a:solidFill>
              </a:rPr>
              <a:t>Upholding of Christian standards. </a:t>
            </a:r>
          </a:p>
          <a:p>
            <a:r>
              <a:rPr lang="en-US" dirty="0">
                <a:solidFill>
                  <a:srgbClr val="FFFFFF"/>
                </a:solidFill>
              </a:rPr>
              <a:t>Recommending changes in church membership. </a:t>
            </a:r>
          </a:p>
          <a:p>
            <a:r>
              <a:rPr lang="en-US" dirty="0">
                <a:solidFill>
                  <a:srgbClr val="FFFFFF"/>
                </a:solidFill>
              </a:rPr>
              <a:t>Oversight of church finances. </a:t>
            </a:r>
          </a:p>
          <a:p>
            <a:r>
              <a:rPr lang="en-US" dirty="0">
                <a:solidFill>
                  <a:srgbClr val="FFFFFF"/>
                </a:solidFill>
              </a:rPr>
              <a:t>Protection and care of church properties. </a:t>
            </a:r>
          </a:p>
          <a:p>
            <a:r>
              <a:rPr lang="en-US" dirty="0">
                <a:solidFill>
                  <a:srgbClr val="FFFFFF"/>
                </a:solidFill>
              </a:rPr>
              <a:t>Coordination of church departments. </a:t>
            </a:r>
          </a:p>
          <a:p>
            <a:endParaRPr lang="en-US" dirty="0">
              <a:solidFill>
                <a:srgbClr val="FFFFFF"/>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327566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ssolv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rgbClr val="FFFFFF"/>
                </a:solidFill>
              </a:rPr>
              <a:t>The chairperson of the board is the conference-appointed pastor. </a:t>
            </a:r>
          </a:p>
          <a:p>
            <a:endParaRPr lang="en-US" dirty="0">
              <a:solidFill>
                <a:srgbClr val="FFFFFF"/>
              </a:solidFill>
            </a:endParaRPr>
          </a:p>
          <a:p>
            <a:endParaRPr lang="en-US" dirty="0">
              <a:solidFill>
                <a:srgbClr val="FFFFFF"/>
              </a:solidFill>
            </a:endParaRPr>
          </a:p>
        </p:txBody>
      </p:sp>
      <p:sp>
        <p:nvSpPr>
          <p:cNvPr id="3" name="Title 2"/>
          <p:cNvSpPr>
            <a:spLocks noGrp="1"/>
          </p:cNvSpPr>
          <p:nvPr>
            <p:ph type="title"/>
          </p:nvPr>
        </p:nvSpPr>
        <p:spPr/>
        <p:txBody>
          <a:bodyPr/>
          <a:lstStyle/>
          <a:p>
            <a:r>
              <a:rPr lang="en-US" dirty="0">
                <a:solidFill>
                  <a:srgbClr val="FFFFFF"/>
                </a:solidFill>
              </a:rPr>
              <a:t>The Chairperson </a:t>
            </a:r>
          </a:p>
        </p:txBody>
      </p:sp>
    </p:spTree>
    <p:extLst>
      <p:ext uri="{BB962C8B-B14F-4D97-AF65-F5344CB8AC3E}">
        <p14:creationId xmlns:p14="http://schemas.microsoft.com/office/powerpoint/2010/main" val="1157320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rgbClr val="FFFFFF"/>
                </a:solidFill>
              </a:rPr>
              <a:t>Meeting Time:  Because the work of the board is vital to the life, health, and growth of the church, it is recommended that it meets at least once each month, more frequently if needed. It is well to fix the monthly meeting time for the same week and the same day each month.  (p131)</a:t>
            </a:r>
          </a:p>
          <a:p>
            <a:endParaRPr lang="en-US" dirty="0">
              <a:solidFill>
                <a:srgbClr val="FFFFFF"/>
              </a:solidFill>
            </a:endParaRPr>
          </a:p>
          <a:p>
            <a:endParaRPr lang="en-US" dirty="0">
              <a:solidFill>
                <a:srgbClr val="FFFFFF"/>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823620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Local Conference </a:t>
            </a:r>
          </a:p>
        </p:txBody>
      </p:sp>
      <p:sp>
        <p:nvSpPr>
          <p:cNvPr id="3" name="Content Placeholder 2"/>
          <p:cNvSpPr>
            <a:spLocks noGrp="1"/>
          </p:cNvSpPr>
          <p:nvPr>
            <p:ph idx="1"/>
          </p:nvPr>
        </p:nvSpPr>
        <p:spPr/>
        <p:txBody>
          <a:bodyPr>
            <a:normAutofit lnSpcReduction="10000"/>
          </a:bodyPr>
          <a:lstStyle/>
          <a:p>
            <a:pPr lvl="0"/>
            <a:r>
              <a:rPr lang="en-US" dirty="0">
                <a:solidFill>
                  <a:schemeClr val="bg1"/>
                </a:solidFill>
              </a:rPr>
              <a:t>A local conference/Mission is a group of local churches within a defined geographic area, that has been granted conference status.  </a:t>
            </a:r>
          </a:p>
          <a:p>
            <a:pPr lvl="0"/>
            <a:endParaRPr lang="en-US" dirty="0">
              <a:solidFill>
                <a:schemeClr val="bg1"/>
              </a:solidFill>
            </a:endParaRPr>
          </a:p>
          <a:p>
            <a:pPr lvl="0"/>
            <a:r>
              <a:rPr lang="en-US" dirty="0">
                <a:solidFill>
                  <a:schemeClr val="bg1"/>
                </a:solidFill>
              </a:rPr>
              <a:t>All the local churches in St Kitts, Nevis, Montserrat, Barbuda and Antigua come together to form South Leeward Conference.  </a:t>
            </a:r>
          </a:p>
        </p:txBody>
      </p:sp>
    </p:spTree>
    <p:extLst>
      <p:ext uri="{BB962C8B-B14F-4D97-AF65-F5344CB8AC3E}">
        <p14:creationId xmlns:p14="http://schemas.microsoft.com/office/powerpoint/2010/main" val="4214023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rgbClr val="FFFFFF"/>
                </a:solidFill>
              </a:rPr>
              <a:t>The board should permit no other business to interfere with planning for evangelism.  (p132)</a:t>
            </a:r>
          </a:p>
          <a:p>
            <a:endParaRPr lang="en-US" dirty="0">
              <a:solidFill>
                <a:srgbClr val="FFFFFF"/>
              </a:solidFill>
            </a:endParaRPr>
          </a:p>
          <a:p>
            <a:pPr marL="514350" indent="-514350">
              <a:buFont typeface="+mj-lt"/>
              <a:buAutoNum type="arabicPeriod"/>
            </a:pPr>
            <a:endParaRPr lang="en-US" dirty="0">
              <a:solidFill>
                <a:srgbClr val="FFFFFF"/>
              </a:solidFill>
            </a:endParaRPr>
          </a:p>
          <a:p>
            <a:endParaRPr lang="en-US" dirty="0">
              <a:solidFill>
                <a:srgbClr val="FFFFFF"/>
              </a:solidFill>
            </a:endParaRPr>
          </a:p>
        </p:txBody>
      </p:sp>
      <p:sp>
        <p:nvSpPr>
          <p:cNvPr id="3" name="Title 2"/>
          <p:cNvSpPr>
            <a:spLocks noGrp="1"/>
          </p:cNvSpPr>
          <p:nvPr>
            <p:ph type="title"/>
          </p:nvPr>
        </p:nvSpPr>
        <p:spPr/>
        <p:txBody>
          <a:bodyPr/>
          <a:lstStyle/>
          <a:p>
            <a:r>
              <a:rPr lang="en-US" dirty="0">
                <a:solidFill>
                  <a:srgbClr val="FFFFFF"/>
                </a:solidFill>
              </a:rPr>
              <a:t>The  Work of the Board</a:t>
            </a:r>
          </a:p>
        </p:txBody>
      </p:sp>
    </p:spTree>
    <p:extLst>
      <p:ext uri="{BB962C8B-B14F-4D97-AF65-F5344CB8AC3E}">
        <p14:creationId xmlns:p14="http://schemas.microsoft.com/office/powerpoint/2010/main" val="1694963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Font typeface="+mj-lt"/>
              <a:buAutoNum type="arabicPeriod"/>
            </a:pPr>
            <a:r>
              <a:rPr lang="en-US" dirty="0">
                <a:solidFill>
                  <a:srgbClr val="FFFFFF"/>
                </a:solidFill>
              </a:rPr>
              <a:t>The board is responsible to: 1. Ensure that there is an active, ongoing discipleship plan in place, which includes both spiritual nurture and outreach ministries. This is the most important item for the board’s attention. </a:t>
            </a:r>
          </a:p>
          <a:p>
            <a:pPr marL="514350" indent="-514350">
              <a:buFont typeface="+mj-lt"/>
              <a:buAutoNum type="arabicPeriod"/>
            </a:pPr>
            <a:endParaRPr lang="en-US" dirty="0">
              <a:solidFill>
                <a:srgbClr val="FFFFFF"/>
              </a:solidFill>
            </a:endParaRPr>
          </a:p>
        </p:txBody>
      </p:sp>
      <p:sp>
        <p:nvSpPr>
          <p:cNvPr id="3" name="Title 2"/>
          <p:cNvSpPr>
            <a:spLocks noGrp="1"/>
          </p:cNvSpPr>
          <p:nvPr>
            <p:ph type="title"/>
          </p:nvPr>
        </p:nvSpPr>
        <p:spPr/>
        <p:txBody>
          <a:bodyPr/>
          <a:lstStyle/>
          <a:p>
            <a:r>
              <a:rPr lang="en-US" dirty="0">
                <a:solidFill>
                  <a:srgbClr val="FFFFFF"/>
                </a:solidFill>
              </a:rPr>
              <a:t>The Work of  the Board</a:t>
            </a:r>
          </a:p>
        </p:txBody>
      </p:sp>
    </p:spTree>
    <p:extLst>
      <p:ext uri="{BB962C8B-B14F-4D97-AF65-F5344CB8AC3E}">
        <p14:creationId xmlns:p14="http://schemas.microsoft.com/office/powerpoint/2010/main" val="20588703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Font typeface="+mj-lt"/>
              <a:buAutoNum type="arabicPeriod" startAt="2"/>
            </a:pPr>
            <a:r>
              <a:rPr lang="en-US" dirty="0">
                <a:solidFill>
                  <a:srgbClr val="FFFFFF"/>
                </a:solidFill>
              </a:rPr>
              <a:t>Study membership lists and initiate plans for reconnecting (reclaiming) members who have separated from the church. </a:t>
            </a:r>
          </a:p>
          <a:p>
            <a:pPr marL="514350" indent="-514350">
              <a:buFont typeface="+mj-lt"/>
              <a:buAutoNum type="arabicPeriod" startAt="2"/>
            </a:pPr>
            <a:r>
              <a:rPr lang="en-US" dirty="0">
                <a:solidFill>
                  <a:srgbClr val="FFFFFF"/>
                </a:solidFill>
              </a:rPr>
              <a:t>Train local church leadership in how to encourage intentional spiritual growth in themselves and others. </a:t>
            </a:r>
          </a:p>
          <a:p>
            <a:pPr marL="514350" indent="-514350">
              <a:buFont typeface="+mj-lt"/>
              <a:buAutoNum type="arabicPeriod" startAt="2"/>
            </a:pPr>
            <a:endParaRPr lang="en-US" dirty="0">
              <a:solidFill>
                <a:srgbClr val="FFFFFF"/>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356485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514350" indent="-514350">
              <a:buFont typeface="+mj-lt"/>
              <a:buAutoNum type="arabicPeriod" startAt="4"/>
            </a:pPr>
            <a:r>
              <a:rPr lang="en-US" dirty="0">
                <a:solidFill>
                  <a:srgbClr val="FFFFFF"/>
                </a:solidFill>
              </a:rPr>
              <a:t>Evangelize the outreach (missionary) territory of the church. </a:t>
            </a:r>
          </a:p>
          <a:p>
            <a:pPr marL="514350" indent="-514350">
              <a:buFont typeface="+mj-lt"/>
              <a:buAutoNum type="arabicPeriod" startAt="4"/>
            </a:pPr>
            <a:endParaRPr lang="en-US" dirty="0">
              <a:solidFill>
                <a:srgbClr val="FFFFFF"/>
              </a:solidFill>
            </a:endParaRPr>
          </a:p>
          <a:p>
            <a:pPr marL="514350" indent="-514350">
              <a:buFont typeface="+mj-lt"/>
              <a:buAutoNum type="arabicPeriod" startAt="4"/>
            </a:pPr>
            <a:r>
              <a:rPr lang="en-US" dirty="0">
                <a:solidFill>
                  <a:srgbClr val="FFFFFF"/>
                </a:solidFill>
              </a:rPr>
              <a:t>Coordinate outreach programs for all church departments, although each department develops its plans for outreach within its own sphere. </a:t>
            </a:r>
          </a:p>
          <a:p>
            <a:pPr marL="514350" indent="-514350">
              <a:buFont typeface="+mj-lt"/>
              <a:buAutoNum type="arabicPeriod" startAt="4"/>
            </a:pPr>
            <a:endParaRPr lang="en-US" dirty="0">
              <a:solidFill>
                <a:srgbClr val="FFFFFF"/>
              </a:solidFill>
            </a:endParaRPr>
          </a:p>
          <a:p>
            <a:pPr marL="514350" indent="-514350">
              <a:buFont typeface="+mj-lt"/>
              <a:buAutoNum type="arabicPeriod" startAt="4"/>
            </a:pPr>
            <a:r>
              <a:rPr lang="en-US" dirty="0">
                <a:solidFill>
                  <a:srgbClr val="FFFFFF"/>
                </a:solidFill>
              </a:rPr>
              <a:t>Encourage the personal ministries department to enlist all members and children in some form of personal outreach (missionary) service. </a:t>
            </a:r>
          </a:p>
          <a:p>
            <a:pPr marL="514350" indent="-514350">
              <a:buFont typeface="+mj-lt"/>
              <a:buAutoNum type="arabicPeriod" startAt="4"/>
            </a:pPr>
            <a:endParaRPr lang="en-US" dirty="0">
              <a:solidFill>
                <a:srgbClr val="FFFFFF"/>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725370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514350" indent="-514350">
              <a:buFont typeface="+mj-lt"/>
              <a:buAutoNum type="arabicPeriod" startAt="7"/>
            </a:pPr>
            <a:r>
              <a:rPr lang="en-US" dirty="0">
                <a:solidFill>
                  <a:srgbClr val="FFFFFF"/>
                </a:solidFill>
              </a:rPr>
              <a:t>Encourage the interest coordinator to ensure that every interest is personally and promptly followed up by assigned laypersons. </a:t>
            </a:r>
          </a:p>
          <a:p>
            <a:pPr marL="514350" indent="-514350">
              <a:buFont typeface="+mj-lt"/>
              <a:buAutoNum type="arabicPeriod" startAt="7"/>
            </a:pPr>
            <a:r>
              <a:rPr lang="en-US">
                <a:solidFill>
                  <a:srgbClr val="FFFFFF"/>
                </a:solidFill>
              </a:rPr>
              <a:t>Encourage </a:t>
            </a:r>
            <a:r>
              <a:rPr lang="en-US" dirty="0">
                <a:solidFill>
                  <a:srgbClr val="FFFFFF"/>
                </a:solidFill>
              </a:rPr>
              <a:t>each department to report at least quarterly to the board and to members at business meetings or in Sabbath meetings in regards to spiritual nurture and evangelism. </a:t>
            </a:r>
          </a:p>
          <a:p>
            <a:pPr marL="514350" indent="-514350">
              <a:buFont typeface="+mj-lt"/>
              <a:buAutoNum type="arabicPeriod" startAt="7"/>
            </a:pPr>
            <a:endParaRPr lang="en-US" dirty="0">
              <a:solidFill>
                <a:srgbClr val="FFFFFF"/>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721159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rgbClr val="FFFFFF"/>
                </a:solidFill>
              </a:rPr>
              <a:t>Receive regular reports. </a:t>
            </a:r>
          </a:p>
          <a:p>
            <a:endParaRPr lang="en-US" dirty="0">
              <a:solidFill>
                <a:srgbClr val="FFFFFF"/>
              </a:solidFill>
            </a:endParaRPr>
          </a:p>
          <a:p>
            <a:r>
              <a:rPr lang="en-US" dirty="0">
                <a:solidFill>
                  <a:srgbClr val="FFFFFF"/>
                </a:solidFill>
              </a:rPr>
              <a:t>Promote Adventist education. </a:t>
            </a:r>
          </a:p>
          <a:p>
            <a:endParaRPr lang="en-US" dirty="0">
              <a:solidFill>
                <a:srgbClr val="FFFFFF"/>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828348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ssolv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rgbClr val="FFFFFF"/>
                </a:solidFill>
              </a:rPr>
              <a:t>Respect for Authority:</a:t>
            </a:r>
          </a:p>
          <a:p>
            <a:pPr lvl="1"/>
            <a:r>
              <a:rPr lang="en-US" dirty="0">
                <a:solidFill>
                  <a:srgbClr val="FFFFFF"/>
                </a:solidFill>
              </a:rPr>
              <a:t>As Creator, Redeemer and Sustainer, Lord and King of all creation, God alone is the source of authority for the Church. He delegated authority to His prophets and apostles (2 Cor. 10:8). They, therefore, occupied a crucial and unique position in the transmission of the Word of God and the edification of the church (Eph. 2:20).  p29</a:t>
            </a:r>
          </a:p>
          <a:p>
            <a:endParaRPr lang="en-US" dirty="0">
              <a:solidFill>
                <a:srgbClr val="FFFFFF"/>
              </a:solidFill>
            </a:endParaRPr>
          </a:p>
        </p:txBody>
      </p:sp>
      <p:sp>
        <p:nvSpPr>
          <p:cNvPr id="3" name="Title 2"/>
          <p:cNvSpPr>
            <a:spLocks noGrp="1"/>
          </p:cNvSpPr>
          <p:nvPr>
            <p:ph type="title"/>
          </p:nvPr>
        </p:nvSpPr>
        <p:spPr/>
        <p:txBody>
          <a:bodyPr/>
          <a:lstStyle/>
          <a:p>
            <a:r>
              <a:rPr lang="en-US" dirty="0">
                <a:solidFill>
                  <a:srgbClr val="FFFFFF"/>
                </a:solidFill>
              </a:rPr>
              <a:t>Matters of Governance </a:t>
            </a:r>
          </a:p>
        </p:txBody>
      </p:sp>
    </p:spTree>
    <p:extLst>
      <p:ext uri="{BB962C8B-B14F-4D97-AF65-F5344CB8AC3E}">
        <p14:creationId xmlns:p14="http://schemas.microsoft.com/office/powerpoint/2010/main" val="272821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linds(horizontal)">
                                      <p:cBhvr>
                                        <p:cTn id="10"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solidFill>
                  <a:srgbClr val="FFFFFF"/>
                </a:solidFill>
              </a:rPr>
              <a:t>“God has a church, and she has a divinely appointed ministry. ‘And He gave some, apostles; and some, prophets; and some, evangelists; and some, pastors and teachers; for the perfecting of the saints, for the work of the ministry, for the edifying of the body of Christ: till we all come in the unity of the faith, and of the knowledge of the Son of God, unto a perfect man, unto the measure of the stature of the fullness of Christ. . . . ’ p 31</a:t>
            </a:r>
          </a:p>
          <a:p>
            <a:endParaRPr lang="en-US" dirty="0">
              <a:solidFill>
                <a:srgbClr val="FFFFFF"/>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8114283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rgbClr val="FFFFFF"/>
                </a:solidFill>
              </a:rPr>
              <a:t>“Men appointed of God have been chosen to watch with jealous care, with vigilant perseverance, that the church may not be overthrown by the evil devices of Satan, but that she shall stand in the world to promote the glory of God among men.”—TM 52, 53. </a:t>
            </a:r>
          </a:p>
          <a:p>
            <a:endParaRPr lang="en-US" dirty="0">
              <a:solidFill>
                <a:srgbClr val="FFFFFF"/>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1992913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05712"/>
            <a:ext cx="7354356" cy="5620452"/>
          </a:xfrm>
        </p:spPr>
        <p:txBody>
          <a:bodyPr>
            <a:normAutofit/>
          </a:bodyPr>
          <a:lstStyle/>
          <a:p>
            <a:r>
              <a:rPr lang="en-US" dirty="0">
                <a:solidFill>
                  <a:srgbClr val="FFFFFF"/>
                </a:solidFill>
              </a:rPr>
              <a:t>The conference president should be an ordained pastor of experience and good report. He stands at the head of the gospel ministry in the conference and is the chief elder, or overseer, of all the churches. He works for their spiritual welfare and counsels them regarding their activities and plans. </a:t>
            </a:r>
          </a:p>
        </p:txBody>
      </p:sp>
    </p:spTree>
    <p:extLst>
      <p:ext uri="{BB962C8B-B14F-4D97-AF65-F5344CB8AC3E}">
        <p14:creationId xmlns:p14="http://schemas.microsoft.com/office/powerpoint/2010/main" val="1706174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Union Conferences </a:t>
            </a:r>
          </a:p>
        </p:txBody>
      </p:sp>
      <p:sp>
        <p:nvSpPr>
          <p:cNvPr id="3" name="Content Placeholder 2"/>
          <p:cNvSpPr>
            <a:spLocks noGrp="1"/>
          </p:cNvSpPr>
          <p:nvPr>
            <p:ph idx="1"/>
          </p:nvPr>
        </p:nvSpPr>
        <p:spPr/>
        <p:txBody>
          <a:bodyPr/>
          <a:lstStyle/>
          <a:p>
            <a:pPr lvl="0"/>
            <a:r>
              <a:rPr lang="en-US" dirty="0">
                <a:solidFill>
                  <a:schemeClr val="bg1"/>
                </a:solidFill>
              </a:rPr>
              <a:t>A union is a grouping of local conferences within a larger geographic area that has been granted Union status.  In some instances, a group of churches may be granted status as a Union of Churches.</a:t>
            </a: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725196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FFFF"/>
                </a:solidFill>
              </a:rPr>
              <a:t>He has access to all the churches and their services, business meetings, and boards, without vote unless granted by the church, or unless he is a member of that congregation. He may, by virtue of his office, preside over any meeting of any church when necessary. He has access to all church records.  P 31</a:t>
            </a:r>
          </a:p>
          <a:p>
            <a:endParaRPr lang="en-US" dirty="0"/>
          </a:p>
        </p:txBody>
      </p:sp>
    </p:spTree>
    <p:extLst>
      <p:ext uri="{BB962C8B-B14F-4D97-AF65-F5344CB8AC3E}">
        <p14:creationId xmlns:p14="http://schemas.microsoft.com/office/powerpoint/2010/main" val="4562400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solidFill>
                  <a:srgbClr val="FFFFFF"/>
                </a:solidFill>
              </a:rPr>
              <a:t>The conference president does not have authority to set aside the duly elected officers of the church but will work in cooperation with them. They in turn are bound, in recognition of the ties of conference fellowship, to counsel with him over all that pertains to the welfare of the church. They should not attempt to exclude him from a proper discharge of his duties. </a:t>
            </a:r>
          </a:p>
          <a:p>
            <a:endParaRPr lang="en-US" dirty="0">
              <a:solidFill>
                <a:srgbClr val="FFFFFF"/>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5530100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solidFill>
                  <a:srgbClr val="FFFFFF"/>
                </a:solidFill>
              </a:rPr>
              <a:t>Conference departmental directors foster important lines of denominational work under the general direction of the conference committee in consultation with the conference president. </a:t>
            </a:r>
          </a:p>
          <a:p>
            <a:endParaRPr lang="en-US" dirty="0">
              <a:solidFill>
                <a:srgbClr val="FFFFFF"/>
              </a:solidFill>
            </a:endParaRPr>
          </a:p>
          <a:p>
            <a:r>
              <a:rPr lang="en-US" dirty="0">
                <a:solidFill>
                  <a:srgbClr val="FFFFFF"/>
                </a:solidFill>
              </a:rPr>
              <a:t>Departmental directors are not vested with administrative or executive authority, so their relation to local churches is advisory. </a:t>
            </a:r>
          </a:p>
          <a:p>
            <a:endParaRPr lang="en-US" dirty="0">
              <a:solidFill>
                <a:srgbClr val="FFFFFF"/>
              </a:solidFill>
            </a:endParaRPr>
          </a:p>
          <a:p>
            <a:endParaRPr lang="en-US" dirty="0">
              <a:solidFill>
                <a:srgbClr val="FFFFFF"/>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09653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ssolv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rgbClr val="FFFFFF"/>
                </a:solidFill>
              </a:rPr>
              <a:t>The pastor should be the congregation’s spiritual leader and adviser. Pastors should instruct the officers in their duties and plan with them for all lines of church work and activity. </a:t>
            </a:r>
          </a:p>
          <a:p>
            <a:endParaRPr lang="en-US" dirty="0">
              <a:solidFill>
                <a:srgbClr val="FFFFFF"/>
              </a:solidFill>
            </a:endParaRPr>
          </a:p>
          <a:p>
            <a:r>
              <a:rPr lang="en-US" dirty="0">
                <a:solidFill>
                  <a:srgbClr val="FFFFFF"/>
                </a:solidFill>
              </a:rPr>
              <a:t>The pastor is a member of the church board and serves as its chairperson. </a:t>
            </a:r>
          </a:p>
          <a:p>
            <a:endParaRPr lang="en-US" dirty="0">
              <a:solidFill>
                <a:srgbClr val="FFFFFF"/>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766565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ssolv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rgbClr val="FFFFFF"/>
                </a:solidFill>
              </a:rPr>
              <a:t>Pastors or assistant pastors are not nominated or elected to such positions by the church. Their connection with the church is by appointment of the conference committee, and such appointments may be changed at any time. </a:t>
            </a:r>
          </a:p>
          <a:p>
            <a:endParaRPr lang="en-US" dirty="0">
              <a:solidFill>
                <a:srgbClr val="FFFFFF"/>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3693939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rgbClr val="FFFFFF"/>
                </a:solidFill>
              </a:rPr>
              <a:t>If the conference committee assigns a pastor or pastors to the congregation, the pastor, or senior pastor if more than one, should be considered the ranking officer and the local elders as assistants. Since their work is closely related, they should work together harmoniously.  </a:t>
            </a:r>
            <a:r>
              <a:rPr lang="en-US" dirty="0" err="1">
                <a:solidFill>
                  <a:srgbClr val="FFFFFF"/>
                </a:solidFill>
              </a:rPr>
              <a:t>pp</a:t>
            </a:r>
            <a:r>
              <a:rPr lang="en-US" dirty="0">
                <a:solidFill>
                  <a:srgbClr val="FFFFFF"/>
                </a:solidFill>
              </a:rPr>
              <a:t> 73,74</a:t>
            </a:r>
          </a:p>
          <a:p>
            <a:endParaRPr lang="en-US" dirty="0">
              <a:solidFill>
                <a:srgbClr val="FFFFFF"/>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2606173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solidFill>
                  <a:srgbClr val="FFFFFF"/>
                </a:solidFill>
              </a:rPr>
              <a:t>Protocol</a:t>
            </a:r>
          </a:p>
          <a:p>
            <a:pPr lvl="1"/>
            <a:r>
              <a:rPr lang="en-US" dirty="0">
                <a:solidFill>
                  <a:srgbClr val="FFFFFF"/>
                </a:solidFill>
              </a:rPr>
              <a:t>As the spiritual leader of the church, the pastor must be informed of all activities.  He or she is responsible for all that happens in that congregation.  </a:t>
            </a:r>
          </a:p>
          <a:p>
            <a:pPr lvl="1"/>
            <a:endParaRPr lang="en-US" dirty="0">
              <a:solidFill>
                <a:srgbClr val="FFFFFF"/>
              </a:solidFill>
            </a:endParaRPr>
          </a:p>
          <a:p>
            <a:pPr lvl="1"/>
            <a:r>
              <a:rPr lang="en-US" dirty="0">
                <a:solidFill>
                  <a:srgbClr val="FFFFFF"/>
                </a:solidFill>
              </a:rPr>
              <a:t>The church must not make decisions without the Pastor’s knowledge</a:t>
            </a:r>
          </a:p>
          <a:p>
            <a:pPr lvl="1"/>
            <a:endParaRPr lang="en-US" dirty="0">
              <a:solidFill>
                <a:srgbClr val="FFFFFF"/>
              </a:solidFill>
            </a:endParaRPr>
          </a:p>
          <a:p>
            <a:pPr lvl="1"/>
            <a:r>
              <a:rPr lang="en-US" dirty="0">
                <a:solidFill>
                  <a:srgbClr val="FFFFFF"/>
                </a:solidFill>
              </a:rPr>
              <a:t>The elder must not call a board meeting without the pastor’s knowledge or permission.  </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568676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dissolv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dissolv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dissolve">
                                      <p:cBhvr>
                                        <p:cTn id="1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dirty="0">
                <a:solidFill>
                  <a:srgbClr val="FFFFFF"/>
                </a:solidFill>
              </a:rPr>
              <a:t>Inviting others to speak in the church/pulpit</a:t>
            </a:r>
          </a:p>
          <a:p>
            <a:pPr lvl="2"/>
            <a:r>
              <a:rPr lang="en-US" dirty="0">
                <a:solidFill>
                  <a:srgbClr val="FFFFFF"/>
                </a:solidFill>
              </a:rPr>
              <a:t>Respect the authority of the Pastor and Board </a:t>
            </a:r>
          </a:p>
          <a:p>
            <a:pPr lvl="2"/>
            <a:r>
              <a:rPr lang="en-US" dirty="0">
                <a:solidFill>
                  <a:srgbClr val="FFFFFF"/>
                </a:solidFill>
              </a:rPr>
              <a:t>Respect the authority of the church from which the person is coming</a:t>
            </a:r>
          </a:p>
          <a:p>
            <a:pPr lvl="2"/>
            <a:endParaRPr lang="en-US" dirty="0">
              <a:solidFill>
                <a:srgbClr val="FFFFFF"/>
              </a:solidFill>
            </a:endParaRPr>
          </a:p>
          <a:p>
            <a:pPr lvl="1"/>
            <a:r>
              <a:rPr lang="en-US" dirty="0">
                <a:solidFill>
                  <a:srgbClr val="FFFFFF"/>
                </a:solidFill>
              </a:rPr>
              <a:t>Departmental Activities</a:t>
            </a:r>
          </a:p>
          <a:p>
            <a:pPr lvl="2"/>
            <a:r>
              <a:rPr lang="en-US" dirty="0">
                <a:solidFill>
                  <a:srgbClr val="FFFFFF"/>
                </a:solidFill>
              </a:rPr>
              <a:t>Get board approval</a:t>
            </a:r>
          </a:p>
          <a:p>
            <a:pPr lvl="2"/>
            <a:r>
              <a:rPr lang="en-US" dirty="0">
                <a:solidFill>
                  <a:srgbClr val="FFFFFF"/>
                </a:solidFill>
              </a:rPr>
              <a:t>Ensure that appropriate security measures are in place such as insurance coverage for camps and other such activities etc.</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68788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dissolve">
                                      <p:cBhvr>
                                        <p:cTn id="10" dur="500"/>
                                        <p:tgtEl>
                                          <p:spTgt spid="2">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dissolve">
                                      <p:cBhvr>
                                        <p:cTn id="13" dur="5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dissolve">
                                      <p:cBhvr>
                                        <p:cTn id="18" dur="500"/>
                                        <p:tgtEl>
                                          <p:spTgt spid="2">
                                            <p:txEl>
                                              <p:pRg st="4" end="4"/>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dissolve">
                                      <p:cBhvr>
                                        <p:cTn id="21" dur="500"/>
                                        <p:tgtEl>
                                          <p:spTgt spid="2">
                                            <p:txEl>
                                              <p:pRg st="5" end="5"/>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dissolve">
                                      <p:cBhvr>
                                        <p:cTn id="24"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solidFill>
                  <a:srgbClr val="FFFFFF"/>
                </a:solidFill>
              </a:rPr>
              <a:t>Risk Management </a:t>
            </a:r>
          </a:p>
          <a:p>
            <a:pPr lvl="1"/>
            <a:r>
              <a:rPr lang="en-US" dirty="0">
                <a:solidFill>
                  <a:srgbClr val="FFFFFF"/>
                </a:solidFill>
              </a:rPr>
              <a:t>Guarding against litigation </a:t>
            </a:r>
          </a:p>
          <a:p>
            <a:pPr lvl="1"/>
            <a:r>
              <a:rPr lang="en-US" dirty="0">
                <a:solidFill>
                  <a:srgbClr val="FFFFFF"/>
                </a:solidFill>
              </a:rPr>
              <a:t>Have adequate coverage against physical damage </a:t>
            </a:r>
          </a:p>
          <a:p>
            <a:pPr lvl="1"/>
            <a:r>
              <a:rPr lang="en-US" dirty="0">
                <a:solidFill>
                  <a:srgbClr val="FFFFFF"/>
                </a:solidFill>
              </a:rPr>
              <a:t>The role of the safety officer</a:t>
            </a:r>
          </a:p>
          <a:p>
            <a:pPr lvl="1"/>
            <a:endParaRPr lang="en-US" dirty="0">
              <a:solidFill>
                <a:srgbClr val="FFFFFF"/>
              </a:solidFill>
            </a:endParaRPr>
          </a:p>
          <a:p>
            <a:r>
              <a:rPr lang="en-US" dirty="0">
                <a:solidFill>
                  <a:srgbClr val="FFFFFF"/>
                </a:solidFill>
              </a:rPr>
              <a:t>Fiscal Responsibility</a:t>
            </a:r>
          </a:p>
          <a:p>
            <a:pPr lvl="1"/>
            <a:r>
              <a:rPr lang="en-US" dirty="0">
                <a:solidFill>
                  <a:srgbClr val="FFFFFF"/>
                </a:solidFill>
              </a:rPr>
              <a:t>Church budget and stewardship</a:t>
            </a:r>
          </a:p>
          <a:p>
            <a:pPr lvl="1"/>
            <a:r>
              <a:rPr lang="en-US" dirty="0">
                <a:solidFill>
                  <a:srgbClr val="FFFFFF"/>
                </a:solidFill>
              </a:rPr>
              <a:t>Reporting to the board</a:t>
            </a:r>
          </a:p>
          <a:p>
            <a:pPr lvl="1"/>
            <a:r>
              <a:rPr lang="en-US" dirty="0">
                <a:solidFill>
                  <a:srgbClr val="FFFFFF"/>
                </a:solidFill>
              </a:rPr>
              <a:t> </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864376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dissolve">
                                      <p:cBhvr>
                                        <p:cTn id="10" dur="500"/>
                                        <p:tgtEl>
                                          <p:spTgt spid="2">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dissolve">
                                      <p:cBhvr>
                                        <p:cTn id="13" dur="500"/>
                                        <p:tgtEl>
                                          <p:spTgt spid="2">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dissolve">
                                      <p:cBhvr>
                                        <p:cTn id="16" dur="500"/>
                                        <p:tgtEl>
                                          <p:spTgt spid="2">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dissolve">
                                      <p:cBhvr>
                                        <p:cTn id="21" dur="500"/>
                                        <p:tgtEl>
                                          <p:spTgt spid="2">
                                            <p:txEl>
                                              <p:pRg st="5" end="5"/>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dissolve">
                                      <p:cBhvr>
                                        <p:cTn id="24" dur="500"/>
                                        <p:tgtEl>
                                          <p:spTgt spid="2">
                                            <p:txEl>
                                              <p:pRg st="6" end="6"/>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dissolve">
                                      <p:cBhvr>
                                        <p:cTn id="27" dur="500"/>
                                        <p:tgtEl>
                                          <p:spTgt spid="2">
                                            <p:txEl>
                                              <p:pRg st="7" end="7"/>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2">
                                            <p:txEl>
                                              <p:pRg st="8" end="8"/>
                                            </p:txEl>
                                          </p:spTgt>
                                        </p:tgtEl>
                                        <p:attrNameLst>
                                          <p:attrName>style.visibility</p:attrName>
                                        </p:attrNameLst>
                                      </p:cBhvr>
                                      <p:to>
                                        <p:strVal val="visible"/>
                                      </p:to>
                                    </p:set>
                                    <p:animEffect transition="in" filter="dissolve">
                                      <p:cBhvr>
                                        <p:cTn id="30"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rgbClr val="FFFFFF"/>
                </a:solidFill>
              </a:rPr>
              <a:t>Discipline</a:t>
            </a:r>
          </a:p>
          <a:p>
            <a:pPr lvl="1"/>
            <a:r>
              <a:rPr lang="en-US" dirty="0">
                <a:solidFill>
                  <a:srgbClr val="FFFFFF"/>
                </a:solidFill>
              </a:rPr>
              <a:t>The Bible and the Spirit of Prophecy set forth in clear, unmistakable language the solemn responsibility that rests upon the people of God to maintain their purity, integrity, and spiritual fervor. If members grow indifferent or drift away, the church must seek to reclaim them for the Lord. P 56 </a:t>
            </a:r>
          </a:p>
          <a:p>
            <a:pPr lvl="1"/>
            <a:endParaRPr lang="en-US" dirty="0">
              <a:solidFill>
                <a:srgbClr val="FFFFFF"/>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398260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solidFill>
                <a:schemeClr val="bg1"/>
              </a:solidFill>
            </a:endParaRPr>
          </a:p>
        </p:txBody>
      </p:sp>
      <p:sp>
        <p:nvSpPr>
          <p:cNvPr id="3" name="Content Placeholder 2"/>
          <p:cNvSpPr>
            <a:spLocks noGrp="1"/>
          </p:cNvSpPr>
          <p:nvPr>
            <p:ph idx="1"/>
          </p:nvPr>
        </p:nvSpPr>
        <p:spPr/>
        <p:txBody>
          <a:bodyPr>
            <a:normAutofit fontScale="92500" lnSpcReduction="20000"/>
          </a:bodyPr>
          <a:lstStyle/>
          <a:p>
            <a:r>
              <a:rPr lang="en-US" dirty="0">
                <a:solidFill>
                  <a:schemeClr val="bg1"/>
                </a:solidFill>
              </a:rPr>
              <a:t>In the Caribbean area, local conferences and Missions come together to form the Caribbean Union.    There are 10 conferences and Missions in the Caribbean:  </a:t>
            </a:r>
          </a:p>
          <a:p>
            <a:r>
              <a:rPr lang="en-US" dirty="0">
                <a:solidFill>
                  <a:schemeClr val="bg1"/>
                </a:solidFill>
              </a:rPr>
              <a:t>Suriname Mission, Guyana Conference, South Caribbean Conference, Tobago Mission, Grenada Conference. St Vincent and the Grenadines Mission, St Lucia Mission, East Caribbean Conference, South Leeward Conference and North Caribbean Conference.   </a:t>
            </a:r>
          </a:p>
        </p:txBody>
      </p:sp>
    </p:spTree>
    <p:extLst>
      <p:ext uri="{BB962C8B-B14F-4D97-AF65-F5344CB8AC3E}">
        <p14:creationId xmlns:p14="http://schemas.microsoft.com/office/powerpoint/2010/main" val="2686870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a:solidFill>
                  <a:srgbClr val="FFFFFF"/>
                </a:solidFill>
              </a:rPr>
              <a:t>Church’s Responsibility—“God holds His people, as a body, responsible for the sins existing in individuals among them. If the leaders of the church neglect to diligently search out the sins which bring the displeasure of God upon the body, they become responsible for these sins.”—3T 269. </a:t>
            </a:r>
          </a:p>
          <a:p>
            <a:r>
              <a:rPr lang="en-US" dirty="0">
                <a:solidFill>
                  <a:srgbClr val="FFFFFF"/>
                </a:solidFill>
              </a:rPr>
              <a:t>“If there were no church discipline and government, the church would go to fragments; it could not hold together as a body.”—3T 428.  (p 58)</a:t>
            </a:r>
          </a:p>
          <a:p>
            <a:endParaRPr lang="en-US" dirty="0">
              <a:solidFill>
                <a:srgbClr val="FFFFFF"/>
              </a:solidFill>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488328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chemeClr val="bg1"/>
                </a:solidFill>
              </a:rPr>
              <a:t>“No church officer should advise, no committee should recommend, nor should any church vote, that the name of a wrongdoer shall be removed from the church books, until the instruction given by Christ has been faithfully followed. When this instruction has been followed, the church has cleared herself before God. </a:t>
            </a:r>
          </a:p>
        </p:txBody>
      </p:sp>
    </p:spTree>
    <p:extLst>
      <p:ext uri="{BB962C8B-B14F-4D97-AF65-F5344CB8AC3E}">
        <p14:creationId xmlns:p14="http://schemas.microsoft.com/office/powerpoint/2010/main" val="20863416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7" name="Rectangle 3"/>
          <p:cNvSpPr>
            <a:spLocks noGrp="1" noChangeArrowheads="1"/>
          </p:cNvSpPr>
          <p:nvPr>
            <p:ph type="body" idx="1"/>
          </p:nvPr>
        </p:nvSpPr>
        <p:spPr>
          <a:xfrm>
            <a:off x="457200" y="260350"/>
            <a:ext cx="7387338" cy="5865813"/>
          </a:xfrm>
        </p:spPr>
        <p:txBody>
          <a:bodyPr/>
          <a:lstStyle/>
          <a:p>
            <a:pPr marL="609600" indent="-609600" eaLnBrk="1" hangingPunct="1">
              <a:buFontTx/>
              <a:buNone/>
            </a:pPr>
            <a:r>
              <a:rPr lang="en-GB" sz="4000" dirty="0">
                <a:solidFill>
                  <a:srgbClr val="FFFFFF"/>
                </a:solidFill>
                <a:latin typeface="Arial" charset="0"/>
                <a:cs typeface="Arial" charset="0"/>
              </a:rPr>
              <a:t>An Effective Church Board:</a:t>
            </a:r>
            <a:endParaRPr lang="en-US" sz="4000" dirty="0">
              <a:solidFill>
                <a:srgbClr val="FFFFFF"/>
              </a:solidFill>
              <a:latin typeface="Arial" charset="0"/>
              <a:cs typeface="Arial" charset="0"/>
            </a:endParaRPr>
          </a:p>
          <a:p>
            <a:pPr marL="609600" indent="-609600" eaLnBrk="1" hangingPunct="1"/>
            <a:r>
              <a:rPr lang="en-GB" sz="4000" dirty="0">
                <a:solidFill>
                  <a:srgbClr val="FFFFFF"/>
                </a:solidFill>
                <a:latin typeface="Arial" charset="0"/>
                <a:cs typeface="Arial" charset="0"/>
              </a:rPr>
              <a:t>Is evangelistically oriented</a:t>
            </a:r>
            <a:endParaRPr lang="en-US" sz="4000" dirty="0">
              <a:solidFill>
                <a:srgbClr val="FFFFFF"/>
              </a:solidFill>
              <a:latin typeface="Arial" charset="0"/>
              <a:cs typeface="Arial" charset="0"/>
            </a:endParaRPr>
          </a:p>
          <a:p>
            <a:pPr marL="609600" indent="-609600" eaLnBrk="1" hangingPunct="1"/>
            <a:r>
              <a:rPr lang="en-GB" sz="4000" dirty="0">
                <a:solidFill>
                  <a:srgbClr val="FFFFFF"/>
                </a:solidFill>
                <a:latin typeface="Arial" charset="0"/>
                <a:cs typeface="Arial" charset="0"/>
              </a:rPr>
              <a:t>Does not mistake movement for mission or activity for achievement</a:t>
            </a:r>
            <a:endParaRPr lang="en-US" sz="4000" dirty="0">
              <a:solidFill>
                <a:srgbClr val="FFFFFF"/>
              </a:solidFill>
              <a:latin typeface="Arial" charset="0"/>
              <a:cs typeface="Arial" charset="0"/>
            </a:endParaRPr>
          </a:p>
          <a:p>
            <a:pPr marL="609600" indent="-609600" eaLnBrk="1" hangingPunct="1"/>
            <a:r>
              <a:rPr lang="en-GB" sz="4000" dirty="0">
                <a:solidFill>
                  <a:srgbClr val="FFFFFF"/>
                </a:solidFill>
                <a:latin typeface="Arial" charset="0"/>
                <a:cs typeface="Arial" charset="0"/>
              </a:rPr>
              <a:t>Is proactive</a:t>
            </a:r>
            <a:endParaRPr lang="en-US" sz="4000" dirty="0">
              <a:solidFill>
                <a:srgbClr val="FFFFFF"/>
              </a:solidFill>
              <a:latin typeface="Arial" charset="0"/>
              <a:cs typeface="Arial" charset="0"/>
            </a:endParaRPr>
          </a:p>
        </p:txBody>
      </p:sp>
    </p:spTree>
    <p:extLst>
      <p:ext uri="{BB962C8B-B14F-4D97-AF65-F5344CB8AC3E}">
        <p14:creationId xmlns:p14="http://schemas.microsoft.com/office/powerpoint/2010/main" val="11626120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1000"/>
                                        <p:tgtEl>
                                          <p:spTgt spid="123907">
                                            <p:txEl>
                                              <p:pRg st="0" end="0"/>
                                            </p:txEl>
                                          </p:spTgt>
                                        </p:tgtEl>
                                      </p:cBhvr>
                                    </p:animEffect>
                                    <p:anim calcmode="lin" valueType="num">
                                      <p:cBhvr>
                                        <p:cTn id="8" dur="1000" fill="hold"/>
                                        <p:tgtEl>
                                          <p:spTgt spid="1239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390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3907">
                                            <p:txEl>
                                              <p:pRg st="1" end="1"/>
                                            </p:txEl>
                                          </p:spTgt>
                                        </p:tgtEl>
                                        <p:attrNameLst>
                                          <p:attrName>style.visibility</p:attrName>
                                        </p:attrNameLst>
                                      </p:cBhvr>
                                      <p:to>
                                        <p:strVal val="visible"/>
                                      </p:to>
                                    </p:set>
                                    <p:animEffect transition="in" filter="fade">
                                      <p:cBhvr>
                                        <p:cTn id="14" dur="1000"/>
                                        <p:tgtEl>
                                          <p:spTgt spid="123907">
                                            <p:txEl>
                                              <p:pRg st="1" end="1"/>
                                            </p:txEl>
                                          </p:spTgt>
                                        </p:tgtEl>
                                      </p:cBhvr>
                                    </p:animEffect>
                                    <p:anim calcmode="lin" valueType="num">
                                      <p:cBhvr>
                                        <p:cTn id="15" dur="1000" fill="hold"/>
                                        <p:tgtEl>
                                          <p:spTgt spid="12390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2390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3907">
                                            <p:txEl>
                                              <p:pRg st="2" end="2"/>
                                            </p:txEl>
                                          </p:spTgt>
                                        </p:tgtEl>
                                        <p:attrNameLst>
                                          <p:attrName>style.visibility</p:attrName>
                                        </p:attrNameLst>
                                      </p:cBhvr>
                                      <p:to>
                                        <p:strVal val="visible"/>
                                      </p:to>
                                    </p:set>
                                    <p:animEffect transition="in" filter="fade">
                                      <p:cBhvr>
                                        <p:cTn id="21" dur="1000"/>
                                        <p:tgtEl>
                                          <p:spTgt spid="123907">
                                            <p:txEl>
                                              <p:pRg st="2" end="2"/>
                                            </p:txEl>
                                          </p:spTgt>
                                        </p:tgtEl>
                                      </p:cBhvr>
                                    </p:animEffect>
                                    <p:anim calcmode="lin" valueType="num">
                                      <p:cBhvr>
                                        <p:cTn id="22" dur="1000" fill="hold"/>
                                        <p:tgtEl>
                                          <p:spTgt spid="12390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2390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3907">
                                            <p:txEl>
                                              <p:pRg st="3" end="3"/>
                                            </p:txEl>
                                          </p:spTgt>
                                        </p:tgtEl>
                                        <p:attrNameLst>
                                          <p:attrName>style.visibility</p:attrName>
                                        </p:attrNameLst>
                                      </p:cBhvr>
                                      <p:to>
                                        <p:strVal val="visible"/>
                                      </p:to>
                                    </p:set>
                                    <p:animEffect transition="in" filter="fade">
                                      <p:cBhvr>
                                        <p:cTn id="28" dur="1000"/>
                                        <p:tgtEl>
                                          <p:spTgt spid="123907">
                                            <p:txEl>
                                              <p:pRg st="3" end="3"/>
                                            </p:txEl>
                                          </p:spTgt>
                                        </p:tgtEl>
                                      </p:cBhvr>
                                    </p:animEffect>
                                    <p:anim calcmode="lin" valueType="num">
                                      <p:cBhvr>
                                        <p:cTn id="29" dur="1000" fill="hold"/>
                                        <p:tgtEl>
                                          <p:spTgt spid="12390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2390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1" name="Rectangle 3"/>
          <p:cNvSpPr>
            <a:spLocks noGrp="1" noChangeArrowheads="1"/>
          </p:cNvSpPr>
          <p:nvPr>
            <p:ph type="body" idx="1"/>
          </p:nvPr>
        </p:nvSpPr>
        <p:spPr>
          <a:xfrm>
            <a:off x="468313" y="476250"/>
            <a:ext cx="7376225" cy="5678488"/>
          </a:xfrm>
        </p:spPr>
        <p:txBody>
          <a:bodyPr/>
          <a:lstStyle/>
          <a:p>
            <a:pPr marL="609600" indent="-609600" eaLnBrk="1" hangingPunct="1"/>
            <a:r>
              <a:rPr lang="en-GB" sz="4000" dirty="0">
                <a:solidFill>
                  <a:srgbClr val="FFFFFF"/>
                </a:solidFill>
                <a:latin typeface="Arial" charset="0"/>
                <a:cs typeface="Arial" charset="0"/>
              </a:rPr>
              <a:t>Has a clear sense of </a:t>
            </a:r>
            <a:r>
              <a:rPr lang="en-GB" sz="4000" b="1" dirty="0">
                <a:solidFill>
                  <a:srgbClr val="FFFFFF"/>
                </a:solidFill>
                <a:latin typeface="Arial" charset="0"/>
                <a:cs typeface="Arial" charset="0"/>
              </a:rPr>
              <a:t>tomorrow</a:t>
            </a:r>
            <a:endParaRPr lang="en-US" sz="4000" b="1" dirty="0">
              <a:solidFill>
                <a:srgbClr val="FFFFFF"/>
              </a:solidFill>
              <a:latin typeface="Arial" charset="0"/>
              <a:cs typeface="Arial" charset="0"/>
            </a:endParaRPr>
          </a:p>
          <a:p>
            <a:pPr marL="609600" indent="-609600" eaLnBrk="1" hangingPunct="1"/>
            <a:r>
              <a:rPr lang="en-GB" sz="4000" dirty="0">
                <a:solidFill>
                  <a:srgbClr val="FFFFFF"/>
                </a:solidFill>
                <a:latin typeface="Arial" charset="0"/>
                <a:cs typeface="Arial" charset="0"/>
              </a:rPr>
              <a:t>Is willing to ask some </a:t>
            </a:r>
            <a:r>
              <a:rPr lang="en-GB" sz="4000" b="1" dirty="0">
                <a:solidFill>
                  <a:srgbClr val="FFFFFF"/>
                </a:solidFill>
                <a:latin typeface="Arial" charset="0"/>
                <a:cs typeface="Arial" charset="0"/>
              </a:rPr>
              <a:t>tough</a:t>
            </a:r>
            <a:r>
              <a:rPr lang="en-GB" sz="4000" dirty="0">
                <a:solidFill>
                  <a:srgbClr val="FFFFFF"/>
                </a:solidFill>
                <a:latin typeface="Arial" charset="0"/>
                <a:cs typeface="Arial" charset="0"/>
              </a:rPr>
              <a:t> questions and search out the answers</a:t>
            </a:r>
            <a:endParaRPr lang="en-US" sz="4000" dirty="0">
              <a:solidFill>
                <a:srgbClr val="FFFFFF"/>
              </a:solidFill>
              <a:latin typeface="Arial" charset="0"/>
              <a:cs typeface="Arial" charset="0"/>
            </a:endParaRPr>
          </a:p>
          <a:p>
            <a:pPr marL="609600" indent="-609600" eaLnBrk="1" hangingPunct="1"/>
            <a:r>
              <a:rPr lang="en-GB" sz="4000" dirty="0">
                <a:solidFill>
                  <a:srgbClr val="FFFFFF"/>
                </a:solidFill>
                <a:latin typeface="Arial" charset="0"/>
                <a:cs typeface="Arial" charset="0"/>
              </a:rPr>
              <a:t>Is willing to take some risks</a:t>
            </a:r>
            <a:endParaRPr lang="en-US" sz="4000" dirty="0">
              <a:solidFill>
                <a:srgbClr val="FFFFFF"/>
              </a:solidFill>
              <a:latin typeface="Arial" charset="0"/>
              <a:cs typeface="Arial" charset="0"/>
            </a:endParaRPr>
          </a:p>
          <a:p>
            <a:pPr marL="609600" indent="-609600" eaLnBrk="1" hangingPunct="1"/>
            <a:r>
              <a:rPr lang="en-GB" sz="4000" dirty="0">
                <a:solidFill>
                  <a:srgbClr val="FFFFFF"/>
                </a:solidFill>
                <a:latin typeface="Arial" charset="0"/>
                <a:cs typeface="Arial" charset="0"/>
              </a:rPr>
              <a:t>Is biblically informed and socially aware</a:t>
            </a:r>
            <a:r>
              <a:rPr lang="en-US" sz="4000" dirty="0">
                <a:solidFill>
                  <a:srgbClr val="FFFFFF"/>
                </a:solidFill>
                <a:latin typeface="Arial" charset="0"/>
                <a:cs typeface="Arial" charset="0"/>
              </a:rPr>
              <a:t> </a:t>
            </a:r>
          </a:p>
        </p:txBody>
      </p:sp>
    </p:spTree>
    <p:extLst>
      <p:ext uri="{BB962C8B-B14F-4D97-AF65-F5344CB8AC3E}">
        <p14:creationId xmlns:p14="http://schemas.microsoft.com/office/powerpoint/2010/main" val="378967619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4931">
                                            <p:txEl>
                                              <p:pRg st="0" end="0"/>
                                            </p:txEl>
                                          </p:spTgt>
                                        </p:tgtEl>
                                        <p:attrNameLst>
                                          <p:attrName>style.visibility</p:attrName>
                                        </p:attrNameLst>
                                      </p:cBhvr>
                                      <p:to>
                                        <p:strVal val="visible"/>
                                      </p:to>
                                    </p:set>
                                    <p:animEffect transition="in" filter="fade">
                                      <p:cBhvr>
                                        <p:cTn id="7" dur="1000">
                                          <p:stCondLst>
                                            <p:cond delay="0"/>
                                          </p:stCondLst>
                                        </p:cTn>
                                        <p:tgtEl>
                                          <p:spTgt spid="1249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4931">
                                            <p:txEl>
                                              <p:pRg st="1" end="1"/>
                                            </p:txEl>
                                          </p:spTgt>
                                        </p:tgtEl>
                                        <p:attrNameLst>
                                          <p:attrName>style.visibility</p:attrName>
                                        </p:attrNameLst>
                                      </p:cBhvr>
                                      <p:to>
                                        <p:strVal val="visible"/>
                                      </p:to>
                                    </p:set>
                                    <p:animEffect transition="in" filter="fade">
                                      <p:cBhvr>
                                        <p:cTn id="12" dur="1000">
                                          <p:stCondLst>
                                            <p:cond delay="0"/>
                                          </p:stCondLst>
                                        </p:cTn>
                                        <p:tgtEl>
                                          <p:spTgt spid="1249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4931">
                                            <p:txEl>
                                              <p:pRg st="2" end="2"/>
                                            </p:txEl>
                                          </p:spTgt>
                                        </p:tgtEl>
                                        <p:attrNameLst>
                                          <p:attrName>style.visibility</p:attrName>
                                        </p:attrNameLst>
                                      </p:cBhvr>
                                      <p:to>
                                        <p:strVal val="visible"/>
                                      </p:to>
                                    </p:set>
                                    <p:animEffect transition="in" filter="fade">
                                      <p:cBhvr>
                                        <p:cTn id="17" dur="1000">
                                          <p:stCondLst>
                                            <p:cond delay="0"/>
                                          </p:stCondLst>
                                        </p:cTn>
                                        <p:tgtEl>
                                          <p:spTgt spid="1249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4931">
                                            <p:txEl>
                                              <p:pRg st="3" end="3"/>
                                            </p:txEl>
                                          </p:spTgt>
                                        </p:tgtEl>
                                        <p:attrNameLst>
                                          <p:attrName>style.visibility</p:attrName>
                                        </p:attrNameLst>
                                      </p:cBhvr>
                                      <p:to>
                                        <p:strVal val="visible"/>
                                      </p:to>
                                    </p:set>
                                    <p:animEffect transition="in" filter="fade">
                                      <p:cBhvr>
                                        <p:cTn id="22" dur="1000">
                                          <p:stCondLst>
                                            <p:cond delay="0"/>
                                          </p:stCondLst>
                                        </p:cTn>
                                        <p:tgtEl>
                                          <p:spTgt spid="1249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dirty="0">
                <a:solidFill>
                  <a:srgbClr val="FFFFFF"/>
                </a:solidFill>
                <a:latin typeface="Arial"/>
                <a:cs typeface="Arial"/>
              </a:rPr>
              <a:t>Has a clear vision of where the church is going and how it will get there.  </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9372325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3133"/>
            <a:ext cx="7354356" cy="6033031"/>
          </a:xfrm>
        </p:spPr>
        <p:txBody>
          <a:bodyPr>
            <a:normAutofit/>
          </a:bodyPr>
          <a:lstStyle/>
          <a:p>
            <a:pPr marL="0" indent="0">
              <a:buNone/>
            </a:pPr>
            <a:endParaRPr lang="en-US" sz="4000" b="1" dirty="0">
              <a:solidFill>
                <a:schemeClr val="bg1"/>
              </a:solidFill>
            </a:endParaRPr>
          </a:p>
          <a:p>
            <a:pPr marL="0" indent="0">
              <a:buNone/>
            </a:pPr>
            <a:endParaRPr lang="en-US" sz="4000" dirty="0">
              <a:solidFill>
                <a:schemeClr val="bg1"/>
              </a:solidFill>
            </a:endParaRPr>
          </a:p>
          <a:p>
            <a:pPr marL="0" indent="0">
              <a:buNone/>
            </a:pPr>
            <a:endParaRPr lang="en-US" sz="4000" dirty="0">
              <a:solidFill>
                <a:schemeClr val="bg1"/>
              </a:solidFill>
            </a:endParaRPr>
          </a:p>
          <a:p>
            <a:pPr marL="0" indent="0">
              <a:buNone/>
            </a:pPr>
            <a:r>
              <a:rPr lang="en-US" sz="4000" dirty="0">
                <a:solidFill>
                  <a:schemeClr val="bg1"/>
                </a:solidFill>
              </a:rPr>
              <a:t>As the Church Manual states, the </a:t>
            </a:r>
            <a:r>
              <a:rPr lang="en-US" sz="4000" u="sng" dirty="0">
                <a:solidFill>
                  <a:schemeClr val="bg1"/>
                </a:solidFill>
              </a:rPr>
              <a:t>chief responsibility</a:t>
            </a:r>
            <a:r>
              <a:rPr lang="en-US" sz="4000" dirty="0">
                <a:solidFill>
                  <a:schemeClr val="bg1"/>
                </a:solidFill>
              </a:rPr>
              <a:t> of the Board is to foster an </a:t>
            </a:r>
            <a:r>
              <a:rPr lang="en-US" sz="4000" u="sng" dirty="0">
                <a:solidFill>
                  <a:schemeClr val="bg1"/>
                </a:solidFill>
              </a:rPr>
              <a:t>active discipleship plan </a:t>
            </a:r>
            <a:r>
              <a:rPr lang="en-US" sz="4000" dirty="0">
                <a:solidFill>
                  <a:schemeClr val="bg1"/>
                </a:solidFill>
              </a:rPr>
              <a:t>for the congregation.   </a:t>
            </a:r>
          </a:p>
        </p:txBody>
      </p:sp>
      <p:sp>
        <p:nvSpPr>
          <p:cNvPr id="3" name="Title 2"/>
          <p:cNvSpPr>
            <a:spLocks noGrp="1"/>
          </p:cNvSpPr>
          <p:nvPr>
            <p:ph type="title"/>
          </p:nvPr>
        </p:nvSpPr>
        <p:spPr/>
        <p:txBody>
          <a:bodyPr>
            <a:normAutofit/>
          </a:bodyPr>
          <a:lstStyle/>
          <a:p>
            <a:r>
              <a:rPr lang="en-US" sz="4800" b="1" dirty="0">
                <a:solidFill>
                  <a:schemeClr val="bg1"/>
                </a:solidFill>
                <a:latin typeface="Arial"/>
                <a:cs typeface="Arial"/>
              </a:rPr>
              <a:t>Evangelistic Focus </a:t>
            </a:r>
          </a:p>
        </p:txBody>
      </p:sp>
    </p:spTree>
    <p:extLst>
      <p:ext uri="{BB962C8B-B14F-4D97-AF65-F5344CB8AC3E}">
        <p14:creationId xmlns:p14="http://schemas.microsoft.com/office/powerpoint/2010/main" val="1801830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3083" y="838200"/>
            <a:ext cx="7354356" cy="5745162"/>
          </a:xfrm>
        </p:spPr>
        <p:txBody>
          <a:bodyPr>
            <a:normAutofit fontScale="62500" lnSpcReduction="20000"/>
          </a:bodyPr>
          <a:lstStyle/>
          <a:p>
            <a:pPr marL="0" indent="0">
              <a:buNone/>
            </a:pPr>
            <a:endParaRPr lang="en-US" sz="4000" b="1" dirty="0">
              <a:solidFill>
                <a:schemeClr val="bg1"/>
              </a:solidFill>
            </a:endParaRPr>
          </a:p>
          <a:p>
            <a:pPr marL="0" indent="0">
              <a:buNone/>
            </a:pPr>
            <a:endParaRPr lang="en-US" sz="4000" dirty="0">
              <a:solidFill>
                <a:schemeClr val="bg1"/>
              </a:solidFill>
            </a:endParaRPr>
          </a:p>
          <a:p>
            <a:pPr marL="0" indent="0">
              <a:buNone/>
            </a:pPr>
            <a:r>
              <a:rPr lang="en-US" sz="5800" dirty="0">
                <a:solidFill>
                  <a:schemeClr val="bg1"/>
                </a:solidFill>
              </a:rPr>
              <a:t>It is important to note that this involves both</a:t>
            </a:r>
            <a:r>
              <a:rPr lang="en-US" sz="5800" u="sng" dirty="0">
                <a:solidFill>
                  <a:schemeClr val="bg1"/>
                </a:solidFill>
              </a:rPr>
              <a:t> nurture </a:t>
            </a:r>
            <a:r>
              <a:rPr lang="en-US" sz="5800" dirty="0">
                <a:solidFill>
                  <a:schemeClr val="bg1"/>
                </a:solidFill>
              </a:rPr>
              <a:t>and </a:t>
            </a:r>
            <a:r>
              <a:rPr lang="en-US" sz="5800" u="sng" dirty="0">
                <a:solidFill>
                  <a:schemeClr val="bg1"/>
                </a:solidFill>
              </a:rPr>
              <a:t>evangelism</a:t>
            </a:r>
            <a:r>
              <a:rPr lang="en-US" sz="5800" dirty="0">
                <a:solidFill>
                  <a:schemeClr val="bg1"/>
                </a:solidFill>
              </a:rPr>
              <a:t>. </a:t>
            </a:r>
          </a:p>
          <a:p>
            <a:pPr marL="0" indent="0">
              <a:buNone/>
            </a:pPr>
            <a:endParaRPr lang="en-US" sz="5800" dirty="0">
              <a:solidFill>
                <a:schemeClr val="bg1"/>
              </a:solidFill>
            </a:endParaRPr>
          </a:p>
          <a:p>
            <a:pPr marL="0" indent="0">
              <a:buNone/>
            </a:pPr>
            <a:r>
              <a:rPr lang="en-US" sz="5800" dirty="0">
                <a:solidFill>
                  <a:schemeClr val="bg1"/>
                </a:solidFill>
              </a:rPr>
              <a:t>Nurture-  </a:t>
            </a:r>
            <a:r>
              <a:rPr lang="en-US" sz="5800" u="sng" dirty="0">
                <a:solidFill>
                  <a:schemeClr val="bg1"/>
                </a:solidFill>
              </a:rPr>
              <a:t>in reach</a:t>
            </a:r>
            <a:r>
              <a:rPr lang="en-US" sz="5800" dirty="0">
                <a:solidFill>
                  <a:schemeClr val="bg1"/>
                </a:solidFill>
              </a:rPr>
              <a:t>- New believers and present members.</a:t>
            </a:r>
          </a:p>
          <a:p>
            <a:pPr marL="0" indent="0">
              <a:buNone/>
            </a:pPr>
            <a:endParaRPr lang="en-US" sz="5800" dirty="0">
              <a:solidFill>
                <a:schemeClr val="bg1"/>
              </a:solidFill>
            </a:endParaRPr>
          </a:p>
          <a:p>
            <a:pPr marL="0" indent="0">
              <a:buNone/>
            </a:pPr>
            <a:r>
              <a:rPr lang="en-US" sz="5800" dirty="0">
                <a:solidFill>
                  <a:schemeClr val="bg1"/>
                </a:solidFill>
              </a:rPr>
              <a:t>Evangelism- </a:t>
            </a:r>
            <a:r>
              <a:rPr lang="en-US" sz="5800" u="sng" dirty="0">
                <a:solidFill>
                  <a:schemeClr val="bg1"/>
                </a:solidFill>
              </a:rPr>
              <a:t>outreach</a:t>
            </a:r>
            <a:r>
              <a:rPr lang="en-US" sz="5800" dirty="0">
                <a:solidFill>
                  <a:schemeClr val="bg1"/>
                </a:solidFill>
              </a:rPr>
              <a:t> –evangelistic and missionary activities .</a:t>
            </a:r>
          </a:p>
          <a:p>
            <a:pPr marL="0" indent="0">
              <a:buNone/>
            </a:pPr>
            <a:r>
              <a:rPr lang="en-US" sz="5800" u="sng" dirty="0">
                <a:solidFill>
                  <a:schemeClr val="bg1"/>
                </a:solidFill>
              </a:rPr>
              <a:t> </a:t>
            </a:r>
          </a:p>
        </p:txBody>
      </p:sp>
      <p:sp>
        <p:nvSpPr>
          <p:cNvPr id="3" name="Title 2"/>
          <p:cNvSpPr>
            <a:spLocks noGrp="1"/>
          </p:cNvSpPr>
          <p:nvPr>
            <p:ph type="title"/>
          </p:nvPr>
        </p:nvSpPr>
        <p:spPr/>
        <p:txBody>
          <a:bodyPr>
            <a:normAutofit/>
          </a:bodyPr>
          <a:lstStyle/>
          <a:p>
            <a:r>
              <a:rPr lang="en-US" sz="4800" b="1" dirty="0">
                <a:solidFill>
                  <a:schemeClr val="bg1"/>
                </a:solidFill>
                <a:latin typeface="Arial"/>
                <a:cs typeface="Arial"/>
              </a:rPr>
              <a:t>Evangelistic Focus </a:t>
            </a:r>
          </a:p>
        </p:txBody>
      </p:sp>
    </p:spTree>
    <p:extLst>
      <p:ext uri="{BB962C8B-B14F-4D97-AF65-F5344CB8AC3E}">
        <p14:creationId xmlns:p14="http://schemas.microsoft.com/office/powerpoint/2010/main" val="2973053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500"/>
                                        <p:tgtEl>
                                          <p:spTgt spid="2">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44AE3-6048-47C2-97A2-8B852FEF203B}"/>
              </a:ext>
            </a:extLst>
          </p:cNvPr>
          <p:cNvSpPr>
            <a:spLocks noGrp="1"/>
          </p:cNvSpPr>
          <p:nvPr>
            <p:ph type="title"/>
          </p:nvPr>
        </p:nvSpPr>
        <p:spPr/>
        <p:txBody>
          <a:bodyPr>
            <a:normAutofit/>
          </a:bodyPr>
          <a:lstStyle/>
          <a:p>
            <a:r>
              <a:rPr lang="en-US" sz="5400" b="1" dirty="0">
                <a:solidFill>
                  <a:schemeClr val="bg1"/>
                </a:solidFill>
              </a:rPr>
              <a:t>Discipleship Plan </a:t>
            </a:r>
          </a:p>
        </p:txBody>
      </p:sp>
      <p:sp>
        <p:nvSpPr>
          <p:cNvPr id="3" name="Content Placeholder 2">
            <a:extLst>
              <a:ext uri="{FF2B5EF4-FFF2-40B4-BE49-F238E27FC236}">
                <a16:creationId xmlns:a16="http://schemas.microsoft.com/office/drawing/2014/main" id="{B98038D2-FCF4-4A07-A018-2B0F9646C4D7}"/>
              </a:ext>
            </a:extLst>
          </p:cNvPr>
          <p:cNvSpPr>
            <a:spLocks noGrp="1"/>
          </p:cNvSpPr>
          <p:nvPr>
            <p:ph idx="1"/>
          </p:nvPr>
        </p:nvSpPr>
        <p:spPr>
          <a:xfrm>
            <a:off x="330200" y="1417638"/>
            <a:ext cx="7481356" cy="4708525"/>
          </a:xfrm>
        </p:spPr>
        <p:txBody>
          <a:bodyPr>
            <a:normAutofit fontScale="92500" lnSpcReduction="20000"/>
          </a:bodyPr>
          <a:lstStyle/>
          <a:p>
            <a:pPr marL="0" indent="0">
              <a:buNone/>
            </a:pPr>
            <a:endParaRPr lang="en-US" dirty="0">
              <a:solidFill>
                <a:schemeClr val="bg1"/>
              </a:solidFill>
            </a:endParaRPr>
          </a:p>
          <a:p>
            <a:pPr marL="0" indent="0">
              <a:buNone/>
            </a:pPr>
            <a:r>
              <a:rPr lang="en-US" sz="3600" dirty="0">
                <a:solidFill>
                  <a:schemeClr val="bg1"/>
                </a:solidFill>
              </a:rPr>
              <a:t>The Discipleship Plan should focus on:  </a:t>
            </a:r>
          </a:p>
          <a:p>
            <a:pPr marL="514350" indent="-514350">
              <a:buAutoNum type="arabicPeriod"/>
            </a:pPr>
            <a:r>
              <a:rPr lang="en-US" dirty="0">
                <a:solidFill>
                  <a:schemeClr val="bg1"/>
                </a:solidFill>
              </a:rPr>
              <a:t>The spiritual nurture of every member</a:t>
            </a:r>
          </a:p>
          <a:p>
            <a:pPr marL="514350" indent="-514350">
              <a:buAutoNum type="arabicPeriod"/>
            </a:pPr>
            <a:r>
              <a:rPr lang="en-US" dirty="0">
                <a:solidFill>
                  <a:schemeClr val="bg1"/>
                </a:solidFill>
              </a:rPr>
              <a:t>Personal witnessing /Evangelism </a:t>
            </a:r>
          </a:p>
          <a:p>
            <a:pPr marL="514350" indent="-514350">
              <a:buAutoNum type="arabicPeriod"/>
            </a:pPr>
            <a:r>
              <a:rPr lang="en-US" dirty="0">
                <a:solidFill>
                  <a:schemeClr val="bg1"/>
                </a:solidFill>
              </a:rPr>
              <a:t>Retention of present members </a:t>
            </a:r>
          </a:p>
          <a:p>
            <a:pPr marL="514350" indent="-514350">
              <a:buAutoNum type="arabicPeriod"/>
            </a:pPr>
            <a:r>
              <a:rPr lang="en-US" dirty="0">
                <a:solidFill>
                  <a:schemeClr val="bg1"/>
                </a:solidFill>
              </a:rPr>
              <a:t>Reclamation of missing and former members </a:t>
            </a:r>
          </a:p>
          <a:p>
            <a:pPr marL="514350" indent="-514350">
              <a:buAutoNum type="arabicPeriod"/>
            </a:pPr>
            <a:r>
              <a:rPr lang="en-US" dirty="0">
                <a:solidFill>
                  <a:schemeClr val="bg1"/>
                </a:solidFill>
              </a:rPr>
              <a:t>Participation of adults, children, youth, and young adults in the work of the Church. (Spiritual gifts) </a:t>
            </a:r>
          </a:p>
          <a:p>
            <a:endParaRPr lang="en-US" dirty="0"/>
          </a:p>
        </p:txBody>
      </p:sp>
    </p:spTree>
    <p:extLst>
      <p:ext uri="{BB962C8B-B14F-4D97-AF65-F5344CB8AC3E}">
        <p14:creationId xmlns:p14="http://schemas.microsoft.com/office/powerpoint/2010/main" val="27034311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C8324-4A3B-8A43-B3EB-AA4BDB459BD0}"/>
              </a:ext>
            </a:extLst>
          </p:cNvPr>
          <p:cNvSpPr>
            <a:spLocks noGrp="1"/>
          </p:cNvSpPr>
          <p:nvPr>
            <p:ph type="title"/>
          </p:nvPr>
        </p:nvSpPr>
        <p:spPr/>
        <p:txBody>
          <a:bodyPr>
            <a:normAutofit/>
          </a:bodyPr>
          <a:lstStyle/>
          <a:p>
            <a:r>
              <a:rPr lang="en-US" sz="5400" b="1" dirty="0">
                <a:solidFill>
                  <a:schemeClr val="bg1"/>
                </a:solidFill>
              </a:rPr>
              <a:t>Discipleship Plan </a:t>
            </a:r>
            <a:endParaRPr lang="en-US" sz="5400" b="1" dirty="0"/>
          </a:p>
        </p:txBody>
      </p:sp>
      <p:sp>
        <p:nvSpPr>
          <p:cNvPr id="3" name="Content Placeholder 2">
            <a:extLst>
              <a:ext uri="{FF2B5EF4-FFF2-40B4-BE49-F238E27FC236}">
                <a16:creationId xmlns:a16="http://schemas.microsoft.com/office/drawing/2014/main" id="{B0DEE987-6BED-BA4D-A36F-6E139463D064}"/>
              </a:ext>
            </a:extLst>
          </p:cNvPr>
          <p:cNvSpPr>
            <a:spLocks noGrp="1"/>
          </p:cNvSpPr>
          <p:nvPr>
            <p:ph idx="1"/>
          </p:nvPr>
        </p:nvSpPr>
        <p:spPr>
          <a:xfrm>
            <a:off x="296333" y="1134534"/>
            <a:ext cx="7515223" cy="4991630"/>
          </a:xfrm>
        </p:spPr>
        <p:txBody>
          <a:bodyPr/>
          <a:lstStyle/>
          <a:p>
            <a:endParaRPr lang="en-US" dirty="0">
              <a:solidFill>
                <a:schemeClr val="bg1">
                  <a:lumMod val="95000"/>
                </a:schemeClr>
              </a:solidFill>
            </a:endParaRPr>
          </a:p>
          <a:p>
            <a:pPr marL="0" indent="0">
              <a:buNone/>
            </a:pPr>
            <a:r>
              <a:rPr lang="en-US" sz="4000" dirty="0">
                <a:solidFill>
                  <a:schemeClr val="bg1">
                    <a:lumMod val="95000"/>
                  </a:schemeClr>
                </a:solidFill>
              </a:rPr>
              <a:t>Since the board is responsible for the development of</a:t>
            </a:r>
            <a:r>
              <a:rPr lang="en-US" sz="4000" u="sng" dirty="0">
                <a:solidFill>
                  <a:schemeClr val="bg1">
                    <a:lumMod val="95000"/>
                  </a:schemeClr>
                </a:solidFill>
              </a:rPr>
              <a:t> a meaningful discipleship plan, </a:t>
            </a:r>
            <a:r>
              <a:rPr lang="en-US" sz="4000" dirty="0">
                <a:solidFill>
                  <a:schemeClr val="bg1">
                    <a:lumMod val="95000"/>
                  </a:schemeClr>
                </a:solidFill>
              </a:rPr>
              <a:t>the board is also responsible to see that such a plan is carefully </a:t>
            </a:r>
            <a:r>
              <a:rPr lang="en-US" sz="4000" u="sng" dirty="0">
                <a:solidFill>
                  <a:schemeClr val="bg1">
                    <a:lumMod val="95000"/>
                  </a:schemeClr>
                </a:solidFill>
              </a:rPr>
              <a:t>carried out.  </a:t>
            </a:r>
          </a:p>
          <a:p>
            <a:endParaRPr lang="en-US" dirty="0">
              <a:solidFill>
                <a:schemeClr val="bg1">
                  <a:lumMod val="95000"/>
                </a:schemeClr>
              </a:solidFill>
            </a:endParaRPr>
          </a:p>
        </p:txBody>
      </p:sp>
    </p:spTree>
    <p:extLst>
      <p:ext uri="{BB962C8B-B14F-4D97-AF65-F5344CB8AC3E}">
        <p14:creationId xmlns:p14="http://schemas.microsoft.com/office/powerpoint/2010/main" val="41850928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7744" y="1417638"/>
            <a:ext cx="7573812" cy="4708525"/>
          </a:xfrm>
        </p:spPr>
        <p:txBody>
          <a:bodyPr>
            <a:noAutofit/>
          </a:bodyPr>
          <a:lstStyle/>
          <a:p>
            <a:pPr marL="0" indent="0">
              <a:buNone/>
            </a:pPr>
            <a:r>
              <a:rPr lang="en-US" sz="4000" dirty="0">
                <a:solidFill>
                  <a:schemeClr val="bg1">
                    <a:lumMod val="95000"/>
                  </a:schemeClr>
                </a:solidFill>
              </a:rPr>
              <a:t>Over the years, we have had complaints from various sectors of the Youth department that the evangelistic program of the church </a:t>
            </a:r>
            <a:r>
              <a:rPr lang="en-US" sz="4000" u="sng" dirty="0">
                <a:solidFill>
                  <a:schemeClr val="bg1"/>
                </a:solidFill>
              </a:rPr>
              <a:t>negatively affects </a:t>
            </a:r>
            <a:r>
              <a:rPr lang="en-US" sz="4000" dirty="0">
                <a:solidFill>
                  <a:schemeClr val="bg1">
                    <a:lumMod val="95000"/>
                  </a:schemeClr>
                </a:solidFill>
              </a:rPr>
              <a:t>the ministry to the youths—Pathfinder, Adventurer or Adventist Youth.  </a:t>
            </a:r>
          </a:p>
        </p:txBody>
      </p:sp>
      <p:sp>
        <p:nvSpPr>
          <p:cNvPr id="3" name="Title 2"/>
          <p:cNvSpPr>
            <a:spLocks noGrp="1"/>
          </p:cNvSpPr>
          <p:nvPr>
            <p:ph type="title"/>
          </p:nvPr>
        </p:nvSpPr>
        <p:spPr>
          <a:xfrm>
            <a:off x="160867" y="274638"/>
            <a:ext cx="7650689" cy="1143000"/>
          </a:xfrm>
        </p:spPr>
        <p:txBody>
          <a:bodyPr>
            <a:normAutofit/>
          </a:bodyPr>
          <a:lstStyle/>
          <a:p>
            <a:r>
              <a:rPr lang="en-US" b="1" dirty="0">
                <a:solidFill>
                  <a:schemeClr val="bg1"/>
                </a:solidFill>
              </a:rPr>
              <a:t>Youth Ministry and Evangelism</a:t>
            </a:r>
          </a:p>
        </p:txBody>
      </p:sp>
    </p:spTree>
    <p:extLst>
      <p:ext uri="{BB962C8B-B14F-4D97-AF65-F5344CB8AC3E}">
        <p14:creationId xmlns:p14="http://schemas.microsoft.com/office/powerpoint/2010/main" val="2503873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Left)">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General Conference </a:t>
            </a:r>
          </a:p>
        </p:txBody>
      </p:sp>
      <p:sp>
        <p:nvSpPr>
          <p:cNvPr id="3" name="Content Placeholder 2"/>
          <p:cNvSpPr>
            <a:spLocks noGrp="1"/>
          </p:cNvSpPr>
          <p:nvPr>
            <p:ph idx="1"/>
          </p:nvPr>
        </p:nvSpPr>
        <p:spPr/>
        <p:txBody>
          <a:bodyPr/>
          <a:lstStyle/>
          <a:p>
            <a:r>
              <a:rPr lang="en-US" dirty="0">
                <a:solidFill>
                  <a:schemeClr val="bg1"/>
                </a:solidFill>
              </a:rPr>
              <a:t>The general conference is the grouping of all Unions.   The General Conference is divided into 13 Divisions, attached fields and Union Missions.  </a:t>
            </a:r>
          </a:p>
        </p:txBody>
      </p:sp>
    </p:spTree>
    <p:extLst>
      <p:ext uri="{BB962C8B-B14F-4D97-AF65-F5344CB8AC3E}">
        <p14:creationId xmlns:p14="http://schemas.microsoft.com/office/powerpoint/2010/main" val="1568030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356616" y="1600200"/>
            <a:ext cx="7454940" cy="4525963"/>
          </a:xfrm>
        </p:spPr>
        <p:txBody>
          <a:bodyPr>
            <a:normAutofit/>
          </a:bodyPr>
          <a:lstStyle/>
          <a:p>
            <a:pPr marL="0" indent="0">
              <a:buNone/>
            </a:pPr>
            <a:r>
              <a:rPr lang="en-US" sz="4000" dirty="0">
                <a:solidFill>
                  <a:schemeClr val="bg1"/>
                </a:solidFill>
              </a:rPr>
              <a:t>To begin with, the departments are </a:t>
            </a:r>
            <a:r>
              <a:rPr lang="en-US" sz="4000" u="sng" dirty="0">
                <a:solidFill>
                  <a:schemeClr val="bg1"/>
                </a:solidFill>
              </a:rPr>
              <a:t>not separate entities</a:t>
            </a:r>
            <a:r>
              <a:rPr lang="en-US" sz="4000" dirty="0">
                <a:solidFill>
                  <a:schemeClr val="bg1"/>
                </a:solidFill>
              </a:rPr>
              <a:t>. Like the various parts of the human body, they are to </a:t>
            </a:r>
            <a:r>
              <a:rPr lang="en-US" sz="4000" u="sng" dirty="0">
                <a:solidFill>
                  <a:schemeClr val="bg1"/>
                </a:solidFill>
              </a:rPr>
              <a:t>function together </a:t>
            </a:r>
            <a:r>
              <a:rPr lang="en-US" sz="4000" dirty="0">
                <a:solidFill>
                  <a:schemeClr val="bg1"/>
                </a:solidFill>
              </a:rPr>
              <a:t>to make the body achieve its goals in a meaningful way.</a:t>
            </a:r>
            <a:endParaRPr lang="en-US" sz="4000" u="sng" dirty="0">
              <a:solidFill>
                <a:schemeClr val="bg1"/>
              </a:solidFill>
            </a:endParaRPr>
          </a:p>
        </p:txBody>
      </p:sp>
      <p:sp>
        <p:nvSpPr>
          <p:cNvPr id="3" name="Title 2">
            <a:extLst>
              <a:ext uri="{FF2B5EF4-FFF2-40B4-BE49-F238E27FC236}">
                <a16:creationId xmlns:a16="http://schemas.microsoft.com/office/drawing/2014/main" id="{3DC8BB2E-848A-DE43-AF47-CE69085D40D9}"/>
              </a:ext>
            </a:extLst>
          </p:cNvPr>
          <p:cNvSpPr>
            <a:spLocks noGrp="1"/>
          </p:cNvSpPr>
          <p:nvPr>
            <p:ph type="title"/>
          </p:nvPr>
        </p:nvSpPr>
        <p:spPr/>
        <p:txBody>
          <a:bodyPr/>
          <a:lstStyle/>
          <a:p>
            <a:r>
              <a:rPr lang="en-US" b="1" dirty="0">
                <a:solidFill>
                  <a:schemeClr val="bg1"/>
                </a:solidFill>
              </a:rPr>
              <a:t>Youth Ministry and Evangelism</a:t>
            </a:r>
            <a:endParaRPr lang="en-US" dirty="0"/>
          </a:p>
        </p:txBody>
      </p:sp>
    </p:spTree>
    <p:extLst>
      <p:ext uri="{BB962C8B-B14F-4D97-AF65-F5344CB8AC3E}">
        <p14:creationId xmlns:p14="http://schemas.microsoft.com/office/powerpoint/2010/main" val="24966895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dissolve">
                                      <p:cBhvr>
                                        <p:cTn id="7" dur="5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a:xfrm>
            <a:off x="438912" y="182880"/>
            <a:ext cx="7452360" cy="5943283"/>
          </a:xfrm>
        </p:spPr>
        <p:txBody>
          <a:bodyPr>
            <a:normAutofit/>
          </a:bodyPr>
          <a:lstStyle/>
          <a:p>
            <a:pPr marL="0" indent="0">
              <a:buNone/>
            </a:pPr>
            <a:r>
              <a:rPr lang="en-US" sz="4400" b="1" dirty="0">
                <a:solidFill>
                  <a:schemeClr val="bg1"/>
                </a:solidFill>
              </a:rPr>
              <a:t>Youth Ministry and Evangelism</a:t>
            </a:r>
            <a:endParaRPr lang="en-US" sz="4000" dirty="0">
              <a:solidFill>
                <a:schemeClr val="bg1"/>
              </a:solidFill>
            </a:endParaRPr>
          </a:p>
          <a:p>
            <a:pPr marL="0" indent="0">
              <a:buNone/>
            </a:pPr>
            <a:endParaRPr lang="en-US" sz="4000" dirty="0">
              <a:solidFill>
                <a:schemeClr val="bg1"/>
              </a:solidFill>
            </a:endParaRPr>
          </a:p>
          <a:p>
            <a:pPr marL="0" indent="0">
              <a:buNone/>
            </a:pPr>
            <a:r>
              <a:rPr lang="en-US" sz="4000" dirty="0">
                <a:solidFill>
                  <a:schemeClr val="bg1"/>
                </a:solidFill>
              </a:rPr>
              <a:t>Adventurer and Pathfinder clubs follow a specific curriculum, but they do </a:t>
            </a:r>
            <a:r>
              <a:rPr lang="en-US" sz="4000" u="sng" dirty="0">
                <a:solidFill>
                  <a:schemeClr val="bg1"/>
                </a:solidFill>
              </a:rPr>
              <a:t>not function </a:t>
            </a:r>
            <a:r>
              <a:rPr lang="en-US" sz="4000" dirty="0">
                <a:solidFill>
                  <a:schemeClr val="bg1"/>
                </a:solidFill>
              </a:rPr>
              <a:t>independent of the church or larger organization. </a:t>
            </a:r>
            <a:endParaRPr lang="en-US" sz="4000" dirty="0">
              <a:solidFill>
                <a:schemeClr val="bg1"/>
              </a:solidFill>
              <a:latin typeface="Arial" charset="0"/>
            </a:endParaRPr>
          </a:p>
        </p:txBody>
      </p:sp>
    </p:spTree>
    <p:extLst>
      <p:ext uri="{BB962C8B-B14F-4D97-AF65-F5344CB8AC3E}">
        <p14:creationId xmlns:p14="http://schemas.microsoft.com/office/powerpoint/2010/main" val="29081457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098">
                                            <p:txEl>
                                              <p:pRg st="0" end="0"/>
                                            </p:txEl>
                                          </p:spTgt>
                                        </p:tgtEl>
                                        <p:attrNameLst>
                                          <p:attrName>style.visibility</p:attrName>
                                        </p:attrNameLst>
                                      </p:cBhvr>
                                      <p:to>
                                        <p:strVal val="visible"/>
                                      </p:to>
                                    </p:set>
                                    <p:animEffect transition="in" filter="randombar(horizontal)">
                                      <p:cBhvr>
                                        <p:cTn id="7" dur="500"/>
                                        <p:tgtEl>
                                          <p:spTgt spid="40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098">
                                            <p:txEl>
                                              <p:pRg st="2" end="2"/>
                                            </p:txEl>
                                          </p:spTgt>
                                        </p:tgtEl>
                                        <p:attrNameLst>
                                          <p:attrName>style.visibility</p:attrName>
                                        </p:attrNameLst>
                                      </p:cBhvr>
                                      <p:to>
                                        <p:strVal val="visible"/>
                                      </p:to>
                                    </p:set>
                                    <p:animEffect transition="in" filter="randombar(horizontal)">
                                      <p:cBhvr>
                                        <p:cTn id="12" dur="500"/>
                                        <p:tgtEl>
                                          <p:spTgt spid="409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uiExpand="1"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body" idx="1"/>
          </p:nvPr>
        </p:nvSpPr>
        <p:spPr>
          <a:xfrm>
            <a:off x="91439" y="406400"/>
            <a:ext cx="7635241" cy="5719763"/>
          </a:xfrm>
        </p:spPr>
        <p:txBody>
          <a:bodyPr>
            <a:normAutofit/>
          </a:bodyPr>
          <a:lstStyle/>
          <a:p>
            <a:pPr>
              <a:buNone/>
            </a:pPr>
            <a:r>
              <a:rPr lang="en-US" sz="3600" dirty="0">
                <a:solidFill>
                  <a:schemeClr val="bg1"/>
                </a:solidFill>
              </a:rPr>
              <a:t>   </a:t>
            </a:r>
            <a:r>
              <a:rPr lang="en-US" sz="4400" b="1" dirty="0">
                <a:solidFill>
                  <a:schemeClr val="bg1"/>
                </a:solidFill>
              </a:rPr>
              <a:t>Youth Ministry and Evangelism</a:t>
            </a:r>
          </a:p>
          <a:p>
            <a:pPr>
              <a:buNone/>
            </a:pPr>
            <a:r>
              <a:rPr lang="en-US" sz="4400" dirty="0">
                <a:solidFill>
                  <a:schemeClr val="bg1"/>
                </a:solidFill>
              </a:rPr>
              <a:t>   </a:t>
            </a:r>
          </a:p>
          <a:p>
            <a:pPr>
              <a:buNone/>
            </a:pPr>
            <a:r>
              <a:rPr lang="en-US" sz="3600" dirty="0">
                <a:solidFill>
                  <a:schemeClr val="bg1"/>
                </a:solidFill>
              </a:rPr>
              <a:t>  </a:t>
            </a:r>
            <a:r>
              <a:rPr lang="en-US" sz="4000" dirty="0">
                <a:solidFill>
                  <a:schemeClr val="bg1"/>
                </a:solidFill>
              </a:rPr>
              <a:t>When the church develops its calendar of events, it should take into consideration the </a:t>
            </a:r>
            <a:r>
              <a:rPr lang="en-US" sz="4000" u="sng" dirty="0">
                <a:solidFill>
                  <a:schemeClr val="bg1"/>
                </a:solidFill>
              </a:rPr>
              <a:t>various departments </a:t>
            </a:r>
            <a:r>
              <a:rPr lang="en-US" sz="4000" dirty="0">
                <a:solidFill>
                  <a:schemeClr val="bg1"/>
                </a:solidFill>
              </a:rPr>
              <a:t>and factor in how they can best </a:t>
            </a:r>
            <a:r>
              <a:rPr lang="en-US" sz="4000" u="sng" dirty="0">
                <a:solidFill>
                  <a:schemeClr val="bg1"/>
                </a:solidFill>
              </a:rPr>
              <a:t>facilitate the overall mission of the church. </a:t>
            </a:r>
            <a:endParaRPr lang="en-US" sz="4000" u="sng" dirty="0">
              <a:solidFill>
                <a:schemeClr val="bg1"/>
              </a:solidFill>
              <a:latin typeface="Arial" charset="0"/>
            </a:endParaRPr>
          </a:p>
        </p:txBody>
      </p:sp>
    </p:spTree>
    <p:extLst>
      <p:ext uri="{BB962C8B-B14F-4D97-AF65-F5344CB8AC3E}">
        <p14:creationId xmlns:p14="http://schemas.microsoft.com/office/powerpoint/2010/main" val="367884107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body" idx="1"/>
          </p:nvPr>
        </p:nvSpPr>
        <p:spPr>
          <a:xfrm>
            <a:off x="364068" y="829733"/>
            <a:ext cx="7457994" cy="5296430"/>
          </a:xfrm>
        </p:spPr>
        <p:txBody>
          <a:bodyPr>
            <a:normAutofit/>
          </a:bodyPr>
          <a:lstStyle/>
          <a:p>
            <a:pPr marL="0" indent="0">
              <a:buNone/>
            </a:pPr>
            <a:r>
              <a:rPr lang="en-US" sz="4400" b="1" dirty="0">
                <a:solidFill>
                  <a:schemeClr val="bg1"/>
                </a:solidFill>
              </a:rPr>
              <a:t>Youth Ministry and Evangelism</a:t>
            </a:r>
          </a:p>
          <a:p>
            <a:pPr marL="0" indent="0">
              <a:buNone/>
            </a:pPr>
            <a:endParaRPr lang="en-US" sz="4000" dirty="0">
              <a:solidFill>
                <a:schemeClr val="bg1"/>
              </a:solidFill>
            </a:endParaRPr>
          </a:p>
          <a:p>
            <a:pPr marL="0" indent="0">
              <a:buNone/>
            </a:pPr>
            <a:r>
              <a:rPr lang="en-US" sz="4400" dirty="0">
                <a:solidFill>
                  <a:schemeClr val="bg1"/>
                </a:solidFill>
              </a:rPr>
              <a:t>Evangelism is the church’s business. This is an </a:t>
            </a:r>
            <a:r>
              <a:rPr lang="en-US" sz="4400" u="sng" dirty="0">
                <a:solidFill>
                  <a:schemeClr val="bg1"/>
                </a:solidFill>
              </a:rPr>
              <a:t>important element </a:t>
            </a:r>
            <a:r>
              <a:rPr lang="en-US" sz="4400" dirty="0">
                <a:solidFill>
                  <a:schemeClr val="bg1"/>
                </a:solidFill>
              </a:rPr>
              <a:t>of Youth Ministry.    </a:t>
            </a:r>
          </a:p>
        </p:txBody>
      </p:sp>
    </p:spTree>
    <p:extLst>
      <p:ext uri="{BB962C8B-B14F-4D97-AF65-F5344CB8AC3E}">
        <p14:creationId xmlns:p14="http://schemas.microsoft.com/office/powerpoint/2010/main" val="338078812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0200" y="702733"/>
            <a:ext cx="7354356" cy="5423431"/>
          </a:xfrm>
        </p:spPr>
        <p:txBody>
          <a:bodyPr>
            <a:normAutofit fontScale="92500" lnSpcReduction="10000"/>
          </a:bodyPr>
          <a:lstStyle/>
          <a:p>
            <a:pPr marL="0" indent="0">
              <a:buNone/>
            </a:pPr>
            <a:r>
              <a:rPr lang="en-US" dirty="0">
                <a:solidFill>
                  <a:schemeClr val="bg1">
                    <a:lumMod val="95000"/>
                  </a:schemeClr>
                </a:solidFill>
              </a:rPr>
              <a:t> </a:t>
            </a:r>
          </a:p>
          <a:p>
            <a:pPr marL="0" indent="0">
              <a:buNone/>
            </a:pPr>
            <a:endParaRPr lang="en-US" sz="4000" u="sng" dirty="0">
              <a:solidFill>
                <a:schemeClr val="bg1"/>
              </a:solidFill>
            </a:endParaRPr>
          </a:p>
          <a:p>
            <a:pPr marL="0" indent="0">
              <a:buNone/>
            </a:pPr>
            <a:r>
              <a:rPr lang="en-US" sz="4000" u="sng" dirty="0">
                <a:solidFill>
                  <a:schemeClr val="bg1"/>
                </a:solidFill>
              </a:rPr>
              <a:t>When the board plans an evangelistic campaign, every department is to be involved</a:t>
            </a:r>
            <a:r>
              <a:rPr lang="en-US" sz="4000" dirty="0">
                <a:solidFill>
                  <a:schemeClr val="bg1">
                    <a:lumMod val="95000"/>
                  </a:schemeClr>
                </a:solidFill>
              </a:rPr>
              <a:t>. </a:t>
            </a:r>
          </a:p>
          <a:p>
            <a:pPr marL="514350" indent="-514350">
              <a:buAutoNum type="arabicPeriod"/>
            </a:pPr>
            <a:r>
              <a:rPr lang="en-US" sz="4000" dirty="0">
                <a:solidFill>
                  <a:schemeClr val="bg1">
                    <a:lumMod val="95000"/>
                  </a:schemeClr>
                </a:solidFill>
              </a:rPr>
              <a:t>The youth should actively participate in the campaign. </a:t>
            </a:r>
          </a:p>
          <a:p>
            <a:pPr marL="514350" indent="-514350">
              <a:buAutoNum type="arabicPeriod"/>
            </a:pPr>
            <a:r>
              <a:rPr lang="en-US" sz="4000">
                <a:solidFill>
                  <a:schemeClr val="bg1">
                    <a:lumMod val="95000"/>
                  </a:schemeClr>
                </a:solidFill>
              </a:rPr>
              <a:t>The youth </a:t>
            </a:r>
            <a:r>
              <a:rPr lang="en-US" sz="4000" dirty="0">
                <a:solidFill>
                  <a:schemeClr val="bg1">
                    <a:lumMod val="95000"/>
                  </a:schemeClr>
                </a:solidFill>
              </a:rPr>
              <a:t>should be taught to embrace evangelism and mission.  </a:t>
            </a:r>
          </a:p>
          <a:p>
            <a:pPr marL="514350" indent="-514350">
              <a:buAutoNum type="arabicPeriod"/>
            </a:pPr>
            <a:endParaRPr lang="en-US" dirty="0">
              <a:solidFill>
                <a:schemeClr val="bg1">
                  <a:lumMod val="95000"/>
                </a:schemeClr>
              </a:solidFill>
            </a:endParaRPr>
          </a:p>
        </p:txBody>
      </p:sp>
      <p:sp>
        <p:nvSpPr>
          <p:cNvPr id="3" name="Title 2"/>
          <p:cNvSpPr>
            <a:spLocks noGrp="1"/>
          </p:cNvSpPr>
          <p:nvPr>
            <p:ph type="title"/>
          </p:nvPr>
        </p:nvSpPr>
        <p:spPr/>
        <p:txBody>
          <a:bodyPr/>
          <a:lstStyle/>
          <a:p>
            <a:r>
              <a:rPr lang="en-US" b="1" dirty="0">
                <a:solidFill>
                  <a:schemeClr val="bg1"/>
                </a:solidFill>
              </a:rPr>
              <a:t>Youth Ministry and Evangelism</a:t>
            </a:r>
            <a:endParaRPr lang="en-US" b="1" dirty="0"/>
          </a:p>
        </p:txBody>
      </p:sp>
    </p:spTree>
    <p:extLst>
      <p:ext uri="{BB962C8B-B14F-4D97-AF65-F5344CB8AC3E}">
        <p14:creationId xmlns:p14="http://schemas.microsoft.com/office/powerpoint/2010/main" val="4185244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Left)">
                                      <p:cBhvr>
                                        <p:cTn id="7" dur="500"/>
                                        <p:tgtEl>
                                          <p:spTgt spid="2">
                                            <p:txEl>
                                              <p:pRg st="0" end="0"/>
                                            </p:txEl>
                                          </p:spTgt>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strips(downLeft)">
                                      <p:cBhvr>
                                        <p:cTn id="10" dur="500"/>
                                        <p:tgtEl>
                                          <p:spTgt spid="2">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strips(downLeft)">
                                      <p:cBhvr>
                                        <p:cTn id="15" dur="5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Effect transition="in" filter="strips(downLeft)">
                                      <p:cBhvr>
                                        <p:cTn id="20"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body" idx="1"/>
          </p:nvPr>
        </p:nvSpPr>
        <p:spPr>
          <a:xfrm>
            <a:off x="254000" y="389468"/>
            <a:ext cx="7534345" cy="5736696"/>
          </a:xfrm>
        </p:spPr>
        <p:txBody>
          <a:bodyPr>
            <a:noAutofit/>
          </a:bodyPr>
          <a:lstStyle/>
          <a:p>
            <a:pPr algn="ctr">
              <a:buNone/>
            </a:pPr>
            <a:r>
              <a:rPr lang="en-GB" sz="3600" dirty="0">
                <a:solidFill>
                  <a:schemeClr val="bg1"/>
                </a:solidFill>
                <a:latin typeface="Arial" charset="0"/>
              </a:rPr>
              <a:t> </a:t>
            </a:r>
            <a:r>
              <a:rPr lang="en-GB" sz="4000" b="1" dirty="0">
                <a:solidFill>
                  <a:schemeClr val="bg1"/>
                </a:solidFill>
                <a:latin typeface="Arial" charset="0"/>
              </a:rPr>
              <a:t>The Pathfinder Curriculum </a:t>
            </a:r>
          </a:p>
          <a:p>
            <a:pPr>
              <a:buNone/>
            </a:pPr>
            <a:endParaRPr lang="en-US" sz="4000" dirty="0">
              <a:solidFill>
                <a:schemeClr val="bg1"/>
              </a:solidFill>
            </a:endParaRPr>
          </a:p>
          <a:p>
            <a:pPr>
              <a:buNone/>
            </a:pPr>
            <a:r>
              <a:rPr lang="en-US" sz="4000" dirty="0">
                <a:solidFill>
                  <a:schemeClr val="bg1"/>
                </a:solidFill>
              </a:rPr>
              <a:t>  The Pathfinder handbook provides for two or three </a:t>
            </a:r>
            <a:r>
              <a:rPr lang="en-US" sz="4000" u="sng" dirty="0">
                <a:solidFill>
                  <a:schemeClr val="bg1"/>
                </a:solidFill>
              </a:rPr>
              <a:t>options</a:t>
            </a:r>
            <a:r>
              <a:rPr lang="en-US" sz="4000" dirty="0">
                <a:solidFill>
                  <a:schemeClr val="bg1"/>
                </a:solidFill>
              </a:rPr>
              <a:t> ranging from 20 to 30 weeks duration for the successful completion of the Pathfinder Course Work. </a:t>
            </a:r>
            <a:endParaRPr lang="en-US" sz="4000" dirty="0">
              <a:solidFill>
                <a:schemeClr val="bg1"/>
              </a:solidFill>
              <a:latin typeface="Arial" charset="0"/>
            </a:endParaRPr>
          </a:p>
        </p:txBody>
      </p:sp>
    </p:spTree>
    <p:extLst>
      <p:ext uri="{BB962C8B-B14F-4D97-AF65-F5344CB8AC3E}">
        <p14:creationId xmlns:p14="http://schemas.microsoft.com/office/powerpoint/2010/main" val="117297645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body" idx="1"/>
          </p:nvPr>
        </p:nvSpPr>
        <p:spPr>
          <a:xfrm>
            <a:off x="127000" y="406400"/>
            <a:ext cx="7661345" cy="5719763"/>
          </a:xfrm>
        </p:spPr>
        <p:txBody>
          <a:bodyPr>
            <a:noAutofit/>
          </a:bodyPr>
          <a:lstStyle/>
          <a:p>
            <a:pPr algn="ctr">
              <a:buNone/>
            </a:pPr>
            <a:r>
              <a:rPr lang="en-US" sz="3600" dirty="0">
                <a:solidFill>
                  <a:schemeClr val="bg1"/>
                </a:solidFill>
              </a:rPr>
              <a:t>   </a:t>
            </a:r>
            <a:r>
              <a:rPr lang="en-US" sz="4400" b="1" dirty="0">
                <a:solidFill>
                  <a:schemeClr val="bg1"/>
                </a:solidFill>
              </a:rPr>
              <a:t>The Pathfinder Director and the Church Board </a:t>
            </a:r>
          </a:p>
          <a:p>
            <a:pPr>
              <a:buNone/>
            </a:pPr>
            <a:endParaRPr lang="en-US" sz="4400" dirty="0">
              <a:solidFill>
                <a:schemeClr val="bg1"/>
              </a:solidFill>
            </a:endParaRPr>
          </a:p>
          <a:p>
            <a:pPr>
              <a:buNone/>
            </a:pPr>
            <a:r>
              <a:rPr lang="en-US" sz="4000" dirty="0">
                <a:solidFill>
                  <a:schemeClr val="bg1"/>
                </a:solidFill>
              </a:rPr>
              <a:t>  The Pathfinder Director is to work with the Church Board to ensure that the </a:t>
            </a:r>
            <a:r>
              <a:rPr lang="en-US" sz="4000" u="sng" dirty="0">
                <a:solidFill>
                  <a:schemeClr val="bg1"/>
                </a:solidFill>
              </a:rPr>
              <a:t>schedule of classes </a:t>
            </a:r>
            <a:r>
              <a:rPr lang="en-US" sz="4000" dirty="0">
                <a:solidFill>
                  <a:schemeClr val="bg1"/>
                </a:solidFill>
              </a:rPr>
              <a:t>are </a:t>
            </a:r>
            <a:r>
              <a:rPr lang="en-US" sz="4000" u="sng" dirty="0">
                <a:solidFill>
                  <a:schemeClr val="bg1"/>
                </a:solidFill>
              </a:rPr>
              <a:t>properly coordinated </a:t>
            </a:r>
            <a:r>
              <a:rPr lang="en-US" sz="4000" dirty="0">
                <a:solidFill>
                  <a:schemeClr val="bg1"/>
                </a:solidFill>
              </a:rPr>
              <a:t>with the rest of the church’s </a:t>
            </a:r>
            <a:r>
              <a:rPr lang="en-US" sz="4000" dirty="0" err="1">
                <a:solidFill>
                  <a:schemeClr val="bg1"/>
                </a:solidFill>
              </a:rPr>
              <a:t>programme</a:t>
            </a:r>
            <a:r>
              <a:rPr lang="en-US" sz="3600" dirty="0">
                <a:solidFill>
                  <a:schemeClr val="bg1"/>
                </a:solidFill>
              </a:rPr>
              <a:t>. </a:t>
            </a:r>
          </a:p>
          <a:p>
            <a:pPr eaLnBrk="1" hangingPunct="1">
              <a:buFontTx/>
              <a:buNone/>
            </a:pPr>
            <a:endParaRPr lang="en-US" sz="3600" dirty="0">
              <a:solidFill>
                <a:schemeClr val="bg1"/>
              </a:solidFill>
              <a:latin typeface="Arial" charset="0"/>
            </a:endParaRPr>
          </a:p>
        </p:txBody>
      </p:sp>
    </p:spTree>
    <p:extLst>
      <p:ext uri="{BB962C8B-B14F-4D97-AF65-F5344CB8AC3E}">
        <p14:creationId xmlns:p14="http://schemas.microsoft.com/office/powerpoint/2010/main" val="98437064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endParaRPr lang="en-US" sz="4000" dirty="0">
              <a:solidFill>
                <a:schemeClr val="bg1"/>
              </a:solidFill>
            </a:endParaRPr>
          </a:p>
          <a:p>
            <a:pPr marL="0" indent="0">
              <a:buNone/>
            </a:pPr>
            <a:r>
              <a:rPr lang="en-US" sz="4000" dirty="0">
                <a:solidFill>
                  <a:schemeClr val="bg1"/>
                </a:solidFill>
              </a:rPr>
              <a:t>It is important to note that </a:t>
            </a:r>
            <a:r>
              <a:rPr lang="en-US" sz="4000" u="sng" dirty="0">
                <a:solidFill>
                  <a:schemeClr val="bg1"/>
                </a:solidFill>
              </a:rPr>
              <a:t>directors are accountable to the board </a:t>
            </a:r>
            <a:r>
              <a:rPr lang="en-US" sz="4000" dirty="0">
                <a:solidFill>
                  <a:schemeClr val="bg1"/>
                </a:solidFill>
              </a:rPr>
              <a:t>although they work in conjunction with the Conference Director and area coordinators.  </a:t>
            </a:r>
          </a:p>
        </p:txBody>
      </p:sp>
      <p:sp>
        <p:nvSpPr>
          <p:cNvPr id="3" name="Title 2"/>
          <p:cNvSpPr>
            <a:spLocks noGrp="1"/>
          </p:cNvSpPr>
          <p:nvPr>
            <p:ph type="title"/>
          </p:nvPr>
        </p:nvSpPr>
        <p:spPr/>
        <p:txBody>
          <a:bodyPr>
            <a:normAutofit fontScale="90000"/>
          </a:bodyPr>
          <a:lstStyle/>
          <a:p>
            <a:br>
              <a:rPr lang="en-US" dirty="0">
                <a:solidFill>
                  <a:schemeClr val="bg1"/>
                </a:solidFill>
              </a:rPr>
            </a:br>
            <a:r>
              <a:rPr lang="en-US" b="1" dirty="0">
                <a:solidFill>
                  <a:schemeClr val="bg1"/>
                </a:solidFill>
              </a:rPr>
              <a:t>The Pathfinder Director and the Church Board </a:t>
            </a:r>
            <a:br>
              <a:rPr lang="en-US" b="1" dirty="0">
                <a:solidFill>
                  <a:schemeClr val="bg1"/>
                </a:solidFill>
              </a:rPr>
            </a:br>
            <a:endParaRPr lang="en-US" b="1" dirty="0"/>
          </a:p>
        </p:txBody>
      </p:sp>
    </p:spTree>
    <p:extLst>
      <p:ext uri="{BB962C8B-B14F-4D97-AF65-F5344CB8AC3E}">
        <p14:creationId xmlns:p14="http://schemas.microsoft.com/office/powerpoint/2010/main" val="307096798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877958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FF"/>
                </a:solidFill>
              </a:rPr>
              <a:t>The Inter-American Division</a:t>
            </a:r>
          </a:p>
        </p:txBody>
      </p:sp>
      <p:sp>
        <p:nvSpPr>
          <p:cNvPr id="3" name="Content Placeholder 2"/>
          <p:cNvSpPr>
            <a:spLocks noGrp="1"/>
          </p:cNvSpPr>
          <p:nvPr>
            <p:ph idx="1"/>
          </p:nvPr>
        </p:nvSpPr>
        <p:spPr/>
        <p:txBody>
          <a:bodyPr>
            <a:normAutofit lnSpcReduction="10000"/>
          </a:bodyPr>
          <a:lstStyle/>
          <a:p>
            <a:r>
              <a:rPr lang="en-US" dirty="0">
                <a:solidFill>
                  <a:srgbClr val="FFFFFF"/>
                </a:solidFill>
              </a:rPr>
              <a:t>The Inter-American Division (IAD) is comprised of Mexico, the Caribbean, Central America and the five northernmost countries in South America—Colombia, Venezuela, Guyana, Suriname and French Guiana.</a:t>
            </a:r>
          </a:p>
          <a:p>
            <a:r>
              <a:rPr lang="en-US" dirty="0">
                <a:solidFill>
                  <a:srgbClr val="FFFFFF"/>
                </a:solidFill>
              </a:rPr>
              <a:t>In all, there are 42 countries.  The Division has 24 Unions and over 22,000 churches.   </a:t>
            </a:r>
          </a:p>
          <a:p>
            <a:endParaRPr lang="en-US" dirty="0">
              <a:solidFill>
                <a:srgbClr val="FFFFFF"/>
              </a:solidFill>
            </a:endParaRPr>
          </a:p>
          <a:p>
            <a:endParaRPr lang="en-US" dirty="0">
              <a:solidFill>
                <a:srgbClr val="FFFFFF"/>
              </a:solidFill>
            </a:endParaRPr>
          </a:p>
        </p:txBody>
      </p:sp>
    </p:spTree>
    <p:extLst>
      <p:ext uri="{BB962C8B-B14F-4D97-AF65-F5344CB8AC3E}">
        <p14:creationId xmlns:p14="http://schemas.microsoft.com/office/powerpoint/2010/main" val="4025218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942227" y="337972"/>
            <a:ext cx="6329871" cy="6175656"/>
          </a:xfrm>
          <a:prstGeom prst="ellipse">
            <a:avLst/>
          </a:prstGeom>
          <a:noFill/>
          <a:ln w="57150" cmpd="sng">
            <a:solidFill>
              <a:schemeClr val="bg1"/>
            </a:solidFill>
          </a:ln>
        </p:spPr>
        <p:style>
          <a:lnRef idx="1">
            <a:schemeClr val="accent1"/>
          </a:lnRef>
          <a:fillRef idx="3">
            <a:schemeClr val="accent1"/>
          </a:fillRef>
          <a:effectRef idx="2">
            <a:schemeClr val="accent1"/>
          </a:effectRef>
          <a:fontRef idx="minor">
            <a:schemeClr val="lt1"/>
          </a:fontRef>
        </p:style>
        <p:txBody>
          <a:bodyPr/>
          <a:lstStyle/>
          <a:p>
            <a:r>
              <a:rPr lang="en-US" dirty="0">
                <a:solidFill>
                  <a:srgbClr val="FFFFFF"/>
                </a:solidFill>
                <a:latin typeface="Wingdings"/>
                <a:ea typeface="Wingdings"/>
                <a:cs typeface="Wingdings"/>
                <a:sym typeface="Wingdings"/>
              </a:rPr>
              <a:t>      </a:t>
            </a:r>
          </a:p>
          <a:p>
            <a:endParaRPr lang="en-US" dirty="0">
              <a:solidFill>
                <a:srgbClr val="FFFFFF"/>
              </a:solidFill>
              <a:latin typeface="Wingdings"/>
              <a:ea typeface="Wingdings"/>
              <a:cs typeface="Wingdings"/>
              <a:sym typeface="Wingdings"/>
            </a:endParaRPr>
          </a:p>
          <a:p>
            <a:endParaRPr lang="en-US" dirty="0">
              <a:solidFill>
                <a:srgbClr val="FFFFFF"/>
              </a:solidFill>
              <a:latin typeface="Wingdings"/>
              <a:ea typeface="Wingdings"/>
              <a:cs typeface="Wingdings"/>
              <a:sym typeface="Wingdings"/>
            </a:endParaRPr>
          </a:p>
          <a:p>
            <a:endParaRPr lang="en-US" dirty="0">
              <a:solidFill>
                <a:srgbClr val="FFFFFF"/>
              </a:solidFill>
              <a:latin typeface="Wingdings"/>
              <a:ea typeface="Wingdings"/>
              <a:cs typeface="Wingdings"/>
              <a:sym typeface="Wingdings"/>
            </a:endParaRPr>
          </a:p>
          <a:p>
            <a:endParaRPr lang="en-US" dirty="0">
              <a:solidFill>
                <a:srgbClr val="FFFFFF"/>
              </a:solidFill>
              <a:latin typeface="Wingdings"/>
              <a:ea typeface="Wingdings"/>
              <a:cs typeface="Wingdings"/>
              <a:sym typeface="Wingdings"/>
            </a:endParaRPr>
          </a:p>
          <a:p>
            <a:r>
              <a:rPr lang="en-US" dirty="0">
                <a:solidFill>
                  <a:srgbClr val="FFFFFF"/>
                </a:solidFill>
                <a:latin typeface="Wingdings"/>
                <a:ea typeface="Wingdings"/>
                <a:cs typeface="Wingdings"/>
                <a:sym typeface="Wingdings"/>
              </a:rPr>
              <a:t>        </a:t>
            </a:r>
          </a:p>
          <a:p>
            <a:endParaRPr lang="en-US" dirty="0">
              <a:solidFill>
                <a:srgbClr val="FFFFFF"/>
              </a:solidFill>
              <a:latin typeface="Wingdings"/>
              <a:ea typeface="Wingdings"/>
              <a:cs typeface="Wingdings"/>
              <a:sym typeface="Wingdings"/>
            </a:endParaRPr>
          </a:p>
          <a:p>
            <a:r>
              <a:rPr lang="en-US" dirty="0">
                <a:solidFill>
                  <a:srgbClr val="FFFFFF"/>
                </a:solidFill>
                <a:latin typeface="Wingdings"/>
                <a:ea typeface="Wingdings"/>
                <a:cs typeface="Wingdings"/>
                <a:sym typeface="Wingdings"/>
              </a:rPr>
              <a:t>         </a:t>
            </a:r>
            <a:r>
              <a:rPr lang="en-US" sz="2000" dirty="0">
                <a:solidFill>
                  <a:srgbClr val="FFFFFF"/>
                </a:solidFill>
                <a:latin typeface="Wingdings"/>
                <a:ea typeface="Wingdings"/>
                <a:cs typeface="Wingdings"/>
                <a:sym typeface="Wingdings"/>
              </a:rPr>
              <a:t></a:t>
            </a:r>
            <a:endParaRPr lang="en-US" sz="2000" dirty="0">
              <a:solidFill>
                <a:srgbClr val="FFFFFF"/>
              </a:solidFill>
            </a:endParaRPr>
          </a:p>
        </p:txBody>
      </p:sp>
      <p:sp>
        <p:nvSpPr>
          <p:cNvPr id="7" name="TextBox 6"/>
          <p:cNvSpPr txBox="1"/>
          <p:nvPr/>
        </p:nvSpPr>
        <p:spPr>
          <a:xfrm>
            <a:off x="6384797" y="809083"/>
            <a:ext cx="1381771" cy="369332"/>
          </a:xfrm>
          <a:prstGeom prst="rect">
            <a:avLst/>
          </a:prstGeom>
          <a:solidFill>
            <a:schemeClr val="bg1"/>
          </a:solidFill>
        </p:spPr>
        <p:txBody>
          <a:bodyPr wrap="none" rtlCol="0">
            <a:spAutoFit/>
          </a:bodyPr>
          <a:lstStyle/>
          <a:p>
            <a:r>
              <a:rPr lang="en-US" dirty="0"/>
              <a:t>Local Church </a:t>
            </a:r>
          </a:p>
        </p:txBody>
      </p:sp>
      <p:cxnSp>
        <p:nvCxnSpPr>
          <p:cNvPr id="12" name="Straight Arrow Connector 11"/>
          <p:cNvCxnSpPr/>
          <p:nvPr/>
        </p:nvCxnSpPr>
        <p:spPr>
          <a:xfrm flipH="1">
            <a:off x="4865192" y="1178415"/>
            <a:ext cx="2386504" cy="2098882"/>
          </a:xfrm>
          <a:prstGeom prst="straightConnector1">
            <a:avLst/>
          </a:prstGeom>
          <a:ln>
            <a:solidFill>
              <a:srgbClr val="FFFFFF"/>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652382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46305</TotalTime>
  <Words>2855</Words>
  <Application>Microsoft Macintosh PowerPoint</Application>
  <PresentationFormat>On-screen Show (4:3)</PresentationFormat>
  <Paragraphs>235</Paragraphs>
  <Slides>78</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78</vt:i4>
      </vt:variant>
    </vt:vector>
  </HeadingPairs>
  <TitlesOfParts>
    <vt:vector size="82" baseType="lpstr">
      <vt:lpstr>Arial</vt:lpstr>
      <vt:lpstr>Calibri</vt:lpstr>
      <vt:lpstr>Wingdings</vt:lpstr>
      <vt:lpstr>Office Theme</vt:lpstr>
      <vt:lpstr>Church Board Training </vt:lpstr>
      <vt:lpstr>Church Organization</vt:lpstr>
      <vt:lpstr>Local Church</vt:lpstr>
      <vt:lpstr>Local Conference </vt:lpstr>
      <vt:lpstr>Union Conferences </vt:lpstr>
      <vt:lpstr>PowerPoint Presentation</vt:lpstr>
      <vt:lpstr>General Conference </vt:lpstr>
      <vt:lpstr>The Inter-American Division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10/40 Window</vt:lpstr>
      <vt:lpstr>PowerPoint Presentation</vt:lpstr>
      <vt:lpstr>Why Organization?</vt:lpstr>
      <vt:lpstr>PowerPoint Presentation</vt:lpstr>
      <vt:lpstr>The Church Manual</vt:lpstr>
      <vt:lpstr>Why does the Seventh-day Adventist Church have a Church Manual?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Church Board Function </vt:lpstr>
      <vt:lpstr>PowerPoint Presentation</vt:lpstr>
      <vt:lpstr>PowerPoint Presentation</vt:lpstr>
      <vt:lpstr>PowerPoint Presentation</vt:lpstr>
      <vt:lpstr>PowerPoint Presentation</vt:lpstr>
      <vt:lpstr>The Chairperson </vt:lpstr>
      <vt:lpstr>PowerPoint Presentation</vt:lpstr>
      <vt:lpstr>The  Work of the Board</vt:lpstr>
      <vt:lpstr>The Work of  the Board</vt:lpstr>
      <vt:lpstr>PowerPoint Presentation</vt:lpstr>
      <vt:lpstr>PowerPoint Presentation</vt:lpstr>
      <vt:lpstr>PowerPoint Presentation</vt:lpstr>
      <vt:lpstr>PowerPoint Presentation</vt:lpstr>
      <vt:lpstr>Matters of Governance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Evangelistic Focus </vt:lpstr>
      <vt:lpstr>Evangelistic Focus </vt:lpstr>
      <vt:lpstr>Discipleship Plan </vt:lpstr>
      <vt:lpstr>Discipleship Plan </vt:lpstr>
      <vt:lpstr>Youth Ministry and Evangelism</vt:lpstr>
      <vt:lpstr>Youth Ministry and Evangelism</vt:lpstr>
      <vt:lpstr>PowerPoint Presentation</vt:lpstr>
      <vt:lpstr>PowerPoint Presentation</vt:lpstr>
      <vt:lpstr>PowerPoint Presentation</vt:lpstr>
      <vt:lpstr>Youth Ministry and Evangelism</vt:lpstr>
      <vt:lpstr>PowerPoint Presentation</vt:lpstr>
      <vt:lpstr>PowerPoint Presentation</vt:lpstr>
      <vt:lpstr> The Pathfinder Director and the Church Board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Church Organization</dc:title>
  <dc:creator>Carson Greene</dc:creator>
  <cp:lastModifiedBy>Carson Greene</cp:lastModifiedBy>
  <cp:revision>36</cp:revision>
  <dcterms:created xsi:type="dcterms:W3CDTF">2018-06-22T14:32:24Z</dcterms:created>
  <dcterms:modified xsi:type="dcterms:W3CDTF">2022-02-08T16:24:12Z</dcterms:modified>
</cp:coreProperties>
</file>