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96" r:id="rId3"/>
    <p:sldId id="327" r:id="rId4"/>
    <p:sldId id="340" r:id="rId5"/>
    <p:sldId id="339" r:id="rId6"/>
    <p:sldId id="341" r:id="rId7"/>
    <p:sldId id="338" r:id="rId8"/>
    <p:sldId id="336" r:id="rId9"/>
    <p:sldId id="337" r:id="rId10"/>
    <p:sldId id="342" r:id="rId11"/>
    <p:sldId id="328" r:id="rId12"/>
    <p:sldId id="329" r:id="rId13"/>
    <p:sldId id="281" r:id="rId14"/>
    <p:sldId id="297" r:id="rId15"/>
    <p:sldId id="293" r:id="rId16"/>
    <p:sldId id="298" r:id="rId17"/>
    <p:sldId id="330" r:id="rId18"/>
    <p:sldId id="331" r:id="rId19"/>
    <p:sldId id="332" r:id="rId20"/>
    <p:sldId id="334" r:id="rId21"/>
    <p:sldId id="333" r:id="rId22"/>
    <p:sldId id="326" r:id="rId23"/>
    <p:sldId id="282" r:id="rId24"/>
    <p:sldId id="269" r:id="rId25"/>
    <p:sldId id="270" r:id="rId26"/>
    <p:sldId id="271" r:id="rId27"/>
    <p:sldId id="272" r:id="rId28"/>
    <p:sldId id="335" r:id="rId29"/>
    <p:sldId id="273" r:id="rId30"/>
    <p:sldId id="274" r:id="rId31"/>
    <p:sldId id="304" r:id="rId32"/>
    <p:sldId id="316" r:id="rId33"/>
    <p:sldId id="317" r:id="rId34"/>
    <p:sldId id="321" r:id="rId35"/>
    <p:sldId id="287" r:id="rId36"/>
    <p:sldId id="322" r:id="rId37"/>
    <p:sldId id="324" r:id="rId38"/>
    <p:sldId id="320" r:id="rId39"/>
    <p:sldId id="278" r:id="rId40"/>
    <p:sldId id="288" r:id="rId41"/>
    <p:sldId id="299" r:id="rId42"/>
    <p:sldId id="306" r:id="rId43"/>
    <p:sldId id="307" r:id="rId44"/>
    <p:sldId id="308" r:id="rId45"/>
    <p:sldId id="309" r:id="rId46"/>
    <p:sldId id="310" r:id="rId47"/>
    <p:sldId id="311" r:id="rId48"/>
    <p:sldId id="312" r:id="rId49"/>
    <p:sldId id="313" r:id="rId50"/>
    <p:sldId id="314" r:id="rId51"/>
    <p:sldId id="315" r:id="rId52"/>
    <p:sldId id="305" r:id="rId53"/>
    <p:sldId id="300" r:id="rId54"/>
    <p:sldId id="301" r:id="rId55"/>
    <p:sldId id="302" r:id="rId56"/>
    <p:sldId id="343" r:id="rId57"/>
    <p:sldId id="303" r:id="rId58"/>
    <p:sldId id="280"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7DB4"/>
    <a:srgbClr val="170199"/>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84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029"/>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9DF9F-5A44-413F-BA35-2501B0CBA4A3}" type="datetimeFigureOut">
              <a:rPr lang="en-029" smtClean="0"/>
              <a:t>18/01/2019</a:t>
            </a:fld>
            <a:endParaRPr lang="en-029"/>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029"/>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029"/>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FEC13-F21D-4107-AD70-409B81F96903}" type="slidenum">
              <a:rPr lang="en-029" smtClean="0"/>
              <a:t>‹#›</a:t>
            </a:fld>
            <a:endParaRPr lang="en-029"/>
          </a:p>
        </p:txBody>
      </p:sp>
    </p:spTree>
    <p:extLst>
      <p:ext uri="{BB962C8B-B14F-4D97-AF65-F5344CB8AC3E}">
        <p14:creationId xmlns:p14="http://schemas.microsoft.com/office/powerpoint/2010/main" val="59168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TextEdit="1"/>
          </p:cNvSpPr>
          <p:nvPr>
            <p:ph type="sldImg"/>
          </p:nvPr>
        </p:nvSpPr>
        <p:spPr>
          <a:ln/>
        </p:spPr>
      </p:sp>
      <p:sp>
        <p:nvSpPr>
          <p:cNvPr id="1495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69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33</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34</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35</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36</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37</a:t>
            </a:fld>
            <a:endParaRPr lang="en-US"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38</a:t>
            </a:fld>
            <a:endParaRPr lang="en-US"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39</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40</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41</a:t>
            </a:fld>
            <a:endParaRPr lang="en-US"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42</a:t>
            </a:fld>
            <a:endParaRPr lang="en-US" alt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43</a:t>
            </a:fld>
            <a:endParaRPr lang="en-US"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44</a:t>
            </a:fld>
            <a:endParaRPr lang="en-US"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45</a:t>
            </a:fld>
            <a:endParaRPr lang="en-US" alt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46</a:t>
            </a:fld>
            <a:endParaRPr lang="en-US" alt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47</a:t>
            </a:fld>
            <a:endParaRPr lang="en-US" alt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48</a:t>
            </a:fld>
            <a:endParaRPr lang="en-US" alt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49</a:t>
            </a:fld>
            <a:endParaRPr lang="en-US" alt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50</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51</a:t>
            </a:fld>
            <a:endParaRPr lang="en-US" alt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52</a:t>
            </a:fld>
            <a:endParaRPr lang="en-US" alt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53</a:t>
            </a:fld>
            <a:endParaRPr lang="en-US" alt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54</a:t>
            </a:fld>
            <a:endParaRPr lang="en-US" alt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55</a:t>
            </a:fld>
            <a:endParaRPr lang="en-US" alt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F58BB54A-8174-42D1-AA49-E272D6225259}" type="slidenum">
              <a:rPr lang="en-US" altLang="en-US" sz="1200" smtClean="0"/>
              <a:pPr eaLnBrk="1" hangingPunct="1"/>
              <a:t>57</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029"/>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029"/>
          </a:p>
        </p:txBody>
      </p:sp>
      <p:sp>
        <p:nvSpPr>
          <p:cNvPr id="4" name="Date Placeholder 3"/>
          <p:cNvSpPr>
            <a:spLocks noGrp="1"/>
          </p:cNvSpPr>
          <p:nvPr>
            <p:ph type="dt" sz="half" idx="10"/>
          </p:nvPr>
        </p:nvSpPr>
        <p:spPr/>
        <p:txBody>
          <a:bodyPr/>
          <a:lstStyle/>
          <a:p>
            <a:fld id="{8A4C3345-9E05-4E6C-B7F7-F8BDE778536B}" type="datetimeFigureOut">
              <a:rPr lang="en-029" smtClean="0"/>
              <a:t>18/01/2019</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C0A09964-2313-4E97-9A4C-2B86C97B2FE2}" type="slidenum">
              <a:rPr lang="en-029" smtClean="0"/>
              <a:t>‹#›</a:t>
            </a:fld>
            <a:endParaRPr lang="en-029"/>
          </a:p>
        </p:txBody>
      </p:sp>
    </p:spTree>
    <p:extLst>
      <p:ext uri="{BB962C8B-B14F-4D97-AF65-F5344CB8AC3E}">
        <p14:creationId xmlns:p14="http://schemas.microsoft.com/office/powerpoint/2010/main" val="230745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8A4C3345-9E05-4E6C-B7F7-F8BDE778536B}" type="datetimeFigureOut">
              <a:rPr lang="en-029" smtClean="0"/>
              <a:t>18/01/2019</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C0A09964-2313-4E97-9A4C-2B86C97B2FE2}" type="slidenum">
              <a:rPr lang="en-029" smtClean="0"/>
              <a:t>‹#›</a:t>
            </a:fld>
            <a:endParaRPr lang="en-029"/>
          </a:p>
        </p:txBody>
      </p:sp>
    </p:spTree>
    <p:extLst>
      <p:ext uri="{BB962C8B-B14F-4D97-AF65-F5344CB8AC3E}">
        <p14:creationId xmlns:p14="http://schemas.microsoft.com/office/powerpoint/2010/main" val="29526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029"/>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8A4C3345-9E05-4E6C-B7F7-F8BDE778536B}" type="datetimeFigureOut">
              <a:rPr lang="en-029" smtClean="0"/>
              <a:t>18/01/2019</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C0A09964-2313-4E97-9A4C-2B86C97B2FE2}" type="slidenum">
              <a:rPr lang="en-029" smtClean="0"/>
              <a:t>‹#›</a:t>
            </a:fld>
            <a:endParaRPr lang="en-029"/>
          </a:p>
        </p:txBody>
      </p:sp>
    </p:spTree>
    <p:extLst>
      <p:ext uri="{BB962C8B-B14F-4D97-AF65-F5344CB8AC3E}">
        <p14:creationId xmlns:p14="http://schemas.microsoft.com/office/powerpoint/2010/main" val="59870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E92B1A17-2D6F-4C50-B156-F2E17D770723}" type="slidenum">
              <a:rPr lang="en-US"/>
              <a:pPr>
                <a:defRPr/>
              </a:pPr>
              <a:t>‹#›</a:t>
            </a:fld>
            <a:endParaRPr lang="en-US"/>
          </a:p>
        </p:txBody>
      </p:sp>
    </p:spTree>
    <p:extLst>
      <p:ext uri="{BB962C8B-B14F-4D97-AF65-F5344CB8AC3E}">
        <p14:creationId xmlns:p14="http://schemas.microsoft.com/office/powerpoint/2010/main" val="185728169"/>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8A4C3345-9E05-4E6C-B7F7-F8BDE778536B}" type="datetimeFigureOut">
              <a:rPr lang="en-029" smtClean="0"/>
              <a:t>18/01/2019</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C0A09964-2313-4E97-9A4C-2B86C97B2FE2}" type="slidenum">
              <a:rPr lang="en-029" smtClean="0"/>
              <a:t>‹#›</a:t>
            </a:fld>
            <a:endParaRPr lang="en-029"/>
          </a:p>
        </p:txBody>
      </p:sp>
    </p:spTree>
    <p:extLst>
      <p:ext uri="{BB962C8B-B14F-4D97-AF65-F5344CB8AC3E}">
        <p14:creationId xmlns:p14="http://schemas.microsoft.com/office/powerpoint/2010/main" val="326343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029"/>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4C3345-9E05-4E6C-B7F7-F8BDE778536B}" type="datetimeFigureOut">
              <a:rPr lang="en-029" smtClean="0"/>
              <a:t>18/01/2019</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C0A09964-2313-4E97-9A4C-2B86C97B2FE2}" type="slidenum">
              <a:rPr lang="en-029" smtClean="0"/>
              <a:t>‹#›</a:t>
            </a:fld>
            <a:endParaRPr lang="en-029"/>
          </a:p>
        </p:txBody>
      </p:sp>
    </p:spTree>
    <p:extLst>
      <p:ext uri="{BB962C8B-B14F-4D97-AF65-F5344CB8AC3E}">
        <p14:creationId xmlns:p14="http://schemas.microsoft.com/office/powerpoint/2010/main" val="148789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Date Placeholder 4"/>
          <p:cNvSpPr>
            <a:spLocks noGrp="1"/>
          </p:cNvSpPr>
          <p:nvPr>
            <p:ph type="dt" sz="half" idx="10"/>
          </p:nvPr>
        </p:nvSpPr>
        <p:spPr/>
        <p:txBody>
          <a:bodyPr/>
          <a:lstStyle/>
          <a:p>
            <a:fld id="{8A4C3345-9E05-4E6C-B7F7-F8BDE778536B}" type="datetimeFigureOut">
              <a:rPr lang="en-029" smtClean="0"/>
              <a:t>18/01/2019</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C0A09964-2313-4E97-9A4C-2B86C97B2FE2}" type="slidenum">
              <a:rPr lang="en-029" smtClean="0"/>
              <a:t>‹#›</a:t>
            </a:fld>
            <a:endParaRPr lang="en-029"/>
          </a:p>
        </p:txBody>
      </p:sp>
    </p:spTree>
    <p:extLst>
      <p:ext uri="{BB962C8B-B14F-4D97-AF65-F5344CB8AC3E}">
        <p14:creationId xmlns:p14="http://schemas.microsoft.com/office/powerpoint/2010/main" val="333795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029"/>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7" name="Date Placeholder 6"/>
          <p:cNvSpPr>
            <a:spLocks noGrp="1"/>
          </p:cNvSpPr>
          <p:nvPr>
            <p:ph type="dt" sz="half" idx="10"/>
          </p:nvPr>
        </p:nvSpPr>
        <p:spPr/>
        <p:txBody>
          <a:bodyPr/>
          <a:lstStyle/>
          <a:p>
            <a:fld id="{8A4C3345-9E05-4E6C-B7F7-F8BDE778536B}" type="datetimeFigureOut">
              <a:rPr lang="en-029" smtClean="0"/>
              <a:t>18/01/2019</a:t>
            </a:fld>
            <a:endParaRPr lang="en-029"/>
          </a:p>
        </p:txBody>
      </p:sp>
      <p:sp>
        <p:nvSpPr>
          <p:cNvPr id="8" name="Footer Placeholder 7"/>
          <p:cNvSpPr>
            <a:spLocks noGrp="1"/>
          </p:cNvSpPr>
          <p:nvPr>
            <p:ph type="ftr" sz="quarter" idx="11"/>
          </p:nvPr>
        </p:nvSpPr>
        <p:spPr/>
        <p:txBody>
          <a:bodyPr/>
          <a:lstStyle/>
          <a:p>
            <a:endParaRPr lang="en-029"/>
          </a:p>
        </p:txBody>
      </p:sp>
      <p:sp>
        <p:nvSpPr>
          <p:cNvPr id="9" name="Slide Number Placeholder 8"/>
          <p:cNvSpPr>
            <a:spLocks noGrp="1"/>
          </p:cNvSpPr>
          <p:nvPr>
            <p:ph type="sldNum" sz="quarter" idx="12"/>
          </p:nvPr>
        </p:nvSpPr>
        <p:spPr/>
        <p:txBody>
          <a:bodyPr/>
          <a:lstStyle/>
          <a:p>
            <a:fld id="{C0A09964-2313-4E97-9A4C-2B86C97B2FE2}" type="slidenum">
              <a:rPr lang="en-029" smtClean="0"/>
              <a:t>‹#›</a:t>
            </a:fld>
            <a:endParaRPr lang="en-029"/>
          </a:p>
        </p:txBody>
      </p:sp>
    </p:spTree>
    <p:extLst>
      <p:ext uri="{BB962C8B-B14F-4D97-AF65-F5344CB8AC3E}">
        <p14:creationId xmlns:p14="http://schemas.microsoft.com/office/powerpoint/2010/main" val="408076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Date Placeholder 2"/>
          <p:cNvSpPr>
            <a:spLocks noGrp="1"/>
          </p:cNvSpPr>
          <p:nvPr>
            <p:ph type="dt" sz="half" idx="10"/>
          </p:nvPr>
        </p:nvSpPr>
        <p:spPr/>
        <p:txBody>
          <a:bodyPr/>
          <a:lstStyle/>
          <a:p>
            <a:fld id="{8A4C3345-9E05-4E6C-B7F7-F8BDE778536B}" type="datetimeFigureOut">
              <a:rPr lang="en-029" smtClean="0"/>
              <a:t>18/01/2019</a:t>
            </a:fld>
            <a:endParaRPr lang="en-029"/>
          </a:p>
        </p:txBody>
      </p:sp>
      <p:sp>
        <p:nvSpPr>
          <p:cNvPr id="4" name="Footer Placeholder 3"/>
          <p:cNvSpPr>
            <a:spLocks noGrp="1"/>
          </p:cNvSpPr>
          <p:nvPr>
            <p:ph type="ftr" sz="quarter" idx="11"/>
          </p:nvPr>
        </p:nvSpPr>
        <p:spPr/>
        <p:txBody>
          <a:bodyPr/>
          <a:lstStyle/>
          <a:p>
            <a:endParaRPr lang="en-029"/>
          </a:p>
        </p:txBody>
      </p:sp>
      <p:sp>
        <p:nvSpPr>
          <p:cNvPr id="5" name="Slide Number Placeholder 4"/>
          <p:cNvSpPr>
            <a:spLocks noGrp="1"/>
          </p:cNvSpPr>
          <p:nvPr>
            <p:ph type="sldNum" sz="quarter" idx="12"/>
          </p:nvPr>
        </p:nvSpPr>
        <p:spPr/>
        <p:txBody>
          <a:bodyPr/>
          <a:lstStyle/>
          <a:p>
            <a:fld id="{C0A09964-2313-4E97-9A4C-2B86C97B2FE2}" type="slidenum">
              <a:rPr lang="en-029" smtClean="0"/>
              <a:t>‹#›</a:t>
            </a:fld>
            <a:endParaRPr lang="en-029"/>
          </a:p>
        </p:txBody>
      </p:sp>
    </p:spTree>
    <p:extLst>
      <p:ext uri="{BB962C8B-B14F-4D97-AF65-F5344CB8AC3E}">
        <p14:creationId xmlns:p14="http://schemas.microsoft.com/office/powerpoint/2010/main" val="424915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C3345-9E05-4E6C-B7F7-F8BDE778536B}" type="datetimeFigureOut">
              <a:rPr lang="en-029" smtClean="0"/>
              <a:t>18/01/2019</a:t>
            </a:fld>
            <a:endParaRPr lang="en-029"/>
          </a:p>
        </p:txBody>
      </p:sp>
      <p:sp>
        <p:nvSpPr>
          <p:cNvPr id="3" name="Footer Placeholder 2"/>
          <p:cNvSpPr>
            <a:spLocks noGrp="1"/>
          </p:cNvSpPr>
          <p:nvPr>
            <p:ph type="ftr" sz="quarter" idx="11"/>
          </p:nvPr>
        </p:nvSpPr>
        <p:spPr/>
        <p:txBody>
          <a:bodyPr/>
          <a:lstStyle/>
          <a:p>
            <a:endParaRPr lang="en-029"/>
          </a:p>
        </p:txBody>
      </p:sp>
      <p:sp>
        <p:nvSpPr>
          <p:cNvPr id="4" name="Slide Number Placeholder 3"/>
          <p:cNvSpPr>
            <a:spLocks noGrp="1"/>
          </p:cNvSpPr>
          <p:nvPr>
            <p:ph type="sldNum" sz="quarter" idx="12"/>
          </p:nvPr>
        </p:nvSpPr>
        <p:spPr/>
        <p:txBody>
          <a:bodyPr/>
          <a:lstStyle/>
          <a:p>
            <a:fld id="{C0A09964-2313-4E97-9A4C-2B86C97B2FE2}" type="slidenum">
              <a:rPr lang="en-029" smtClean="0"/>
              <a:t>‹#›</a:t>
            </a:fld>
            <a:endParaRPr lang="en-029"/>
          </a:p>
        </p:txBody>
      </p:sp>
    </p:spTree>
    <p:extLst>
      <p:ext uri="{BB962C8B-B14F-4D97-AF65-F5344CB8AC3E}">
        <p14:creationId xmlns:p14="http://schemas.microsoft.com/office/powerpoint/2010/main" val="2637794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029"/>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C3345-9E05-4E6C-B7F7-F8BDE778536B}" type="datetimeFigureOut">
              <a:rPr lang="en-029" smtClean="0"/>
              <a:t>18/01/2019</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C0A09964-2313-4E97-9A4C-2B86C97B2FE2}" type="slidenum">
              <a:rPr lang="en-029" smtClean="0"/>
              <a:t>‹#›</a:t>
            </a:fld>
            <a:endParaRPr lang="en-029"/>
          </a:p>
        </p:txBody>
      </p:sp>
    </p:spTree>
    <p:extLst>
      <p:ext uri="{BB962C8B-B14F-4D97-AF65-F5344CB8AC3E}">
        <p14:creationId xmlns:p14="http://schemas.microsoft.com/office/powerpoint/2010/main" val="269989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029"/>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029"/>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C3345-9E05-4E6C-B7F7-F8BDE778536B}" type="datetimeFigureOut">
              <a:rPr lang="en-029" smtClean="0"/>
              <a:t>18/01/2019</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C0A09964-2313-4E97-9A4C-2B86C97B2FE2}" type="slidenum">
              <a:rPr lang="en-029" smtClean="0"/>
              <a:t>‹#›</a:t>
            </a:fld>
            <a:endParaRPr lang="en-029"/>
          </a:p>
        </p:txBody>
      </p:sp>
    </p:spTree>
    <p:extLst>
      <p:ext uri="{BB962C8B-B14F-4D97-AF65-F5344CB8AC3E}">
        <p14:creationId xmlns:p14="http://schemas.microsoft.com/office/powerpoint/2010/main" val="264318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029"/>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A4C3345-9E05-4E6C-B7F7-F8BDE778536B}" type="datetimeFigureOut">
              <a:rPr lang="en-029" smtClean="0"/>
              <a:t>18/01/2019</a:t>
            </a:fld>
            <a:endParaRPr lang="en-029"/>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029"/>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09964-2313-4E97-9A4C-2B86C97B2FE2}" type="slidenum">
              <a:rPr lang="en-029" smtClean="0"/>
              <a:t>‹#›</a:t>
            </a:fld>
            <a:endParaRPr lang="en-029"/>
          </a:p>
        </p:txBody>
      </p:sp>
    </p:spTree>
    <p:extLst>
      <p:ext uri="{BB962C8B-B14F-4D97-AF65-F5344CB8AC3E}">
        <p14:creationId xmlns:p14="http://schemas.microsoft.com/office/powerpoint/2010/main" val="768489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hyperlink" Target="https://www.google.com/url?sa=i&amp;rct=j&amp;q=&amp;esrc=s&amp;source=images&amp;cd=&amp;cad=rja&amp;uact=8&amp;ved=2ahUKEwiFxdyrn_DfAhXPrVkKHaAaB38QjRx6BAgBEAU&amp;url=http://pastoralmeanderings.blogspot.com/2017/10/caesar-god-coins-you.html&amp;psig=AOvVaw0n-D0mv3YykdWvc-BzcHPH&amp;ust=1547657332325887"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2ahUKEwjn0r_qofjfAhXqw1kKHSEHCUkQjRx6BAgBEAU&amp;url=http://dejonckheere-gallery.com/en/home/old-masters-collection/portrait-of-martin-luther/&amp;psig=AOvVaw0AQkQLxfAbYtWK12yB5QDj&amp;ust=1547932955525877" TargetMode="External"/><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hyperlink" Target="https://www.google.com/url?sa=i&amp;rct=j&amp;q=&amp;esrc=s&amp;source=images&amp;cd=&amp;cad=rja&amp;uact=8&amp;ved=2ahUKEwiyi6Gcg_HfAhWHxFkKHXmVC9kQjRx6BAgBEAU&amp;url=https://en.wikiquote.org/wiki/Property&amp;psig=AOvVaw2NCd2mabuWogZ0DhevrdNX&amp;ust=1547684200148862"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hyperlink" Target="https://l.facebook.com/l.php?u=http://www.adventistliberty.org/church-state-relations&amp;h=0AQEPpPblAQFsyyj2TKzgAYUBLHX708d1DP5QtjY76jT0AQ&amp;enc=AZPmTAXsj4H61IUXzbwZocklkJjWEAss3yxlcdMTT0PF1F_Iez-eJrW4bkpxPIBya1aE4y91nr-Hklr2ejtn8fXfjWw92RH_8S0VR1JB5JExLo3R63fVIssLNGVlt1_EGZnTTRUpw5HAVnHwgGEIGfJFraQ5Lv5n7DnKjC5osfgKsmgtlSY3lsQE-PDx-xwNpryeJZtw8XQgRig1WrL6grJm&amp;s=1" TargetMode="External"/><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oleObject" Target="../embeddings/oleObject1.bin"/><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1.wmf"/></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esar and go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372" y="15587"/>
            <a:ext cx="5595250" cy="167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p:cNvSpPr txBox="1">
            <a:spLocks noChangeArrowheads="1"/>
          </p:cNvSpPr>
          <p:nvPr/>
        </p:nvSpPr>
        <p:spPr bwMode="auto">
          <a:xfrm>
            <a:off x="3041073" y="3368631"/>
            <a:ext cx="4686300" cy="585978"/>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spcBef>
                <a:spcPct val="0"/>
              </a:spcBef>
              <a:buFontTx/>
              <a:buNone/>
            </a:pPr>
            <a:r>
              <a:rPr lang="en-US" sz="2800" b="1" spc="100" dirty="0" smtClean="0">
                <a:ln w="12700">
                  <a:solidFill>
                    <a:schemeClr val="bg1"/>
                  </a:solidFill>
                </a:ln>
                <a:solidFill>
                  <a:schemeClr val="tx2">
                    <a:lumMod val="50000"/>
                  </a:schemeClr>
                </a:solidFill>
                <a:effectLst>
                  <a:outerShdw blurRad="38100" dist="38100" dir="2700000" algn="tl">
                    <a:srgbClr val="000000">
                      <a:alpha val="43137"/>
                    </a:srgbClr>
                  </a:outerShdw>
                </a:effectLst>
                <a:latin typeface="Impact" panose="020B0806030902050204" pitchFamily="34" charset="0"/>
              </a:rPr>
              <a:t>Anthony  Hall</a:t>
            </a:r>
          </a:p>
          <a:p>
            <a:pPr marL="0" indent="0" algn="ctr">
              <a:lnSpc>
                <a:spcPct val="90000"/>
              </a:lnSpc>
              <a:buNone/>
              <a:defRPr/>
            </a:pPr>
            <a:r>
              <a:rPr lang="en-US" sz="2000" b="1" i="1" spc="100" dirty="0">
                <a:ln w="12700">
                  <a:solidFill>
                    <a:schemeClr val="bg1"/>
                  </a:solidFill>
                </a:ln>
                <a:solidFill>
                  <a:schemeClr val="tx2">
                    <a:lumMod val="50000"/>
                  </a:schemeClr>
                </a:solidFill>
                <a:effectLst>
                  <a:outerShdw blurRad="38100" dist="38100" dir="2700000" algn="tl">
                    <a:srgbClr val="000000">
                      <a:alpha val="43137"/>
                    </a:srgbClr>
                  </a:outerShdw>
                </a:effectLst>
                <a:latin typeface="Impact" panose="020B0806030902050204" pitchFamily="34" charset="0"/>
              </a:rPr>
              <a:t>V</a:t>
            </a:r>
            <a:r>
              <a:rPr lang="en-US" sz="2000" b="1" i="1" spc="100" dirty="0" smtClean="0">
                <a:ln w="12700">
                  <a:solidFill>
                    <a:schemeClr val="bg1"/>
                  </a:solidFill>
                </a:ln>
                <a:solidFill>
                  <a:schemeClr val="tx2">
                    <a:lumMod val="50000"/>
                  </a:schemeClr>
                </a:solidFill>
                <a:effectLst>
                  <a:outerShdw blurRad="38100" dist="38100" dir="2700000" algn="tl">
                    <a:srgbClr val="000000">
                      <a:alpha val="43137"/>
                    </a:srgbClr>
                  </a:outerShdw>
                </a:effectLst>
                <a:latin typeface="Impact" panose="020B0806030902050204" pitchFamily="34" charset="0"/>
              </a:rPr>
              <a:t>ice President CARLA/Attorney-at-law</a:t>
            </a:r>
            <a:endParaRPr lang="en-US" sz="2000" b="1" i="1" spc="100" dirty="0">
              <a:ln w="12700">
                <a:solidFill>
                  <a:schemeClr val="bg1"/>
                </a:solidFill>
              </a:ln>
              <a:solidFill>
                <a:schemeClr val="tx2">
                  <a:lumMod val="50000"/>
                </a:schemeClr>
              </a:solidFill>
              <a:effectLst>
                <a:outerShdw blurRad="38100" dist="38100" dir="2700000" algn="tl">
                  <a:srgbClr val="000000">
                    <a:alpha val="43137"/>
                  </a:srgbClr>
                </a:outerShdw>
              </a:effectLst>
              <a:latin typeface="Impact" panose="020B0806030902050204" pitchFamily="34" charset="0"/>
            </a:endParaRPr>
          </a:p>
          <a:p>
            <a:pPr marL="0" indent="0" algn="ctr" eaLnBrk="1" hangingPunct="1">
              <a:spcBef>
                <a:spcPct val="0"/>
              </a:spcBef>
              <a:buFontTx/>
              <a:buNone/>
            </a:pPr>
            <a:endParaRPr lang="en-US" sz="2800" b="1" i="1" dirty="0" smtClean="0">
              <a:ln w="12700">
                <a:solidFill>
                  <a:schemeClr val="bg1"/>
                </a:solidFill>
              </a:ln>
              <a:solidFill>
                <a:schemeClr val="tx2">
                  <a:lumMod val="50000"/>
                </a:schemeClr>
              </a:solidFill>
              <a:latin typeface="Script MT Bold" pitchFamily="66" charset="0"/>
            </a:endParaRPr>
          </a:p>
        </p:txBody>
      </p:sp>
      <p:sp>
        <p:nvSpPr>
          <p:cNvPr id="10" name="TextBox 9"/>
          <p:cNvSpPr txBox="1"/>
          <p:nvPr/>
        </p:nvSpPr>
        <p:spPr>
          <a:xfrm>
            <a:off x="-2" y="1462838"/>
            <a:ext cx="7917873" cy="1200329"/>
          </a:xfrm>
          <a:prstGeom prst="rect">
            <a:avLst/>
          </a:prstGeom>
          <a:noFill/>
        </p:spPr>
        <p:txBody>
          <a:bodyPr wrap="square">
            <a:spAutoFit/>
          </a:bodyPr>
          <a:lstStyle/>
          <a:p>
            <a:pPr algn="ctr">
              <a:defRPr/>
            </a:pPr>
            <a:r>
              <a:rPr lang="en-US" sz="3600" b="1" dirty="0" smtClean="0">
                <a:ln w="18415" cmpd="sng">
                  <a:solidFill>
                    <a:srgbClr val="FFFFFF"/>
                  </a:solidFill>
                  <a:prstDash val="solid"/>
                </a:ln>
                <a:solidFill>
                  <a:schemeClr val="tx2">
                    <a:lumMod val="50000"/>
                  </a:schemeClr>
                </a:solidFill>
                <a:effectLst>
                  <a:outerShdw blurRad="63500" dir="3600000" algn="tl" rotWithShape="0">
                    <a:srgbClr val="000000">
                      <a:alpha val="70000"/>
                    </a:srgbClr>
                  </a:outerShdw>
                </a:effectLst>
              </a:rPr>
              <a:t>Public Affairs </a:t>
            </a:r>
            <a:r>
              <a:rPr lang="en-US" sz="3600" b="1" dirty="0">
                <a:ln w="18415" cmpd="sng">
                  <a:solidFill>
                    <a:srgbClr val="FFFFFF"/>
                  </a:solidFill>
                  <a:prstDash val="solid"/>
                </a:ln>
                <a:solidFill>
                  <a:schemeClr val="tx2">
                    <a:lumMod val="50000"/>
                  </a:schemeClr>
                </a:solidFill>
                <a:effectLst>
                  <a:outerShdw blurRad="63500" dir="3600000" algn="tl" rotWithShape="0">
                    <a:srgbClr val="000000">
                      <a:alpha val="70000"/>
                    </a:srgbClr>
                  </a:outerShdw>
                </a:effectLst>
              </a:rPr>
              <a:t>&amp;</a:t>
            </a:r>
            <a:r>
              <a:rPr lang="en-US" sz="3600" b="1" dirty="0" smtClean="0">
                <a:ln w="18415" cmpd="sng">
                  <a:solidFill>
                    <a:srgbClr val="FFFFFF"/>
                  </a:solidFill>
                  <a:prstDash val="solid"/>
                </a:ln>
                <a:solidFill>
                  <a:schemeClr val="tx2">
                    <a:lumMod val="50000"/>
                  </a:schemeClr>
                </a:solidFill>
                <a:effectLst>
                  <a:outerShdw blurRad="63500" dir="3600000" algn="tl" rotWithShape="0">
                    <a:srgbClr val="000000">
                      <a:alpha val="70000"/>
                    </a:srgbClr>
                  </a:outerShdw>
                </a:effectLst>
              </a:rPr>
              <a:t> </a:t>
            </a:r>
            <a:r>
              <a:rPr lang="en-US" sz="3600" b="1" dirty="0">
                <a:ln w="18415" cmpd="sng">
                  <a:solidFill>
                    <a:srgbClr val="FFFFFF"/>
                  </a:solidFill>
                  <a:prstDash val="solid"/>
                </a:ln>
                <a:solidFill>
                  <a:schemeClr val="tx2">
                    <a:lumMod val="50000"/>
                  </a:schemeClr>
                </a:solidFill>
                <a:effectLst>
                  <a:outerShdw blurRad="63500" dir="3600000" algn="tl" rotWithShape="0">
                    <a:srgbClr val="000000">
                      <a:alpha val="70000"/>
                    </a:srgbClr>
                  </a:outerShdw>
                </a:effectLst>
              </a:rPr>
              <a:t>C</a:t>
            </a:r>
            <a:r>
              <a:rPr lang="en-US" sz="3600" b="1" dirty="0" smtClean="0">
                <a:ln w="18415" cmpd="sng">
                  <a:solidFill>
                    <a:srgbClr val="FFFFFF"/>
                  </a:solidFill>
                  <a:prstDash val="solid"/>
                </a:ln>
                <a:solidFill>
                  <a:schemeClr val="tx2">
                    <a:lumMod val="50000"/>
                  </a:schemeClr>
                </a:solidFill>
                <a:effectLst>
                  <a:outerShdw blurRad="63500" dir="3600000" algn="tl" rotWithShape="0">
                    <a:srgbClr val="000000">
                      <a:alpha val="70000"/>
                    </a:srgbClr>
                  </a:outerShdw>
                </a:effectLst>
              </a:rPr>
              <a:t>hurch-State Relations: How Involved Should the Church be?</a:t>
            </a:r>
            <a:endParaRPr lang="en-US" sz="3600" b="1" dirty="0">
              <a:ln w="18415" cmpd="sng">
                <a:solidFill>
                  <a:srgbClr val="FFFFFF"/>
                </a:solidFill>
                <a:prstDash val="solid"/>
              </a:ln>
              <a:solidFill>
                <a:schemeClr val="tx2">
                  <a:lumMod val="50000"/>
                </a:schemeClr>
              </a:solidFill>
              <a:effectLst>
                <a:outerShdw blurRad="63500" dir="3600000" algn="tl" rotWithShape="0">
                  <a:srgbClr val="000000">
                    <a:alpha val="70000"/>
                  </a:srgbClr>
                </a:outerShdw>
              </a:effectLst>
            </a:endParaRPr>
          </a:p>
        </p:txBody>
      </p:sp>
      <p:sp>
        <p:nvSpPr>
          <p:cNvPr id="11" name="Rectangle 10"/>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13" name="Round Single Corner Rectangle 12"/>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pic>
        <p:nvPicPr>
          <p:cNvPr id="16" name="Picture 15"/>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8" name="TextBox 17"/>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47108" name="Picture 4" descr="Image result for church and sta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798735"/>
            <a:ext cx="238125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713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descr="364602529_6a0e447b5e"/>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8" descr="in_hoc_signo"/>
          <p:cNvPicPr>
            <a:picLocks noChangeAspect="1" noChangeArrowheads="1"/>
          </p:cNvPicPr>
          <p:nvPr/>
        </p:nvPicPr>
        <p:blipFill>
          <a:blip r:embed="rId4">
            <a:lum contrast="12000"/>
            <a:extLst>
              <a:ext uri="{28A0092B-C50C-407E-A947-70E740481C1C}">
                <a14:useLocalDpi xmlns:a14="http://schemas.microsoft.com/office/drawing/2010/main" val="0"/>
              </a:ext>
            </a:extLst>
          </a:blip>
          <a:srcRect t="1863" r="20634"/>
          <a:stretch>
            <a:fillRect/>
          </a:stretch>
        </p:blipFill>
        <p:spPr bwMode="auto">
          <a:xfrm>
            <a:off x="304800" y="914400"/>
            <a:ext cx="3581400" cy="30289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2228" name="WordArt 9"/>
          <p:cNvSpPr>
            <a:spLocks noChangeArrowheads="1" noChangeShapeType="1" noTextEdit="1"/>
          </p:cNvSpPr>
          <p:nvPr/>
        </p:nvSpPr>
        <p:spPr bwMode="auto">
          <a:xfrm>
            <a:off x="762001" y="285750"/>
            <a:ext cx="7534275" cy="485775"/>
          </a:xfrm>
          <a:prstGeom prst="rect">
            <a:avLst/>
          </a:prstGeom>
        </p:spPr>
        <p:txBody>
          <a:bodyPr wrap="none" fromWordArt="1">
            <a:prstTxWarp prst="textPlain">
              <a:avLst>
                <a:gd name="adj" fmla="val 50000"/>
              </a:avLst>
            </a:prstTxWarp>
          </a:bodyPr>
          <a:lstStyle/>
          <a:p>
            <a:pPr algn="ctr"/>
            <a:r>
              <a:rPr lang="en-029" sz="3600" kern="10">
                <a:ln w="9525">
                  <a:solidFill>
                    <a:srgbClr val="000000"/>
                  </a:solidFill>
                  <a:round/>
                  <a:headEnd/>
                  <a:tailEnd/>
                </a:ln>
                <a:solidFill>
                  <a:srgbClr val="FFFF00"/>
                </a:solidFill>
                <a:latin typeface="Arial Black"/>
              </a:rPr>
              <a:t>THE TRIUMPH OF THE CROSS</a:t>
            </a:r>
          </a:p>
        </p:txBody>
      </p:sp>
      <p:sp>
        <p:nvSpPr>
          <p:cNvPr id="62476" name="Rectangle 12"/>
          <p:cNvSpPr>
            <a:spLocks noGrp="1" noChangeArrowheads="1"/>
          </p:cNvSpPr>
          <p:nvPr>
            <p:ph type="body" sz="half" idx="4294967295"/>
          </p:nvPr>
        </p:nvSpPr>
        <p:spPr>
          <a:xfrm>
            <a:off x="4191000" y="857250"/>
            <a:ext cx="4953000" cy="2000250"/>
          </a:xfrm>
          <a:solidFill>
            <a:srgbClr val="FFFF00">
              <a:alpha val="22000"/>
            </a:srgbClr>
          </a:solidFill>
        </p:spPr>
        <p:txBody>
          <a:bodyPr>
            <a:normAutofit fontScale="92500" lnSpcReduction="20000"/>
          </a:bodyPr>
          <a:lstStyle/>
          <a:p>
            <a:pPr eaLnBrk="1" hangingPunct="1">
              <a:lnSpc>
                <a:spcPct val="90000"/>
              </a:lnSpc>
              <a:defRPr/>
            </a:pPr>
            <a:r>
              <a:rPr lang="en-US" sz="2400" b="1" dirty="0" smtClean="0">
                <a:ln w="12700">
                  <a:solidFill>
                    <a:sysClr val="windowText" lastClr="000000"/>
                  </a:solidFill>
                </a:ln>
                <a:solidFill>
                  <a:srgbClr val="FF0000"/>
                </a:solidFill>
                <a:effectLst>
                  <a:outerShdw blurRad="38100" dist="38100" dir="2700000" algn="tl">
                    <a:srgbClr val="FFFFFF"/>
                  </a:outerShdw>
                </a:effectLst>
              </a:rPr>
              <a:t>313 </a:t>
            </a:r>
            <a:r>
              <a:rPr lang="en-US" sz="2400" b="1" dirty="0" smtClean="0">
                <a:ln w="12700">
                  <a:solidFill>
                    <a:sysClr val="windowText" lastClr="000000"/>
                  </a:solidFill>
                </a:ln>
                <a:solidFill>
                  <a:srgbClr val="FF0000"/>
                </a:solidFill>
                <a:effectLst>
                  <a:outerShdw blurRad="38100" dist="38100" dir="2700000" algn="tl">
                    <a:srgbClr val="000000"/>
                  </a:outerShdw>
                </a:effectLst>
              </a:rPr>
              <a:t>Edict of Milan</a:t>
            </a:r>
          </a:p>
          <a:p>
            <a:pPr eaLnBrk="1" hangingPunct="1">
              <a:lnSpc>
                <a:spcPct val="90000"/>
              </a:lnSpc>
              <a:defRPr/>
            </a:pPr>
            <a:r>
              <a:rPr lang="en-US" sz="2400" b="1" dirty="0" smtClean="0">
                <a:ln w="12700">
                  <a:solidFill>
                    <a:sysClr val="windowText" lastClr="000000"/>
                  </a:solidFill>
                </a:ln>
                <a:solidFill>
                  <a:srgbClr val="FF0000"/>
                </a:solidFill>
                <a:effectLst>
                  <a:outerShdw blurRad="38100" dist="38100" dir="2700000" algn="tl">
                    <a:srgbClr val="FFFFFF"/>
                  </a:outerShdw>
                </a:effectLst>
              </a:rPr>
              <a:t>Christianity enjoyed the status of “</a:t>
            </a:r>
            <a:r>
              <a:rPr lang="en-US" sz="2400" b="1" dirty="0" err="1" smtClean="0">
                <a:ln w="12700">
                  <a:solidFill>
                    <a:sysClr val="windowText" lastClr="000000"/>
                  </a:solidFill>
                </a:ln>
                <a:solidFill>
                  <a:srgbClr val="FF0000"/>
                </a:solidFill>
                <a:effectLst>
                  <a:outerShdw blurRad="38100" dist="38100" dir="2700000" algn="tl">
                    <a:srgbClr val="FFFFFF"/>
                  </a:outerShdw>
                </a:effectLst>
              </a:rPr>
              <a:t>religio</a:t>
            </a:r>
            <a:r>
              <a:rPr lang="en-US" sz="2400" b="1" dirty="0" smtClean="0">
                <a:ln w="12700">
                  <a:solidFill>
                    <a:sysClr val="windowText" lastClr="000000"/>
                  </a:solidFill>
                </a:ln>
                <a:solidFill>
                  <a:srgbClr val="FF0000"/>
                </a:solidFill>
                <a:effectLst>
                  <a:outerShdw blurRad="38100" dist="38100" dir="2700000" algn="tl">
                    <a:srgbClr val="FFFFFF"/>
                  </a:outerShdw>
                </a:effectLst>
              </a:rPr>
              <a:t> </a:t>
            </a:r>
            <a:r>
              <a:rPr lang="en-US" sz="2400" b="1" dirty="0" err="1" smtClean="0">
                <a:ln w="12700">
                  <a:solidFill>
                    <a:sysClr val="windowText" lastClr="000000"/>
                  </a:solidFill>
                </a:ln>
                <a:solidFill>
                  <a:srgbClr val="FF0000"/>
                </a:solidFill>
                <a:effectLst>
                  <a:outerShdw blurRad="38100" dist="38100" dir="2700000" algn="tl">
                    <a:srgbClr val="FFFFFF"/>
                  </a:outerShdw>
                </a:effectLst>
              </a:rPr>
              <a:t>licita</a:t>
            </a:r>
            <a:r>
              <a:rPr lang="en-US" sz="2400" b="1" dirty="0" smtClean="0">
                <a:ln w="12700">
                  <a:solidFill>
                    <a:sysClr val="windowText" lastClr="000000"/>
                  </a:solidFill>
                </a:ln>
                <a:solidFill>
                  <a:srgbClr val="FF0000"/>
                </a:solidFill>
                <a:effectLst>
                  <a:outerShdw blurRad="38100" dist="38100" dir="2700000" algn="tl">
                    <a:srgbClr val="FFFFFF"/>
                  </a:outerShdw>
                </a:effectLst>
              </a:rPr>
              <a:t>” – “an approved Religion”</a:t>
            </a:r>
          </a:p>
          <a:p>
            <a:pPr eaLnBrk="1" hangingPunct="1">
              <a:lnSpc>
                <a:spcPct val="90000"/>
              </a:lnSpc>
              <a:defRPr/>
            </a:pPr>
            <a:r>
              <a:rPr lang="en-US" sz="2400" b="1" dirty="0" smtClean="0">
                <a:ln w="12700">
                  <a:solidFill>
                    <a:sysClr val="windowText" lastClr="000000"/>
                  </a:solidFill>
                </a:ln>
                <a:solidFill>
                  <a:srgbClr val="FF0000"/>
                </a:solidFill>
                <a:effectLst>
                  <a:outerShdw blurRad="38100" dist="38100" dir="2700000" algn="tl">
                    <a:srgbClr val="FFFFFF"/>
                  </a:outerShdw>
                </a:effectLst>
              </a:rPr>
              <a:t>No more crucifixions</a:t>
            </a:r>
          </a:p>
          <a:p>
            <a:pPr eaLnBrk="1" hangingPunct="1">
              <a:lnSpc>
                <a:spcPct val="90000"/>
              </a:lnSpc>
              <a:defRPr/>
            </a:pPr>
            <a:r>
              <a:rPr lang="en-US" sz="2400" b="1" dirty="0" smtClean="0">
                <a:ln w="12700">
                  <a:solidFill>
                    <a:sysClr val="windowText" lastClr="000000"/>
                  </a:solidFill>
                </a:ln>
                <a:solidFill>
                  <a:srgbClr val="FF0000"/>
                </a:solidFill>
                <a:effectLst>
                  <a:outerShdw blurRad="38100" dist="38100" dir="2700000" algn="tl">
                    <a:srgbClr val="FFFFFF"/>
                  </a:outerShdw>
                </a:effectLst>
              </a:rPr>
              <a:t>Christians were given places for worship</a:t>
            </a:r>
          </a:p>
        </p:txBody>
      </p:sp>
      <p:pic>
        <p:nvPicPr>
          <p:cNvPr id="62480" name="Picture 16" descr="492467190_f5d474a1a3"/>
          <p:cNvPicPr>
            <a:picLocks noChangeAspect="1" noChangeArrowheads="1"/>
          </p:cNvPicPr>
          <p:nvPr/>
        </p:nvPicPr>
        <p:blipFill>
          <a:blip r:embed="rId5">
            <a:extLst>
              <a:ext uri="{28A0092B-C50C-407E-A947-70E740481C1C}">
                <a14:useLocalDpi xmlns:a14="http://schemas.microsoft.com/office/drawing/2010/main" val="0"/>
              </a:ext>
            </a:extLst>
          </a:blip>
          <a:srcRect t="8533" r="12000"/>
          <a:stretch>
            <a:fillRect/>
          </a:stretch>
        </p:blipFill>
        <p:spPr bwMode="auto">
          <a:xfrm>
            <a:off x="4191000" y="2711658"/>
            <a:ext cx="4419600" cy="123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1" name="Text Box 17"/>
          <p:cNvSpPr txBox="1">
            <a:spLocks noChangeArrowheads="1"/>
          </p:cNvSpPr>
          <p:nvPr/>
        </p:nvSpPr>
        <p:spPr bwMode="auto">
          <a:xfrm>
            <a:off x="439882" y="3943350"/>
            <a:ext cx="8170718" cy="1200329"/>
          </a:xfrm>
          <a:prstGeom prst="rect">
            <a:avLst/>
          </a:prstGeom>
          <a:solidFill>
            <a:srgbClr val="CCFFCC">
              <a:alpha val="43921"/>
            </a:srgbClr>
          </a:solidFill>
          <a:ln w="9525">
            <a:solidFill>
              <a:srgbClr val="FF6600"/>
            </a:solidFill>
            <a:miter lim="800000"/>
            <a:headEnd/>
            <a:tailEnd/>
          </a:ln>
        </p:spPr>
        <p:txBody>
          <a:bodyPr wrap="square">
            <a:spAutoFit/>
          </a:bodyPr>
          <a:lstStyle>
            <a:lvl1pPr>
              <a:spcBef>
                <a:spcPct val="20000"/>
              </a:spcBef>
              <a:buBlip>
                <a:blip r:embed="rId6"/>
              </a:buBlip>
              <a:defRPr sz="3200">
                <a:solidFill>
                  <a:schemeClr val="tx1"/>
                </a:solidFill>
                <a:latin typeface="Tahoma" pitchFamily="34" charset="0"/>
                <a:cs typeface="Tahoma" pitchFamily="34" charset="0"/>
              </a:defRPr>
            </a:lvl1pPr>
            <a:lvl2pPr marL="742950" indent="-285750">
              <a:spcBef>
                <a:spcPct val="20000"/>
              </a:spcBef>
              <a:buSzPct val="75000"/>
              <a:buBlip>
                <a:blip r:embed="rId7"/>
              </a:buBlip>
              <a:defRPr sz="2800">
                <a:solidFill>
                  <a:schemeClr val="tx1"/>
                </a:solidFill>
                <a:latin typeface="Tahoma" pitchFamily="34" charset="0"/>
                <a:cs typeface="Tahoma" pitchFamily="34" charset="0"/>
              </a:defRPr>
            </a:lvl2pPr>
            <a:lvl3pPr marL="1143000" indent="-228600">
              <a:spcBef>
                <a:spcPct val="20000"/>
              </a:spcBef>
              <a:buChar char="•"/>
              <a:defRPr sz="2400">
                <a:solidFill>
                  <a:schemeClr val="tx1"/>
                </a:solidFill>
                <a:latin typeface="Tahoma" pitchFamily="34" charset="0"/>
                <a:cs typeface="Tahoma" pitchFamily="34" charset="0"/>
              </a:defRPr>
            </a:lvl3pPr>
            <a:lvl4pPr marL="1600200" indent="-228600">
              <a:spcBef>
                <a:spcPct val="20000"/>
              </a:spcBef>
              <a:buChar char="–"/>
              <a:defRPr sz="2000">
                <a:solidFill>
                  <a:schemeClr val="tx1"/>
                </a:solidFill>
                <a:latin typeface="Tahoma" pitchFamily="34" charset="0"/>
                <a:cs typeface="Tahoma" pitchFamily="34" charset="0"/>
              </a:defRPr>
            </a:lvl4pPr>
            <a:lvl5pPr marL="2057400" indent="-228600">
              <a:spcBef>
                <a:spcPct val="20000"/>
              </a:spcBef>
              <a:buClr>
                <a:schemeClr val="tx2"/>
              </a:buClr>
              <a:buChar char="–"/>
              <a:defRPr sz="20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itchFamily="34" charset="0"/>
                <a:cs typeface="Tahoma" pitchFamily="34" charset="0"/>
              </a:defRPr>
            </a:lvl9pPr>
          </a:lstStyle>
          <a:p>
            <a:pPr algn="ctr">
              <a:spcBef>
                <a:spcPct val="50000"/>
              </a:spcBef>
              <a:buFontTx/>
              <a:buNone/>
            </a:pPr>
            <a:r>
              <a:rPr lang="en-US" altLang="en-US" sz="2400">
                <a:ea typeface="Osaka" pitchFamily="1" charset="-128"/>
              </a:rPr>
              <a:t>In 391,</a:t>
            </a:r>
            <a:r>
              <a:rPr lang="en-US" altLang="en-US" sz="2400" b="1">
                <a:ea typeface="Osaka" pitchFamily="1" charset="-128"/>
              </a:rPr>
              <a:t> </a:t>
            </a:r>
            <a:r>
              <a:rPr lang="en-US" altLang="en-US" sz="2400" b="1">
                <a:solidFill>
                  <a:srgbClr val="0000CC"/>
                </a:solidFill>
                <a:ea typeface="Osaka" pitchFamily="1" charset="-128"/>
              </a:rPr>
              <a:t>Emperor Theodosius the Great</a:t>
            </a:r>
            <a:r>
              <a:rPr lang="en-US" altLang="en-US" sz="2400" b="1">
                <a:ea typeface="Osaka" pitchFamily="1" charset="-128"/>
              </a:rPr>
              <a:t> </a:t>
            </a:r>
            <a:r>
              <a:rPr lang="en-US" altLang="en-US" sz="2400">
                <a:ea typeface="Osaka" pitchFamily="1" charset="-128"/>
              </a:rPr>
              <a:t>declared Christianity as the </a:t>
            </a:r>
            <a:r>
              <a:rPr lang="en-US" altLang="en-US" sz="2400" b="1">
                <a:ea typeface="Osaka" pitchFamily="1" charset="-128"/>
              </a:rPr>
              <a:t>state religion of Rome, and </a:t>
            </a:r>
            <a:r>
              <a:rPr lang="en-US" altLang="en-US" sz="2400">
                <a:ea typeface="Osaka" pitchFamily="1" charset="-128"/>
              </a:rPr>
              <a:t>the only legitimate imperial religion.</a:t>
            </a:r>
          </a:p>
        </p:txBody>
      </p:sp>
    </p:spTree>
    <p:extLst>
      <p:ext uri="{BB962C8B-B14F-4D97-AF65-F5344CB8AC3E}">
        <p14:creationId xmlns:p14="http://schemas.microsoft.com/office/powerpoint/2010/main" val="1178859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2472"/>
                                        </p:tgtEl>
                                        <p:attrNameLst>
                                          <p:attrName>style.visibility</p:attrName>
                                        </p:attrNameLst>
                                      </p:cBhvr>
                                      <p:to>
                                        <p:strVal val="visible"/>
                                      </p:to>
                                    </p:set>
                                    <p:anim calcmode="lin" valueType="num">
                                      <p:cBhvr>
                                        <p:cTn id="7" dur="500" fill="hold"/>
                                        <p:tgtEl>
                                          <p:spTgt spid="62472"/>
                                        </p:tgtEl>
                                        <p:attrNameLst>
                                          <p:attrName>ppt_w</p:attrName>
                                        </p:attrNameLst>
                                      </p:cBhvr>
                                      <p:tavLst>
                                        <p:tav tm="0">
                                          <p:val>
                                            <p:fltVal val="0"/>
                                          </p:val>
                                        </p:tav>
                                        <p:tav tm="100000">
                                          <p:val>
                                            <p:strVal val="#ppt_w"/>
                                          </p:val>
                                        </p:tav>
                                      </p:tavLst>
                                    </p:anim>
                                    <p:anim calcmode="lin" valueType="num">
                                      <p:cBhvr>
                                        <p:cTn id="8" dur="500" fill="hold"/>
                                        <p:tgtEl>
                                          <p:spTgt spid="62472"/>
                                        </p:tgtEl>
                                        <p:attrNameLst>
                                          <p:attrName>ppt_h</p:attrName>
                                        </p:attrNameLst>
                                      </p:cBhvr>
                                      <p:tavLst>
                                        <p:tav tm="0">
                                          <p:val>
                                            <p:fltVal val="0"/>
                                          </p:val>
                                        </p:tav>
                                        <p:tav tm="100000">
                                          <p:val>
                                            <p:strVal val="#ppt_h"/>
                                          </p:val>
                                        </p:tav>
                                      </p:tavLst>
                                    </p:anim>
                                    <p:animEffect transition="in" filter="fade">
                                      <p:cBhvr>
                                        <p:cTn id="9" dur="500"/>
                                        <p:tgtEl>
                                          <p:spTgt spid="624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2476">
                                            <p:bg/>
                                          </p:spTgt>
                                        </p:tgtEl>
                                        <p:attrNameLst>
                                          <p:attrName>style.visibility</p:attrName>
                                        </p:attrNameLst>
                                      </p:cBhvr>
                                      <p:to>
                                        <p:strVal val="visible"/>
                                      </p:to>
                                    </p:set>
                                    <p:anim calcmode="lin" valueType="num">
                                      <p:cBhvr additive="base">
                                        <p:cTn id="14" dur="500" fill="hold"/>
                                        <p:tgtEl>
                                          <p:spTgt spid="62476">
                                            <p:bg/>
                                          </p:spTgt>
                                        </p:tgtEl>
                                        <p:attrNameLst>
                                          <p:attrName>ppt_x</p:attrName>
                                        </p:attrNameLst>
                                      </p:cBhvr>
                                      <p:tavLst>
                                        <p:tav tm="0">
                                          <p:val>
                                            <p:strVal val="1+#ppt_w/2"/>
                                          </p:val>
                                        </p:tav>
                                        <p:tav tm="100000">
                                          <p:val>
                                            <p:strVal val="#ppt_x"/>
                                          </p:val>
                                        </p:tav>
                                      </p:tavLst>
                                    </p:anim>
                                    <p:anim calcmode="lin" valueType="num">
                                      <p:cBhvr additive="base">
                                        <p:cTn id="15" dur="500" fill="hold"/>
                                        <p:tgtEl>
                                          <p:spTgt spid="62476">
                                            <p:bg/>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2476">
                                            <p:txEl>
                                              <p:pRg st="0" end="0"/>
                                            </p:txEl>
                                          </p:spTgt>
                                        </p:tgtEl>
                                        <p:attrNameLst>
                                          <p:attrName>style.visibility</p:attrName>
                                        </p:attrNameLst>
                                      </p:cBhvr>
                                      <p:to>
                                        <p:strVal val="visible"/>
                                      </p:to>
                                    </p:set>
                                    <p:anim calcmode="lin" valueType="num">
                                      <p:cBhvr additive="base">
                                        <p:cTn id="20" dur="500" fill="hold"/>
                                        <p:tgtEl>
                                          <p:spTgt spid="62476">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624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62476">
                                            <p:txEl>
                                              <p:pRg st="1" end="1"/>
                                            </p:txEl>
                                          </p:spTgt>
                                        </p:tgtEl>
                                        <p:attrNameLst>
                                          <p:attrName>style.visibility</p:attrName>
                                        </p:attrNameLst>
                                      </p:cBhvr>
                                      <p:to>
                                        <p:strVal val="visible"/>
                                      </p:to>
                                    </p:set>
                                    <p:anim calcmode="lin" valueType="num">
                                      <p:cBhvr additive="base">
                                        <p:cTn id="26" dur="500" fill="hold"/>
                                        <p:tgtEl>
                                          <p:spTgt spid="62476">
                                            <p:txEl>
                                              <p:pRg st="1" end="1"/>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624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62476">
                                            <p:txEl>
                                              <p:pRg st="2" end="2"/>
                                            </p:txEl>
                                          </p:spTgt>
                                        </p:tgtEl>
                                        <p:attrNameLst>
                                          <p:attrName>style.visibility</p:attrName>
                                        </p:attrNameLst>
                                      </p:cBhvr>
                                      <p:to>
                                        <p:strVal val="visible"/>
                                      </p:to>
                                    </p:set>
                                    <p:anim calcmode="lin" valueType="num">
                                      <p:cBhvr additive="base">
                                        <p:cTn id="32" dur="500" fill="hold"/>
                                        <p:tgtEl>
                                          <p:spTgt spid="62476">
                                            <p:txEl>
                                              <p:pRg st="2" end="2"/>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624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62476">
                                            <p:txEl>
                                              <p:pRg st="3" end="3"/>
                                            </p:txEl>
                                          </p:spTgt>
                                        </p:tgtEl>
                                        <p:attrNameLst>
                                          <p:attrName>style.visibility</p:attrName>
                                        </p:attrNameLst>
                                      </p:cBhvr>
                                      <p:to>
                                        <p:strVal val="visible"/>
                                      </p:to>
                                    </p:set>
                                    <p:anim calcmode="lin" valueType="num">
                                      <p:cBhvr additive="base">
                                        <p:cTn id="38" dur="500" fill="hold"/>
                                        <p:tgtEl>
                                          <p:spTgt spid="62476">
                                            <p:txEl>
                                              <p:pRg st="3" end="3"/>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6247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62480"/>
                                        </p:tgtEl>
                                        <p:attrNameLst>
                                          <p:attrName>style.visibility</p:attrName>
                                        </p:attrNameLst>
                                      </p:cBhvr>
                                      <p:to>
                                        <p:strVal val="visible"/>
                                      </p:to>
                                    </p:set>
                                    <p:anim calcmode="lin" valueType="num">
                                      <p:cBhvr>
                                        <p:cTn id="44" dur="500" fill="hold"/>
                                        <p:tgtEl>
                                          <p:spTgt spid="62480"/>
                                        </p:tgtEl>
                                        <p:attrNameLst>
                                          <p:attrName>ppt_w</p:attrName>
                                        </p:attrNameLst>
                                      </p:cBhvr>
                                      <p:tavLst>
                                        <p:tav tm="0">
                                          <p:val>
                                            <p:fltVal val="0"/>
                                          </p:val>
                                        </p:tav>
                                        <p:tav tm="100000">
                                          <p:val>
                                            <p:strVal val="#ppt_w"/>
                                          </p:val>
                                        </p:tav>
                                      </p:tavLst>
                                    </p:anim>
                                    <p:anim calcmode="lin" valueType="num">
                                      <p:cBhvr>
                                        <p:cTn id="45" dur="500" fill="hold"/>
                                        <p:tgtEl>
                                          <p:spTgt spid="62480"/>
                                        </p:tgtEl>
                                        <p:attrNameLst>
                                          <p:attrName>ppt_h</p:attrName>
                                        </p:attrNameLst>
                                      </p:cBhvr>
                                      <p:tavLst>
                                        <p:tav tm="0">
                                          <p:val>
                                            <p:fltVal val="0"/>
                                          </p:val>
                                        </p:tav>
                                        <p:tav tm="100000">
                                          <p:val>
                                            <p:strVal val="#ppt_h"/>
                                          </p:val>
                                        </p:tav>
                                      </p:tavLst>
                                    </p:anim>
                                    <p:animEffect transition="in" filter="fade">
                                      <p:cBhvr>
                                        <p:cTn id="46" dur="500"/>
                                        <p:tgtEl>
                                          <p:spTgt spid="6248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62481"/>
                                        </p:tgtEl>
                                        <p:attrNameLst>
                                          <p:attrName>style.visibility</p:attrName>
                                        </p:attrNameLst>
                                      </p:cBhvr>
                                      <p:to>
                                        <p:strVal val="visible"/>
                                      </p:to>
                                    </p:set>
                                    <p:anim calcmode="lin" valueType="num">
                                      <p:cBhvr>
                                        <p:cTn id="51" dur="500" fill="hold"/>
                                        <p:tgtEl>
                                          <p:spTgt spid="62481"/>
                                        </p:tgtEl>
                                        <p:attrNameLst>
                                          <p:attrName>ppt_w</p:attrName>
                                        </p:attrNameLst>
                                      </p:cBhvr>
                                      <p:tavLst>
                                        <p:tav tm="0">
                                          <p:val>
                                            <p:fltVal val="0"/>
                                          </p:val>
                                        </p:tav>
                                        <p:tav tm="100000">
                                          <p:val>
                                            <p:strVal val="#ppt_w"/>
                                          </p:val>
                                        </p:tav>
                                      </p:tavLst>
                                    </p:anim>
                                    <p:anim calcmode="lin" valueType="num">
                                      <p:cBhvr>
                                        <p:cTn id="52" dur="500" fill="hold"/>
                                        <p:tgtEl>
                                          <p:spTgt spid="62481"/>
                                        </p:tgtEl>
                                        <p:attrNameLst>
                                          <p:attrName>ppt_h</p:attrName>
                                        </p:attrNameLst>
                                      </p:cBhvr>
                                      <p:tavLst>
                                        <p:tav tm="0">
                                          <p:val>
                                            <p:fltVal val="0"/>
                                          </p:val>
                                        </p:tav>
                                        <p:tav tm="100000">
                                          <p:val>
                                            <p:strVal val="#ppt_h"/>
                                          </p:val>
                                        </p:tav>
                                      </p:tavLst>
                                    </p:anim>
                                    <p:animEffect transition="in" filter="fade">
                                      <p:cBhvr>
                                        <p:cTn id="53" dur="500"/>
                                        <p:tgtEl>
                                          <p:spTgt spid="62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build="p" animBg="1"/>
      <p:bldP spid="624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solidFill>
                <a:schemeClr val="tx2">
                  <a:lumMod val="50000"/>
                </a:schemeClr>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17833"/>
            <a:ext cx="1447800" cy="936634"/>
          </a:xfrm>
          <a:prstGeom prst="rect">
            <a:avLst/>
          </a:prstGeom>
        </p:spPr>
      </p:pic>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Verdana" panose="020B0604030504040204" pitchFamily="34" charset="0"/>
              <a:ea typeface="Verdana" panose="020B0604030504040204" pitchFamily="34" charset="0"/>
              <a:cs typeface="ＭＳ Ｐゴシック" pitchFamily="-110" charset="-128"/>
            </a:endParaRPr>
          </a:p>
        </p:txBody>
      </p:sp>
      <p:sp>
        <p:nvSpPr>
          <p:cNvPr id="2" name="Rectangle 1"/>
          <p:cNvSpPr/>
          <p:nvPr/>
        </p:nvSpPr>
        <p:spPr>
          <a:xfrm>
            <a:off x="24205" y="1176160"/>
            <a:ext cx="7890163" cy="3539430"/>
          </a:xfrm>
          <a:prstGeom prst="rect">
            <a:avLst/>
          </a:prstGeom>
        </p:spPr>
        <p:txBody>
          <a:bodyPr wrap="square">
            <a:spAutoFit/>
          </a:bodyPr>
          <a:lstStyle/>
          <a:p>
            <a:r>
              <a:rPr lang="en-029" sz="2800" dirty="0">
                <a:latin typeface="Eras Bold ITC" panose="020B0907030504020204" pitchFamily="34" charset="0"/>
              </a:rPr>
              <a:t>I</a:t>
            </a:r>
            <a:r>
              <a:rPr lang="en-029" sz="2800" dirty="0" smtClean="0">
                <a:latin typeface="Eras Bold ITC" panose="020B0907030504020204" pitchFamily="34" charset="0"/>
              </a:rPr>
              <a:t>n </a:t>
            </a:r>
            <a:r>
              <a:rPr lang="en-029" sz="2800" dirty="0">
                <a:latin typeface="Eras Bold ITC" panose="020B0907030504020204" pitchFamily="34" charset="0"/>
              </a:rPr>
              <a:t>391 AD, Emperor Theodosius combined both Church and State, and for the next twelve centuries, the State was in charge of the Church. The government decided what the official Church doctrines would be, and it punished violators who disagreed with those positions, not allowing them to practice their faith. </a:t>
            </a:r>
            <a:endParaRPr lang="en-029" sz="2800" dirty="0">
              <a:latin typeface="Eras Bold ITC" panose="020B0907030504020204" pitchFamily="34" charset="0"/>
              <a:ea typeface="Verdana" panose="020B0604030504040204" pitchFamily="34" charset="0"/>
            </a:endParaRPr>
          </a:p>
        </p:txBody>
      </p:sp>
      <p:sp>
        <p:nvSpPr>
          <p:cNvPr id="9" name="TextBox 8"/>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sp>
        <p:nvSpPr>
          <p:cNvPr id="11" name="Text Box 3"/>
          <p:cNvSpPr txBox="1">
            <a:spLocks noChangeArrowheads="1"/>
          </p:cNvSpPr>
          <p:nvPr/>
        </p:nvSpPr>
        <p:spPr bwMode="auto">
          <a:xfrm>
            <a:off x="34637" y="-44664"/>
            <a:ext cx="789362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2235956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solidFill>
                <a:schemeClr val="tx2">
                  <a:lumMod val="50000"/>
                </a:schemeClr>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17833"/>
            <a:ext cx="1447800" cy="936634"/>
          </a:xfrm>
          <a:prstGeom prst="rect">
            <a:avLst/>
          </a:prstGeom>
        </p:spPr>
      </p:pic>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Verdana" panose="020B0604030504040204" pitchFamily="34" charset="0"/>
              <a:ea typeface="Verdana" panose="020B0604030504040204" pitchFamily="34" charset="0"/>
              <a:cs typeface="ＭＳ Ｐゴシック" pitchFamily="-110" charset="-128"/>
            </a:endParaRPr>
          </a:p>
        </p:txBody>
      </p:sp>
      <p:sp>
        <p:nvSpPr>
          <p:cNvPr id="2" name="Rectangle 1"/>
          <p:cNvSpPr/>
          <p:nvPr/>
        </p:nvSpPr>
        <p:spPr>
          <a:xfrm>
            <a:off x="34637" y="1210213"/>
            <a:ext cx="4613563" cy="3693319"/>
          </a:xfrm>
          <a:prstGeom prst="rect">
            <a:avLst/>
          </a:prstGeom>
        </p:spPr>
        <p:txBody>
          <a:bodyPr wrap="square">
            <a:spAutoFit/>
          </a:bodyPr>
          <a:lstStyle/>
          <a:p>
            <a:r>
              <a:rPr lang="en-029" sz="2600" dirty="0">
                <a:latin typeface="Eras Bold ITC" panose="020B0907030504020204" pitchFamily="34" charset="0"/>
              </a:rPr>
              <a:t>In the </a:t>
            </a:r>
            <a:r>
              <a:rPr lang="en-029" sz="2600" dirty="0" smtClean="0">
                <a:latin typeface="Eras Bold ITC" panose="020B0907030504020204" pitchFamily="34" charset="0"/>
              </a:rPr>
              <a:t>1500’s </a:t>
            </a:r>
            <a:r>
              <a:rPr lang="en-029" sz="2600" dirty="0">
                <a:latin typeface="Eras Bold ITC" panose="020B0907030504020204" pitchFamily="34" charset="0"/>
              </a:rPr>
              <a:t>during the Reformation, those who followed the Bible began to call for a return to a Biblical separation of Church and State so that the government would no longer control or prohibit religious activities.</a:t>
            </a:r>
            <a:endParaRPr lang="en-029" sz="2600" dirty="0">
              <a:latin typeface="Eras Bold ITC" panose="020B0907030504020204" pitchFamily="34" charset="0"/>
              <a:ea typeface="Verdana" panose="020B0604030504040204" pitchFamily="34" charset="0"/>
            </a:endParaRPr>
          </a:p>
        </p:txBody>
      </p:sp>
      <p:sp>
        <p:nvSpPr>
          <p:cNvPr id="9" name="TextBox 8"/>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sp>
        <p:nvSpPr>
          <p:cNvPr id="11" name="Text Box 3"/>
          <p:cNvSpPr txBox="1">
            <a:spLocks noChangeArrowheads="1"/>
          </p:cNvSpPr>
          <p:nvPr/>
        </p:nvSpPr>
        <p:spPr bwMode="auto">
          <a:xfrm>
            <a:off x="34637" y="-44664"/>
            <a:ext cx="789362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pic>
        <p:nvPicPr>
          <p:cNvPr id="38914" name="Picture 2" descr="Image result for martin luther">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0600" y="1274757"/>
            <a:ext cx="2705100" cy="34861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973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D5FDE6-CC32-40B8-B21E-1B4BC92F4488}" type="slidenum">
              <a:rPr lang="en-US" smtClean="0">
                <a:solidFill>
                  <a:srgbClr val="000000"/>
                </a:solidFill>
              </a:rPr>
              <a:pPr/>
              <a:t>13</a:t>
            </a:fld>
            <a:endParaRPr lang="en-US">
              <a:solidFill>
                <a:srgbClr val="000000"/>
              </a:solidFill>
            </a:endParaRPr>
          </a:p>
        </p:txBody>
      </p:sp>
      <p:sp>
        <p:nvSpPr>
          <p:cNvPr id="6" name="Title 1"/>
          <p:cNvSpPr txBox="1">
            <a:spLocks/>
          </p:cNvSpPr>
          <p:nvPr/>
        </p:nvSpPr>
        <p:spPr>
          <a:xfrm>
            <a:off x="685800" y="171450"/>
            <a:ext cx="8153400" cy="857250"/>
          </a:xfrm>
          <a:prstGeom prst="rect">
            <a:avLst/>
          </a:prstGeom>
        </p:spPr>
        <p:txBody>
          <a:bodyPr/>
          <a:lstStyle>
            <a:lvl1pPr algn="l" rtl="0" fontAlgn="base">
              <a:spcBef>
                <a:spcPct val="0"/>
              </a:spcBef>
              <a:spcAft>
                <a:spcPct val="0"/>
              </a:spcAft>
              <a:defRPr sz="4400" b="1">
                <a:solidFill>
                  <a:schemeClr val="tx2"/>
                </a:solidFill>
                <a:latin typeface="+mj-lt"/>
                <a:ea typeface="+mj-ea"/>
                <a:cs typeface="+mj-cs"/>
              </a:defRPr>
            </a:lvl1pPr>
            <a:lvl2pPr algn="l" rtl="0" fontAlgn="base">
              <a:spcBef>
                <a:spcPct val="0"/>
              </a:spcBef>
              <a:spcAft>
                <a:spcPct val="0"/>
              </a:spcAft>
              <a:defRPr sz="4400" b="1">
                <a:solidFill>
                  <a:schemeClr val="tx2"/>
                </a:solidFill>
                <a:latin typeface="Copperplate Gothic Light" pitchFamily="1" charset="0"/>
                <a:ea typeface="ヒラギノ角ゴ Pro W3" pitchFamily="1" charset="-128"/>
              </a:defRPr>
            </a:lvl2pPr>
            <a:lvl3pPr algn="l" rtl="0" fontAlgn="base">
              <a:spcBef>
                <a:spcPct val="0"/>
              </a:spcBef>
              <a:spcAft>
                <a:spcPct val="0"/>
              </a:spcAft>
              <a:defRPr sz="4400" b="1">
                <a:solidFill>
                  <a:schemeClr val="tx2"/>
                </a:solidFill>
                <a:latin typeface="Copperplate Gothic Light" pitchFamily="1" charset="0"/>
                <a:ea typeface="ヒラギノ角ゴ Pro W3" pitchFamily="1" charset="-128"/>
              </a:defRPr>
            </a:lvl3pPr>
            <a:lvl4pPr algn="l" rtl="0" fontAlgn="base">
              <a:spcBef>
                <a:spcPct val="0"/>
              </a:spcBef>
              <a:spcAft>
                <a:spcPct val="0"/>
              </a:spcAft>
              <a:defRPr sz="4400" b="1">
                <a:solidFill>
                  <a:schemeClr val="tx2"/>
                </a:solidFill>
                <a:latin typeface="Copperplate Gothic Light" pitchFamily="1" charset="0"/>
                <a:ea typeface="ヒラギノ角ゴ Pro W3" pitchFamily="1" charset="-128"/>
              </a:defRPr>
            </a:lvl4pPr>
            <a:lvl5pPr algn="l" rtl="0" fontAlgn="base">
              <a:spcBef>
                <a:spcPct val="0"/>
              </a:spcBef>
              <a:spcAft>
                <a:spcPct val="0"/>
              </a:spcAft>
              <a:defRPr sz="4400" b="1">
                <a:solidFill>
                  <a:schemeClr val="tx2"/>
                </a:solidFill>
                <a:latin typeface="Copperplate Gothic Light" pitchFamily="1" charset="0"/>
                <a:ea typeface="ヒラギノ角ゴ Pro W3" pitchFamily="1" charset="-128"/>
              </a:defRPr>
            </a:lvl5pPr>
            <a:lvl6pPr marL="457200" algn="l" rtl="0" fontAlgn="base">
              <a:spcBef>
                <a:spcPct val="0"/>
              </a:spcBef>
              <a:spcAft>
                <a:spcPct val="0"/>
              </a:spcAft>
              <a:defRPr sz="4400" b="1">
                <a:solidFill>
                  <a:schemeClr val="tx2"/>
                </a:solidFill>
                <a:latin typeface="Copperplate Gothic Light" pitchFamily="1" charset="0"/>
                <a:ea typeface="ヒラギノ角ゴ Pro W3" pitchFamily="1" charset="-128"/>
              </a:defRPr>
            </a:lvl6pPr>
            <a:lvl7pPr marL="914400" algn="l" rtl="0" fontAlgn="base">
              <a:spcBef>
                <a:spcPct val="0"/>
              </a:spcBef>
              <a:spcAft>
                <a:spcPct val="0"/>
              </a:spcAft>
              <a:defRPr sz="4400" b="1">
                <a:solidFill>
                  <a:schemeClr val="tx2"/>
                </a:solidFill>
                <a:latin typeface="Copperplate Gothic Light" pitchFamily="1" charset="0"/>
                <a:ea typeface="ヒラギノ角ゴ Pro W3" pitchFamily="1" charset="-128"/>
              </a:defRPr>
            </a:lvl7pPr>
            <a:lvl8pPr marL="1371600" algn="l" rtl="0" fontAlgn="base">
              <a:spcBef>
                <a:spcPct val="0"/>
              </a:spcBef>
              <a:spcAft>
                <a:spcPct val="0"/>
              </a:spcAft>
              <a:defRPr sz="4400" b="1">
                <a:solidFill>
                  <a:schemeClr val="tx2"/>
                </a:solidFill>
                <a:latin typeface="Copperplate Gothic Light" pitchFamily="1" charset="0"/>
                <a:ea typeface="ヒラギノ角ゴ Pro W3" pitchFamily="1" charset="-128"/>
              </a:defRPr>
            </a:lvl8pPr>
            <a:lvl9pPr marL="1828800" algn="l" rtl="0" fontAlgn="base">
              <a:spcBef>
                <a:spcPct val="0"/>
              </a:spcBef>
              <a:spcAft>
                <a:spcPct val="0"/>
              </a:spcAft>
              <a:defRPr sz="4400" b="1">
                <a:solidFill>
                  <a:schemeClr val="tx2"/>
                </a:solidFill>
                <a:latin typeface="Copperplate Gothic Light" pitchFamily="1" charset="0"/>
                <a:ea typeface="ヒラギノ角ゴ Pro W3" pitchFamily="1" charset="-128"/>
              </a:defRPr>
            </a:lvl9pPr>
          </a:lstStyle>
          <a:p>
            <a:pPr eaLnBrk="1" hangingPunct="1"/>
            <a:endParaRPr lang="en-GB" sz="3600" kern="0" dirty="0">
              <a:solidFill>
                <a:srgbClr val="FFC000"/>
              </a:solidFill>
            </a:endParaRPr>
          </a:p>
        </p:txBody>
      </p:sp>
      <p:sp>
        <p:nvSpPr>
          <p:cNvPr id="7" name="Rectangle 6"/>
          <p:cNvSpPr/>
          <p:nvPr/>
        </p:nvSpPr>
        <p:spPr>
          <a:xfrm>
            <a:off x="228600" y="1388626"/>
            <a:ext cx="7543800" cy="375487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029" sz="3400" dirty="0" smtClean="0">
                <a:latin typeface="Eras Bold ITC" panose="020B0907030504020204" pitchFamily="34" charset="0"/>
                <a:ea typeface="Verdana" panose="020B0604030504040204" pitchFamily="34" charset="0"/>
              </a:rPr>
              <a:t> </a:t>
            </a:r>
            <a:r>
              <a:rPr lang="en-029" sz="3400" dirty="0">
                <a:latin typeface="Eras Bold ITC" panose="020B0907030504020204" pitchFamily="34" charset="0"/>
                <a:ea typeface="Verdana" panose="020B0604030504040204" pitchFamily="34" charset="0"/>
              </a:rPr>
              <a:t>English philosopher John Locke’s </a:t>
            </a:r>
            <a:r>
              <a:rPr lang="en-029" sz="3400" i="1" u="sng" dirty="0">
                <a:latin typeface="Eras Bold ITC" panose="020B0907030504020204" pitchFamily="34" charset="0"/>
                <a:ea typeface="Verdana" panose="020B0604030504040204" pitchFamily="34" charset="0"/>
              </a:rPr>
              <a:t>A Letter Concerning Toleration</a:t>
            </a:r>
            <a:r>
              <a:rPr lang="en-029" sz="3400" u="sng" dirty="0">
                <a:latin typeface="Eras Bold ITC" panose="020B0907030504020204" pitchFamily="34" charset="0"/>
                <a:ea typeface="Verdana" panose="020B0604030504040204" pitchFamily="34" charset="0"/>
              </a:rPr>
              <a:t>,</a:t>
            </a:r>
            <a:r>
              <a:rPr lang="en-029" sz="3400" dirty="0">
                <a:latin typeface="Eras Bold ITC" panose="020B0907030504020204" pitchFamily="34" charset="0"/>
                <a:ea typeface="Verdana" panose="020B0604030504040204" pitchFamily="34" charset="0"/>
              </a:rPr>
              <a:t> penned in 1689, outlined how to “distinguish exactly the business of civil government from that of religion.” </a:t>
            </a:r>
            <a:endParaRPr lang="en-GB" sz="3400" dirty="0">
              <a:solidFill>
                <a:schemeClr val="tx2">
                  <a:lumMod val="50000"/>
                </a:schemeClr>
              </a:solidFill>
              <a:latin typeface="Eras Bold ITC" panose="020B0907030504020204" pitchFamily="34" charset="0"/>
              <a:ea typeface="Verdana" panose="020B0604030504040204" pitchFamily="34" charset="0"/>
            </a:endParaRPr>
          </a:p>
        </p:txBody>
      </p:sp>
      <p:sp>
        <p:nvSpPr>
          <p:cNvPr id="8" name="Rectangle 7"/>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11" name="Round Single Corner Rectangle 10"/>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Arial" pitchFamily="-110" charset="0"/>
              <a:ea typeface="ＭＳ Ｐゴシック" pitchFamily="-110" charset="-128"/>
              <a:cs typeface="ＭＳ Ｐゴシック" pitchFamily="-110" charset="-128"/>
            </a:endParaRPr>
          </a:p>
        </p:txBody>
      </p:sp>
      <p:pic>
        <p:nvPicPr>
          <p:cNvPr id="13"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9611" y="129020"/>
            <a:ext cx="1293426" cy="14521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17833"/>
            <a:ext cx="1447800" cy="936634"/>
          </a:xfrm>
          <a:prstGeom prst="rect">
            <a:avLst/>
          </a:prstGeom>
        </p:spPr>
      </p:pic>
      <p:sp>
        <p:nvSpPr>
          <p:cNvPr id="16" name="Text Box 3"/>
          <p:cNvSpPr txBox="1">
            <a:spLocks noChangeArrowheads="1"/>
          </p:cNvSpPr>
          <p:nvPr/>
        </p:nvSpPr>
        <p:spPr bwMode="auto">
          <a:xfrm>
            <a:off x="34637" y="-44664"/>
            <a:ext cx="715168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2" name="Picture 11"/>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1377040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D5FDE6-CC32-40B8-B21E-1B4BC92F4488}" type="slidenum">
              <a:rPr lang="en-US" smtClean="0">
                <a:solidFill>
                  <a:srgbClr val="000000"/>
                </a:solidFill>
              </a:rPr>
              <a:pPr/>
              <a:t>14</a:t>
            </a:fld>
            <a:endParaRPr lang="en-US">
              <a:solidFill>
                <a:srgbClr val="000000"/>
              </a:solidFill>
            </a:endParaRPr>
          </a:p>
        </p:txBody>
      </p:sp>
      <p:sp>
        <p:nvSpPr>
          <p:cNvPr id="6" name="Title 1"/>
          <p:cNvSpPr txBox="1">
            <a:spLocks/>
          </p:cNvSpPr>
          <p:nvPr/>
        </p:nvSpPr>
        <p:spPr>
          <a:xfrm>
            <a:off x="685800" y="171450"/>
            <a:ext cx="8153400" cy="857250"/>
          </a:xfrm>
          <a:prstGeom prst="rect">
            <a:avLst/>
          </a:prstGeom>
        </p:spPr>
        <p:txBody>
          <a:bodyPr/>
          <a:lstStyle>
            <a:lvl1pPr algn="l" rtl="0" fontAlgn="base">
              <a:spcBef>
                <a:spcPct val="0"/>
              </a:spcBef>
              <a:spcAft>
                <a:spcPct val="0"/>
              </a:spcAft>
              <a:defRPr sz="4400" b="1">
                <a:solidFill>
                  <a:schemeClr val="tx2"/>
                </a:solidFill>
                <a:latin typeface="+mj-lt"/>
                <a:ea typeface="+mj-ea"/>
                <a:cs typeface="+mj-cs"/>
              </a:defRPr>
            </a:lvl1pPr>
            <a:lvl2pPr algn="l" rtl="0" fontAlgn="base">
              <a:spcBef>
                <a:spcPct val="0"/>
              </a:spcBef>
              <a:spcAft>
                <a:spcPct val="0"/>
              </a:spcAft>
              <a:defRPr sz="4400" b="1">
                <a:solidFill>
                  <a:schemeClr val="tx2"/>
                </a:solidFill>
                <a:latin typeface="Copperplate Gothic Light" pitchFamily="1" charset="0"/>
                <a:ea typeface="ヒラギノ角ゴ Pro W3" pitchFamily="1" charset="-128"/>
              </a:defRPr>
            </a:lvl2pPr>
            <a:lvl3pPr algn="l" rtl="0" fontAlgn="base">
              <a:spcBef>
                <a:spcPct val="0"/>
              </a:spcBef>
              <a:spcAft>
                <a:spcPct val="0"/>
              </a:spcAft>
              <a:defRPr sz="4400" b="1">
                <a:solidFill>
                  <a:schemeClr val="tx2"/>
                </a:solidFill>
                <a:latin typeface="Copperplate Gothic Light" pitchFamily="1" charset="0"/>
                <a:ea typeface="ヒラギノ角ゴ Pro W3" pitchFamily="1" charset="-128"/>
              </a:defRPr>
            </a:lvl3pPr>
            <a:lvl4pPr algn="l" rtl="0" fontAlgn="base">
              <a:spcBef>
                <a:spcPct val="0"/>
              </a:spcBef>
              <a:spcAft>
                <a:spcPct val="0"/>
              </a:spcAft>
              <a:defRPr sz="4400" b="1">
                <a:solidFill>
                  <a:schemeClr val="tx2"/>
                </a:solidFill>
                <a:latin typeface="Copperplate Gothic Light" pitchFamily="1" charset="0"/>
                <a:ea typeface="ヒラギノ角ゴ Pro W3" pitchFamily="1" charset="-128"/>
              </a:defRPr>
            </a:lvl4pPr>
            <a:lvl5pPr algn="l" rtl="0" fontAlgn="base">
              <a:spcBef>
                <a:spcPct val="0"/>
              </a:spcBef>
              <a:spcAft>
                <a:spcPct val="0"/>
              </a:spcAft>
              <a:defRPr sz="4400" b="1">
                <a:solidFill>
                  <a:schemeClr val="tx2"/>
                </a:solidFill>
                <a:latin typeface="Copperplate Gothic Light" pitchFamily="1" charset="0"/>
                <a:ea typeface="ヒラギノ角ゴ Pro W3" pitchFamily="1" charset="-128"/>
              </a:defRPr>
            </a:lvl5pPr>
            <a:lvl6pPr marL="457200" algn="l" rtl="0" fontAlgn="base">
              <a:spcBef>
                <a:spcPct val="0"/>
              </a:spcBef>
              <a:spcAft>
                <a:spcPct val="0"/>
              </a:spcAft>
              <a:defRPr sz="4400" b="1">
                <a:solidFill>
                  <a:schemeClr val="tx2"/>
                </a:solidFill>
                <a:latin typeface="Copperplate Gothic Light" pitchFamily="1" charset="0"/>
                <a:ea typeface="ヒラギノ角ゴ Pro W3" pitchFamily="1" charset="-128"/>
              </a:defRPr>
            </a:lvl6pPr>
            <a:lvl7pPr marL="914400" algn="l" rtl="0" fontAlgn="base">
              <a:spcBef>
                <a:spcPct val="0"/>
              </a:spcBef>
              <a:spcAft>
                <a:spcPct val="0"/>
              </a:spcAft>
              <a:defRPr sz="4400" b="1">
                <a:solidFill>
                  <a:schemeClr val="tx2"/>
                </a:solidFill>
                <a:latin typeface="Copperplate Gothic Light" pitchFamily="1" charset="0"/>
                <a:ea typeface="ヒラギノ角ゴ Pro W3" pitchFamily="1" charset="-128"/>
              </a:defRPr>
            </a:lvl7pPr>
            <a:lvl8pPr marL="1371600" algn="l" rtl="0" fontAlgn="base">
              <a:spcBef>
                <a:spcPct val="0"/>
              </a:spcBef>
              <a:spcAft>
                <a:spcPct val="0"/>
              </a:spcAft>
              <a:defRPr sz="4400" b="1">
                <a:solidFill>
                  <a:schemeClr val="tx2"/>
                </a:solidFill>
                <a:latin typeface="Copperplate Gothic Light" pitchFamily="1" charset="0"/>
                <a:ea typeface="ヒラギノ角ゴ Pro W3" pitchFamily="1" charset="-128"/>
              </a:defRPr>
            </a:lvl8pPr>
            <a:lvl9pPr marL="1828800" algn="l" rtl="0" fontAlgn="base">
              <a:spcBef>
                <a:spcPct val="0"/>
              </a:spcBef>
              <a:spcAft>
                <a:spcPct val="0"/>
              </a:spcAft>
              <a:defRPr sz="4400" b="1">
                <a:solidFill>
                  <a:schemeClr val="tx2"/>
                </a:solidFill>
                <a:latin typeface="Copperplate Gothic Light" pitchFamily="1" charset="0"/>
                <a:ea typeface="ヒラギノ角ゴ Pro W3" pitchFamily="1" charset="-128"/>
              </a:defRPr>
            </a:lvl9pPr>
          </a:lstStyle>
          <a:p>
            <a:pPr eaLnBrk="1" hangingPunct="1"/>
            <a:endParaRPr lang="en-GB" sz="3600" kern="0" dirty="0">
              <a:solidFill>
                <a:srgbClr val="FFC000"/>
              </a:solidFill>
            </a:endParaRPr>
          </a:p>
        </p:txBody>
      </p:sp>
      <p:sp>
        <p:nvSpPr>
          <p:cNvPr id="7" name="Rectangle 6"/>
          <p:cNvSpPr/>
          <p:nvPr/>
        </p:nvSpPr>
        <p:spPr>
          <a:xfrm>
            <a:off x="173146" y="1170268"/>
            <a:ext cx="7543800" cy="397031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029" sz="2800" dirty="0" smtClean="0">
                <a:latin typeface="Eras Bold ITC" panose="020B0907030504020204" pitchFamily="34" charset="0"/>
                <a:ea typeface="Verdana" panose="020B0604030504040204" pitchFamily="34" charset="0"/>
              </a:rPr>
              <a:t> </a:t>
            </a:r>
            <a:r>
              <a:rPr lang="en-029" sz="2800" dirty="0">
                <a:latin typeface="Eras Bold ITC" panose="020B0907030504020204" pitchFamily="34" charset="0"/>
                <a:ea typeface="Verdana" panose="020B0604030504040204" pitchFamily="34" charset="0"/>
              </a:rPr>
              <a:t>According to Locke, the government and the church </a:t>
            </a:r>
            <a:r>
              <a:rPr lang="en-029" sz="2800" dirty="0" smtClean="0">
                <a:latin typeface="Eras Bold ITC" panose="020B0907030504020204" pitchFamily="34" charset="0"/>
                <a:ea typeface="Verdana" panose="020B0604030504040204" pitchFamily="34" charset="0"/>
              </a:rPr>
              <a:t>are </a:t>
            </a:r>
            <a:r>
              <a:rPr lang="en-029" sz="2800" dirty="0">
                <a:latin typeface="Eras Bold ITC" panose="020B0907030504020204" pitchFamily="34" charset="0"/>
                <a:ea typeface="Verdana" panose="020B0604030504040204" pitchFamily="34" charset="0"/>
              </a:rPr>
              <a:t>“perfectly distinct and infinitely </a:t>
            </a:r>
            <a:r>
              <a:rPr lang="en-029" sz="2800" dirty="0" smtClean="0">
                <a:latin typeface="Eras Bold ITC" panose="020B0907030504020204" pitchFamily="34" charset="0"/>
                <a:ea typeface="Verdana" panose="020B0604030504040204" pitchFamily="34" charset="0"/>
              </a:rPr>
              <a:t>different” entities </a:t>
            </a:r>
            <a:r>
              <a:rPr lang="en-029" sz="2800" dirty="0">
                <a:latin typeface="Eras Bold ITC" panose="020B0907030504020204" pitchFamily="34" charset="0"/>
                <a:ea typeface="Verdana" panose="020B0604030504040204" pitchFamily="34" charset="0"/>
              </a:rPr>
              <a:t>with differing interests. In other words, the state is concerned with the “civil rights and worldly goods” but cannot in practice command conscience, and therefore cannot command the spiritual good of society. </a:t>
            </a:r>
            <a:endParaRPr lang="en-GB" sz="2800" dirty="0">
              <a:solidFill>
                <a:schemeClr val="tx2">
                  <a:lumMod val="50000"/>
                </a:schemeClr>
              </a:solidFill>
              <a:latin typeface="Eras Bold ITC" panose="020B0907030504020204" pitchFamily="34" charset="0"/>
              <a:ea typeface="Verdana" panose="020B0604030504040204" pitchFamily="34" charset="0"/>
            </a:endParaRPr>
          </a:p>
        </p:txBody>
      </p:sp>
      <p:sp>
        <p:nvSpPr>
          <p:cNvPr id="8" name="Rectangle 7"/>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11" name="Round Single Corner Rectangle 10"/>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Arial" pitchFamily="-110" charset="0"/>
              <a:ea typeface="ＭＳ Ｐゴシック" pitchFamily="-110" charset="-128"/>
              <a:cs typeface="ＭＳ Ｐゴシック" pitchFamily="-110" charset="-128"/>
            </a:endParaRPr>
          </a:p>
        </p:txBody>
      </p:sp>
      <p:sp>
        <p:nvSpPr>
          <p:cNvPr id="14" name="Text Box 3"/>
          <p:cNvSpPr txBox="1">
            <a:spLocks noChangeArrowheads="1"/>
          </p:cNvSpPr>
          <p:nvPr/>
        </p:nvSpPr>
        <p:spPr bwMode="auto">
          <a:xfrm>
            <a:off x="-1767" y="74593"/>
            <a:ext cx="789362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2" name="TextBox 11"/>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3" name="Picture 12"/>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2734300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D5FDE6-CC32-40B8-B21E-1B4BC92F4488}" type="slidenum">
              <a:rPr lang="en-US" smtClean="0">
                <a:solidFill>
                  <a:srgbClr val="000000"/>
                </a:solidFill>
              </a:rPr>
              <a:pPr/>
              <a:t>15</a:t>
            </a:fld>
            <a:endParaRPr lang="en-US">
              <a:solidFill>
                <a:srgbClr val="000000"/>
              </a:solidFill>
            </a:endParaRPr>
          </a:p>
        </p:txBody>
      </p:sp>
      <p:sp>
        <p:nvSpPr>
          <p:cNvPr id="6" name="Title 1"/>
          <p:cNvSpPr txBox="1">
            <a:spLocks/>
          </p:cNvSpPr>
          <p:nvPr/>
        </p:nvSpPr>
        <p:spPr>
          <a:xfrm>
            <a:off x="685800" y="171450"/>
            <a:ext cx="8153400" cy="857250"/>
          </a:xfrm>
          <a:prstGeom prst="rect">
            <a:avLst/>
          </a:prstGeom>
        </p:spPr>
        <p:txBody>
          <a:bodyPr/>
          <a:lstStyle>
            <a:lvl1pPr algn="l" rtl="0" fontAlgn="base">
              <a:spcBef>
                <a:spcPct val="0"/>
              </a:spcBef>
              <a:spcAft>
                <a:spcPct val="0"/>
              </a:spcAft>
              <a:defRPr sz="4400" b="1">
                <a:solidFill>
                  <a:schemeClr val="tx2"/>
                </a:solidFill>
                <a:latin typeface="+mj-lt"/>
                <a:ea typeface="+mj-ea"/>
                <a:cs typeface="+mj-cs"/>
              </a:defRPr>
            </a:lvl1pPr>
            <a:lvl2pPr algn="l" rtl="0" fontAlgn="base">
              <a:spcBef>
                <a:spcPct val="0"/>
              </a:spcBef>
              <a:spcAft>
                <a:spcPct val="0"/>
              </a:spcAft>
              <a:defRPr sz="4400" b="1">
                <a:solidFill>
                  <a:schemeClr val="tx2"/>
                </a:solidFill>
                <a:latin typeface="Copperplate Gothic Light" pitchFamily="1" charset="0"/>
                <a:ea typeface="ヒラギノ角ゴ Pro W3" pitchFamily="1" charset="-128"/>
              </a:defRPr>
            </a:lvl2pPr>
            <a:lvl3pPr algn="l" rtl="0" fontAlgn="base">
              <a:spcBef>
                <a:spcPct val="0"/>
              </a:spcBef>
              <a:spcAft>
                <a:spcPct val="0"/>
              </a:spcAft>
              <a:defRPr sz="4400" b="1">
                <a:solidFill>
                  <a:schemeClr val="tx2"/>
                </a:solidFill>
                <a:latin typeface="Copperplate Gothic Light" pitchFamily="1" charset="0"/>
                <a:ea typeface="ヒラギノ角ゴ Pro W3" pitchFamily="1" charset="-128"/>
              </a:defRPr>
            </a:lvl3pPr>
            <a:lvl4pPr algn="l" rtl="0" fontAlgn="base">
              <a:spcBef>
                <a:spcPct val="0"/>
              </a:spcBef>
              <a:spcAft>
                <a:spcPct val="0"/>
              </a:spcAft>
              <a:defRPr sz="4400" b="1">
                <a:solidFill>
                  <a:schemeClr val="tx2"/>
                </a:solidFill>
                <a:latin typeface="Copperplate Gothic Light" pitchFamily="1" charset="0"/>
                <a:ea typeface="ヒラギノ角ゴ Pro W3" pitchFamily="1" charset="-128"/>
              </a:defRPr>
            </a:lvl4pPr>
            <a:lvl5pPr algn="l" rtl="0" fontAlgn="base">
              <a:spcBef>
                <a:spcPct val="0"/>
              </a:spcBef>
              <a:spcAft>
                <a:spcPct val="0"/>
              </a:spcAft>
              <a:defRPr sz="4400" b="1">
                <a:solidFill>
                  <a:schemeClr val="tx2"/>
                </a:solidFill>
                <a:latin typeface="Copperplate Gothic Light" pitchFamily="1" charset="0"/>
                <a:ea typeface="ヒラギノ角ゴ Pro W3" pitchFamily="1" charset="-128"/>
              </a:defRPr>
            </a:lvl5pPr>
            <a:lvl6pPr marL="457200" algn="l" rtl="0" fontAlgn="base">
              <a:spcBef>
                <a:spcPct val="0"/>
              </a:spcBef>
              <a:spcAft>
                <a:spcPct val="0"/>
              </a:spcAft>
              <a:defRPr sz="4400" b="1">
                <a:solidFill>
                  <a:schemeClr val="tx2"/>
                </a:solidFill>
                <a:latin typeface="Copperplate Gothic Light" pitchFamily="1" charset="0"/>
                <a:ea typeface="ヒラギノ角ゴ Pro W3" pitchFamily="1" charset="-128"/>
              </a:defRPr>
            </a:lvl6pPr>
            <a:lvl7pPr marL="914400" algn="l" rtl="0" fontAlgn="base">
              <a:spcBef>
                <a:spcPct val="0"/>
              </a:spcBef>
              <a:spcAft>
                <a:spcPct val="0"/>
              </a:spcAft>
              <a:defRPr sz="4400" b="1">
                <a:solidFill>
                  <a:schemeClr val="tx2"/>
                </a:solidFill>
                <a:latin typeface="Copperplate Gothic Light" pitchFamily="1" charset="0"/>
                <a:ea typeface="ヒラギノ角ゴ Pro W3" pitchFamily="1" charset="-128"/>
              </a:defRPr>
            </a:lvl7pPr>
            <a:lvl8pPr marL="1371600" algn="l" rtl="0" fontAlgn="base">
              <a:spcBef>
                <a:spcPct val="0"/>
              </a:spcBef>
              <a:spcAft>
                <a:spcPct val="0"/>
              </a:spcAft>
              <a:defRPr sz="4400" b="1">
                <a:solidFill>
                  <a:schemeClr val="tx2"/>
                </a:solidFill>
                <a:latin typeface="Copperplate Gothic Light" pitchFamily="1" charset="0"/>
                <a:ea typeface="ヒラギノ角ゴ Pro W3" pitchFamily="1" charset="-128"/>
              </a:defRPr>
            </a:lvl8pPr>
            <a:lvl9pPr marL="1828800" algn="l" rtl="0" fontAlgn="base">
              <a:spcBef>
                <a:spcPct val="0"/>
              </a:spcBef>
              <a:spcAft>
                <a:spcPct val="0"/>
              </a:spcAft>
              <a:defRPr sz="4400" b="1">
                <a:solidFill>
                  <a:schemeClr val="tx2"/>
                </a:solidFill>
                <a:latin typeface="Copperplate Gothic Light" pitchFamily="1" charset="0"/>
                <a:ea typeface="ヒラギノ角ゴ Pro W3" pitchFamily="1" charset="-128"/>
              </a:defRPr>
            </a:lvl9pPr>
          </a:lstStyle>
          <a:p>
            <a:pPr eaLnBrk="1" hangingPunct="1"/>
            <a:endParaRPr lang="en-GB" sz="3600" kern="0" dirty="0">
              <a:solidFill>
                <a:srgbClr val="FFC000"/>
              </a:solidFill>
            </a:endParaRPr>
          </a:p>
        </p:txBody>
      </p:sp>
      <p:sp>
        <p:nvSpPr>
          <p:cNvPr id="7" name="Rectangle 6"/>
          <p:cNvSpPr/>
          <p:nvPr/>
        </p:nvSpPr>
        <p:spPr>
          <a:xfrm>
            <a:off x="34637" y="1276350"/>
            <a:ext cx="7813963" cy="353943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smtClean="0">
                <a:solidFill>
                  <a:schemeClr val="tx1"/>
                </a:solidFill>
                <a:latin typeface="Eras Bold ITC" panose="020B0907030504020204" pitchFamily="34" charset="0"/>
                <a:ea typeface="Verdana" panose="020B0604030504040204" pitchFamily="34" charset="0"/>
              </a:rPr>
              <a:t>John Locke in </a:t>
            </a:r>
            <a:r>
              <a:rPr lang="en-US" sz="2800" u="sng" dirty="0">
                <a:solidFill>
                  <a:schemeClr val="tx1"/>
                </a:solidFill>
                <a:latin typeface="Eras Bold ITC" panose="020B0907030504020204" pitchFamily="34" charset="0"/>
                <a:ea typeface="Verdana" panose="020B0604030504040204" pitchFamily="34" charset="0"/>
              </a:rPr>
              <a:t>A Letter Concerning Toleration</a:t>
            </a:r>
            <a:r>
              <a:rPr lang="en-US" sz="2800" dirty="0" smtClean="0">
                <a:solidFill>
                  <a:schemeClr val="tx1"/>
                </a:solidFill>
                <a:latin typeface="Eras Bold ITC" panose="020B0907030504020204" pitchFamily="34" charset="0"/>
                <a:ea typeface="Verdana" panose="020B0604030504040204" pitchFamily="34" charset="0"/>
              </a:rPr>
              <a:t>, suggested that the </a:t>
            </a:r>
            <a:r>
              <a:rPr lang="en-US" sz="2800" dirty="0">
                <a:solidFill>
                  <a:schemeClr val="tx1"/>
                </a:solidFill>
                <a:latin typeface="Eras Bold ITC" panose="020B0907030504020204" pitchFamily="34" charset="0"/>
                <a:ea typeface="Verdana" panose="020B0604030504040204" pitchFamily="34" charset="0"/>
              </a:rPr>
              <a:t>civil magistrate is </a:t>
            </a:r>
            <a:r>
              <a:rPr lang="en-US" sz="2800" u="sng" dirty="0">
                <a:solidFill>
                  <a:schemeClr val="tx1"/>
                </a:solidFill>
                <a:latin typeface="Eras Bold ITC" panose="020B0907030504020204" pitchFamily="34" charset="0"/>
                <a:ea typeface="Verdana" panose="020B0604030504040204" pitchFamily="34" charset="0"/>
              </a:rPr>
              <a:t>not to be concerned with </a:t>
            </a:r>
            <a:r>
              <a:rPr lang="en-US" sz="2800" u="sng" dirty="0" smtClean="0">
                <a:solidFill>
                  <a:schemeClr val="tx1"/>
                </a:solidFill>
                <a:latin typeface="Eras Bold ITC" panose="020B0907030504020204" pitchFamily="34" charset="0"/>
                <a:ea typeface="Verdana" panose="020B0604030504040204" pitchFamily="34" charset="0"/>
              </a:rPr>
              <a:t>sin* </a:t>
            </a:r>
            <a:r>
              <a:rPr lang="en-US" sz="2800" dirty="0">
                <a:solidFill>
                  <a:schemeClr val="tx1"/>
                </a:solidFill>
                <a:latin typeface="Eras Bold ITC" panose="020B0907030504020204" pitchFamily="34" charset="0"/>
                <a:ea typeface="Verdana" panose="020B0604030504040204" pitchFamily="34" charset="0"/>
              </a:rPr>
              <a:t>as such; </a:t>
            </a:r>
            <a:r>
              <a:rPr lang="en-US" sz="2800" dirty="0" smtClean="0">
                <a:solidFill>
                  <a:schemeClr val="tx1"/>
                </a:solidFill>
                <a:latin typeface="Eras Bold ITC" panose="020B0907030504020204" pitchFamily="34" charset="0"/>
                <a:ea typeface="Verdana" panose="020B0604030504040204" pitchFamily="34" charset="0"/>
              </a:rPr>
              <a:t>1.only </a:t>
            </a:r>
            <a:r>
              <a:rPr lang="en-US" sz="2800" dirty="0">
                <a:solidFill>
                  <a:schemeClr val="tx1"/>
                </a:solidFill>
                <a:latin typeface="Eras Bold ITC" panose="020B0907030504020204" pitchFamily="34" charset="0"/>
                <a:ea typeface="Verdana" panose="020B0604030504040204" pitchFamily="34" charset="0"/>
              </a:rPr>
              <a:t>with the </a:t>
            </a:r>
            <a:r>
              <a:rPr lang="en-US" sz="2800" dirty="0" smtClean="0">
                <a:solidFill>
                  <a:schemeClr val="tx1"/>
                </a:solidFill>
                <a:latin typeface="Eras Bold ITC" panose="020B0907030504020204" pitchFamily="34" charset="0"/>
                <a:ea typeface="Verdana" panose="020B0604030504040204" pitchFamily="34" charset="0"/>
              </a:rPr>
              <a:t>public good</a:t>
            </a:r>
            <a:r>
              <a:rPr lang="en-US" sz="2800" dirty="0">
                <a:solidFill>
                  <a:schemeClr val="tx1"/>
                </a:solidFill>
                <a:latin typeface="Eras Bold ITC" panose="020B0907030504020204" pitchFamily="34" charset="0"/>
                <a:ea typeface="Verdana" panose="020B0604030504040204" pitchFamily="34" charset="0"/>
              </a:rPr>
              <a:t>, ‘the Rule and Measure of all Law-making’.2 According to Locke, ‘the </a:t>
            </a:r>
            <a:r>
              <a:rPr lang="en-US" sz="2800" dirty="0" smtClean="0">
                <a:solidFill>
                  <a:schemeClr val="tx1"/>
                </a:solidFill>
                <a:latin typeface="Eras Bold ITC" panose="020B0907030504020204" pitchFamily="34" charset="0"/>
                <a:ea typeface="Verdana" panose="020B0604030504040204" pitchFamily="34" charset="0"/>
              </a:rPr>
              <a:t>Care of </a:t>
            </a:r>
            <a:r>
              <a:rPr lang="en-US" sz="2800" dirty="0">
                <a:solidFill>
                  <a:schemeClr val="tx1"/>
                </a:solidFill>
                <a:latin typeface="Eras Bold ITC" panose="020B0907030504020204" pitchFamily="34" charset="0"/>
                <a:ea typeface="Verdana" panose="020B0604030504040204" pitchFamily="34" charset="0"/>
              </a:rPr>
              <a:t>Souls does not belong to the Magistrate’.3 This is rather the sole aim of </a:t>
            </a:r>
            <a:r>
              <a:rPr lang="en-US" sz="2800" dirty="0" smtClean="0">
                <a:solidFill>
                  <a:schemeClr val="tx1"/>
                </a:solidFill>
                <a:latin typeface="Eras Bold ITC" panose="020B0907030504020204" pitchFamily="34" charset="0"/>
                <a:ea typeface="Verdana" panose="020B0604030504040204" pitchFamily="34" charset="0"/>
              </a:rPr>
              <a:t>the </a:t>
            </a:r>
            <a:r>
              <a:rPr lang="en-GB" sz="2800" dirty="0" smtClean="0">
                <a:solidFill>
                  <a:schemeClr val="tx1"/>
                </a:solidFill>
                <a:latin typeface="Eras Bold ITC" panose="020B0907030504020204" pitchFamily="34" charset="0"/>
                <a:ea typeface="Verdana" panose="020B0604030504040204" pitchFamily="34" charset="0"/>
              </a:rPr>
              <a:t>Church</a:t>
            </a:r>
            <a:r>
              <a:rPr lang="en-GB" sz="2800" dirty="0">
                <a:solidFill>
                  <a:schemeClr val="tx1"/>
                </a:solidFill>
                <a:latin typeface="Eras Bold ITC" panose="020B0907030504020204" pitchFamily="34" charset="0"/>
                <a:ea typeface="Verdana" panose="020B0604030504040204" pitchFamily="34" charset="0"/>
              </a:rPr>
              <a:t>.</a:t>
            </a:r>
          </a:p>
        </p:txBody>
      </p:sp>
      <p:sp>
        <p:nvSpPr>
          <p:cNvPr id="8" name="Rectangle 7"/>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11" name="Round Single Corner Rectangle 10"/>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Arial" pitchFamily="-110" charset="0"/>
              <a:ea typeface="ＭＳ Ｐゴシック" pitchFamily="-110" charset="-128"/>
              <a:cs typeface="ＭＳ Ｐゴシック" pitchFamily="-110" charset="-128"/>
            </a:endParaRPr>
          </a:p>
        </p:txBody>
      </p:sp>
      <p:sp>
        <p:nvSpPr>
          <p:cNvPr id="13" name="Text Box 3"/>
          <p:cNvSpPr txBox="1">
            <a:spLocks noChangeArrowheads="1"/>
          </p:cNvSpPr>
          <p:nvPr/>
        </p:nvSpPr>
        <p:spPr bwMode="auto">
          <a:xfrm>
            <a:off x="34637" y="-44664"/>
            <a:ext cx="789362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2" name="TextBox 11"/>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3907517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D5FDE6-CC32-40B8-B21E-1B4BC92F4488}" type="slidenum">
              <a:rPr lang="en-US" smtClean="0">
                <a:solidFill>
                  <a:srgbClr val="000000"/>
                </a:solidFill>
              </a:rPr>
              <a:pPr/>
              <a:t>16</a:t>
            </a:fld>
            <a:endParaRPr lang="en-US">
              <a:solidFill>
                <a:srgbClr val="000000"/>
              </a:solidFill>
            </a:endParaRPr>
          </a:p>
        </p:txBody>
      </p:sp>
      <p:sp>
        <p:nvSpPr>
          <p:cNvPr id="6" name="Title 1"/>
          <p:cNvSpPr txBox="1">
            <a:spLocks/>
          </p:cNvSpPr>
          <p:nvPr/>
        </p:nvSpPr>
        <p:spPr>
          <a:xfrm>
            <a:off x="685800" y="171450"/>
            <a:ext cx="8153400" cy="857250"/>
          </a:xfrm>
          <a:prstGeom prst="rect">
            <a:avLst/>
          </a:prstGeom>
        </p:spPr>
        <p:txBody>
          <a:bodyPr/>
          <a:lstStyle>
            <a:lvl1pPr algn="l" rtl="0" fontAlgn="base">
              <a:spcBef>
                <a:spcPct val="0"/>
              </a:spcBef>
              <a:spcAft>
                <a:spcPct val="0"/>
              </a:spcAft>
              <a:defRPr sz="4400" b="1">
                <a:solidFill>
                  <a:schemeClr val="tx2"/>
                </a:solidFill>
                <a:latin typeface="+mj-lt"/>
                <a:ea typeface="+mj-ea"/>
                <a:cs typeface="+mj-cs"/>
              </a:defRPr>
            </a:lvl1pPr>
            <a:lvl2pPr algn="l" rtl="0" fontAlgn="base">
              <a:spcBef>
                <a:spcPct val="0"/>
              </a:spcBef>
              <a:spcAft>
                <a:spcPct val="0"/>
              </a:spcAft>
              <a:defRPr sz="4400" b="1">
                <a:solidFill>
                  <a:schemeClr val="tx2"/>
                </a:solidFill>
                <a:latin typeface="Copperplate Gothic Light" pitchFamily="1" charset="0"/>
                <a:ea typeface="ヒラギノ角ゴ Pro W3" pitchFamily="1" charset="-128"/>
              </a:defRPr>
            </a:lvl2pPr>
            <a:lvl3pPr algn="l" rtl="0" fontAlgn="base">
              <a:spcBef>
                <a:spcPct val="0"/>
              </a:spcBef>
              <a:spcAft>
                <a:spcPct val="0"/>
              </a:spcAft>
              <a:defRPr sz="4400" b="1">
                <a:solidFill>
                  <a:schemeClr val="tx2"/>
                </a:solidFill>
                <a:latin typeface="Copperplate Gothic Light" pitchFamily="1" charset="0"/>
                <a:ea typeface="ヒラギノ角ゴ Pro W3" pitchFamily="1" charset="-128"/>
              </a:defRPr>
            </a:lvl3pPr>
            <a:lvl4pPr algn="l" rtl="0" fontAlgn="base">
              <a:spcBef>
                <a:spcPct val="0"/>
              </a:spcBef>
              <a:spcAft>
                <a:spcPct val="0"/>
              </a:spcAft>
              <a:defRPr sz="4400" b="1">
                <a:solidFill>
                  <a:schemeClr val="tx2"/>
                </a:solidFill>
                <a:latin typeface="Copperplate Gothic Light" pitchFamily="1" charset="0"/>
                <a:ea typeface="ヒラギノ角ゴ Pro W3" pitchFamily="1" charset="-128"/>
              </a:defRPr>
            </a:lvl4pPr>
            <a:lvl5pPr algn="l" rtl="0" fontAlgn="base">
              <a:spcBef>
                <a:spcPct val="0"/>
              </a:spcBef>
              <a:spcAft>
                <a:spcPct val="0"/>
              </a:spcAft>
              <a:defRPr sz="4400" b="1">
                <a:solidFill>
                  <a:schemeClr val="tx2"/>
                </a:solidFill>
                <a:latin typeface="Copperplate Gothic Light" pitchFamily="1" charset="0"/>
                <a:ea typeface="ヒラギノ角ゴ Pro W3" pitchFamily="1" charset="-128"/>
              </a:defRPr>
            </a:lvl5pPr>
            <a:lvl6pPr marL="457200" algn="l" rtl="0" fontAlgn="base">
              <a:spcBef>
                <a:spcPct val="0"/>
              </a:spcBef>
              <a:spcAft>
                <a:spcPct val="0"/>
              </a:spcAft>
              <a:defRPr sz="4400" b="1">
                <a:solidFill>
                  <a:schemeClr val="tx2"/>
                </a:solidFill>
                <a:latin typeface="Copperplate Gothic Light" pitchFamily="1" charset="0"/>
                <a:ea typeface="ヒラギノ角ゴ Pro W3" pitchFamily="1" charset="-128"/>
              </a:defRPr>
            </a:lvl6pPr>
            <a:lvl7pPr marL="914400" algn="l" rtl="0" fontAlgn="base">
              <a:spcBef>
                <a:spcPct val="0"/>
              </a:spcBef>
              <a:spcAft>
                <a:spcPct val="0"/>
              </a:spcAft>
              <a:defRPr sz="4400" b="1">
                <a:solidFill>
                  <a:schemeClr val="tx2"/>
                </a:solidFill>
                <a:latin typeface="Copperplate Gothic Light" pitchFamily="1" charset="0"/>
                <a:ea typeface="ヒラギノ角ゴ Pro W3" pitchFamily="1" charset="-128"/>
              </a:defRPr>
            </a:lvl7pPr>
            <a:lvl8pPr marL="1371600" algn="l" rtl="0" fontAlgn="base">
              <a:spcBef>
                <a:spcPct val="0"/>
              </a:spcBef>
              <a:spcAft>
                <a:spcPct val="0"/>
              </a:spcAft>
              <a:defRPr sz="4400" b="1">
                <a:solidFill>
                  <a:schemeClr val="tx2"/>
                </a:solidFill>
                <a:latin typeface="Copperplate Gothic Light" pitchFamily="1" charset="0"/>
                <a:ea typeface="ヒラギノ角ゴ Pro W3" pitchFamily="1" charset="-128"/>
              </a:defRPr>
            </a:lvl8pPr>
            <a:lvl9pPr marL="1828800" algn="l" rtl="0" fontAlgn="base">
              <a:spcBef>
                <a:spcPct val="0"/>
              </a:spcBef>
              <a:spcAft>
                <a:spcPct val="0"/>
              </a:spcAft>
              <a:defRPr sz="4400" b="1">
                <a:solidFill>
                  <a:schemeClr val="tx2"/>
                </a:solidFill>
                <a:latin typeface="Copperplate Gothic Light" pitchFamily="1" charset="0"/>
                <a:ea typeface="ヒラギノ角ゴ Pro W3" pitchFamily="1" charset="-128"/>
              </a:defRPr>
            </a:lvl9pPr>
          </a:lstStyle>
          <a:p>
            <a:pPr eaLnBrk="1" hangingPunct="1"/>
            <a:endParaRPr lang="en-GB" sz="3600" kern="0" dirty="0">
              <a:solidFill>
                <a:srgbClr val="FFC000"/>
              </a:solidFill>
            </a:endParaRPr>
          </a:p>
        </p:txBody>
      </p:sp>
      <p:sp>
        <p:nvSpPr>
          <p:cNvPr id="7" name="Rectangle 6"/>
          <p:cNvSpPr/>
          <p:nvPr/>
        </p:nvSpPr>
        <p:spPr>
          <a:xfrm>
            <a:off x="0" y="1051214"/>
            <a:ext cx="7924800" cy="375487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029" sz="2400" dirty="0" smtClean="0">
                <a:latin typeface="Eras Bold ITC" panose="020B0907030504020204" pitchFamily="34" charset="0"/>
                <a:ea typeface="Verdana" panose="020B0604030504040204" pitchFamily="34" charset="0"/>
              </a:rPr>
              <a:t> </a:t>
            </a:r>
            <a:r>
              <a:rPr lang="en-029" sz="2700" dirty="0">
                <a:latin typeface="Eras Bold ITC" panose="020B0907030504020204" pitchFamily="34" charset="0"/>
                <a:ea typeface="Verdana" panose="020B0604030504040204" pitchFamily="34" charset="0"/>
              </a:rPr>
              <a:t>Thomas Jefferson adopted Locke’s </a:t>
            </a:r>
            <a:r>
              <a:rPr lang="en-029" sz="2700" dirty="0" smtClean="0">
                <a:latin typeface="Eras Bold ITC" panose="020B0907030504020204" pitchFamily="34" charset="0"/>
                <a:ea typeface="Verdana" panose="020B0604030504040204" pitchFamily="34" charset="0"/>
              </a:rPr>
              <a:t>ideas: </a:t>
            </a:r>
            <a:endParaRPr lang="en-029" sz="2700" dirty="0">
              <a:latin typeface="Eras Bold ITC" panose="020B0907030504020204" pitchFamily="34" charset="0"/>
              <a:ea typeface="Verdana" panose="020B0604030504040204" pitchFamily="34" charset="0"/>
            </a:endParaRPr>
          </a:p>
          <a:p>
            <a:r>
              <a:rPr lang="en-029" sz="2700" dirty="0" smtClean="0">
                <a:latin typeface="Eras Bold ITC" panose="020B0907030504020204" pitchFamily="34" charset="0"/>
                <a:ea typeface="Verdana" panose="020B0604030504040204" pitchFamily="34" charset="0"/>
              </a:rPr>
              <a:t>“Our </a:t>
            </a:r>
            <a:r>
              <a:rPr lang="en-029" sz="2700" dirty="0">
                <a:latin typeface="Eras Bold ITC" panose="020B0907030504020204" pitchFamily="34" charset="0"/>
                <a:ea typeface="Verdana" panose="020B0604030504040204" pitchFamily="34" charset="0"/>
              </a:rPr>
              <a:t>rulers can have authority over our natural rights only as we have submitted to them. The rights of conscience we never submitted, we could not submit. We are answerable for them to our God. The legitimate powers of government extend to such acts only as are injurious to </a:t>
            </a:r>
            <a:r>
              <a:rPr lang="en-029" sz="2700" dirty="0" smtClean="0">
                <a:latin typeface="Eras Bold ITC" panose="020B0907030504020204" pitchFamily="34" charset="0"/>
                <a:ea typeface="Verdana" panose="020B0604030504040204" pitchFamily="34" charset="0"/>
              </a:rPr>
              <a:t>others.”  </a:t>
            </a:r>
            <a:r>
              <a:rPr lang="en-029" sz="1100" dirty="0" smtClean="0">
                <a:latin typeface="Eras Bold ITC" panose="020B0907030504020204" pitchFamily="34" charset="0"/>
                <a:ea typeface="Verdana" panose="020B0604030504040204" pitchFamily="34" charset="0"/>
              </a:rPr>
              <a:t>Thomas </a:t>
            </a:r>
            <a:r>
              <a:rPr lang="en-029" sz="1100" dirty="0">
                <a:latin typeface="Eras Bold ITC" panose="020B0907030504020204" pitchFamily="34" charset="0"/>
                <a:ea typeface="Verdana" panose="020B0604030504040204" pitchFamily="34" charset="0"/>
              </a:rPr>
              <a:t>Jefferson, _Notes on the State of Virginia_ (Digital Facsimile of the manuscript copy of 1785 edition, Massachusetts Historical Society) 95. </a:t>
            </a:r>
            <a:r>
              <a:rPr lang="en-029" sz="1100" dirty="0" smtClean="0">
                <a:latin typeface="Eras Bold ITC" panose="020B0907030504020204" pitchFamily="34" charset="0"/>
                <a:ea typeface="Verdana" panose="020B0604030504040204" pitchFamily="34" charset="0"/>
              </a:rPr>
              <a:t> </a:t>
            </a:r>
            <a:endParaRPr lang="en-GB" sz="1100" dirty="0">
              <a:solidFill>
                <a:schemeClr val="tx2">
                  <a:lumMod val="50000"/>
                </a:schemeClr>
              </a:solidFill>
              <a:latin typeface="Eras Bold ITC" panose="020B0907030504020204" pitchFamily="34" charset="0"/>
              <a:ea typeface="Verdana" panose="020B0604030504040204" pitchFamily="34" charset="0"/>
            </a:endParaRPr>
          </a:p>
        </p:txBody>
      </p:sp>
      <p:sp>
        <p:nvSpPr>
          <p:cNvPr id="8" name="Rectangle 7"/>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11" name="Round Single Corner Rectangle 10"/>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Arial" pitchFamily="-110" charset="0"/>
              <a:ea typeface="ＭＳ Ｐゴシック" pitchFamily="-110" charset="-128"/>
              <a:cs typeface="ＭＳ Ｐゴシック" pitchFamily="-110" charset="-128"/>
            </a:endParaRPr>
          </a:p>
        </p:txBody>
      </p:sp>
      <p:sp>
        <p:nvSpPr>
          <p:cNvPr id="13" name="Text Box 3"/>
          <p:cNvSpPr txBox="1">
            <a:spLocks noChangeArrowheads="1"/>
          </p:cNvSpPr>
          <p:nvPr/>
        </p:nvSpPr>
        <p:spPr bwMode="auto">
          <a:xfrm>
            <a:off x="34637" y="-44664"/>
            <a:ext cx="789362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2" name="TextBox 11"/>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2014309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solidFill>
                <a:schemeClr val="tx2">
                  <a:lumMod val="50000"/>
                </a:schemeClr>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17833"/>
            <a:ext cx="1447800" cy="936634"/>
          </a:xfrm>
          <a:prstGeom prst="rect">
            <a:avLst/>
          </a:prstGeom>
        </p:spPr>
      </p:pic>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Verdana" panose="020B0604030504040204" pitchFamily="34" charset="0"/>
              <a:ea typeface="Verdana" panose="020B0604030504040204" pitchFamily="34" charset="0"/>
              <a:cs typeface="ＭＳ Ｐゴシック" pitchFamily="-110" charset="-128"/>
            </a:endParaRPr>
          </a:p>
        </p:txBody>
      </p:sp>
      <p:sp>
        <p:nvSpPr>
          <p:cNvPr id="2" name="Rectangle 1"/>
          <p:cNvSpPr/>
          <p:nvPr/>
        </p:nvSpPr>
        <p:spPr>
          <a:xfrm>
            <a:off x="24205" y="1416239"/>
            <a:ext cx="7890163" cy="2554545"/>
          </a:xfrm>
          <a:prstGeom prst="rect">
            <a:avLst/>
          </a:prstGeom>
        </p:spPr>
        <p:txBody>
          <a:bodyPr wrap="square">
            <a:spAutoFit/>
          </a:bodyPr>
          <a:lstStyle/>
          <a:p>
            <a:r>
              <a:rPr lang="en-029" sz="3200" dirty="0">
                <a:latin typeface="Eras Bold ITC" panose="020B0907030504020204" pitchFamily="34" charset="0"/>
              </a:rPr>
              <a:t>Related to government, the phrase first appeared in a letter written by Thomas Jefferson to the Danbury Baptist Association of Connecticut in 1801.</a:t>
            </a:r>
            <a:endParaRPr lang="en-029" sz="3200" dirty="0">
              <a:latin typeface="Eras Bold ITC" panose="020B0907030504020204" pitchFamily="34" charset="0"/>
              <a:ea typeface="Verdana" panose="020B0604030504040204" pitchFamily="34" charset="0"/>
            </a:endParaRPr>
          </a:p>
        </p:txBody>
      </p:sp>
      <p:sp>
        <p:nvSpPr>
          <p:cNvPr id="9" name="TextBox 8"/>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sp>
        <p:nvSpPr>
          <p:cNvPr id="11" name="Text Box 3"/>
          <p:cNvSpPr txBox="1">
            <a:spLocks noChangeArrowheads="1"/>
          </p:cNvSpPr>
          <p:nvPr/>
        </p:nvSpPr>
        <p:spPr bwMode="auto">
          <a:xfrm>
            <a:off x="34637" y="-44664"/>
            <a:ext cx="789362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1228285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solidFill>
                <a:schemeClr val="tx2">
                  <a:lumMod val="50000"/>
                </a:schemeClr>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17833"/>
            <a:ext cx="1447800" cy="936634"/>
          </a:xfrm>
          <a:prstGeom prst="rect">
            <a:avLst/>
          </a:prstGeom>
        </p:spPr>
      </p:pic>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Verdana" panose="020B0604030504040204" pitchFamily="34" charset="0"/>
              <a:ea typeface="Verdana" panose="020B0604030504040204" pitchFamily="34" charset="0"/>
              <a:cs typeface="ＭＳ Ｐゴシック" pitchFamily="-110" charset="-128"/>
            </a:endParaRPr>
          </a:p>
        </p:txBody>
      </p:sp>
      <p:sp>
        <p:nvSpPr>
          <p:cNvPr id="2" name="Rectangle 1"/>
          <p:cNvSpPr/>
          <p:nvPr/>
        </p:nvSpPr>
        <p:spPr>
          <a:xfrm>
            <a:off x="58720" y="1223992"/>
            <a:ext cx="7890163" cy="3539430"/>
          </a:xfrm>
          <a:prstGeom prst="rect">
            <a:avLst/>
          </a:prstGeom>
        </p:spPr>
        <p:txBody>
          <a:bodyPr wrap="square">
            <a:spAutoFit/>
          </a:bodyPr>
          <a:lstStyle/>
          <a:p>
            <a:r>
              <a:rPr lang="en-029" sz="2800" dirty="0">
                <a:latin typeface="Eras Bold ITC" panose="020B0907030504020204" pitchFamily="34" charset="0"/>
              </a:rPr>
              <a:t>Thomas Jefferson had worked very hard to separate the Anglican Church from the government in his home state of Virginia so that all other denominations could practice their faith without government penalty or </a:t>
            </a:r>
            <a:r>
              <a:rPr lang="en-029" sz="2800" dirty="0" smtClean="0">
                <a:latin typeface="Eras Bold ITC" panose="020B0907030504020204" pitchFamily="34" charset="0"/>
              </a:rPr>
              <a:t>persecution so, </a:t>
            </a:r>
            <a:r>
              <a:rPr lang="en-029" sz="2800" dirty="0">
                <a:latin typeface="Eras Bold ITC" panose="020B0907030504020204" pitchFamily="34" charset="0"/>
              </a:rPr>
              <a:t>when he became </a:t>
            </a:r>
            <a:r>
              <a:rPr lang="en-029" sz="2800" dirty="0" smtClean="0">
                <a:latin typeface="Eras Bold ITC" panose="020B0907030504020204" pitchFamily="34" charset="0"/>
              </a:rPr>
              <a:t>president </a:t>
            </a:r>
            <a:r>
              <a:rPr lang="en-029" sz="2800" dirty="0">
                <a:latin typeface="Eras Bold ITC" panose="020B0907030504020204" pitchFamily="34" charset="0"/>
              </a:rPr>
              <a:t>of the United States</a:t>
            </a:r>
            <a:r>
              <a:rPr lang="en-029" sz="2800" dirty="0" smtClean="0">
                <a:latin typeface="Eras Bold ITC" panose="020B0907030504020204" pitchFamily="34" charset="0"/>
              </a:rPr>
              <a:t>, he had the same idea. </a:t>
            </a:r>
            <a:endParaRPr lang="en-029" sz="2800" dirty="0">
              <a:latin typeface="Eras Bold ITC" panose="020B0907030504020204" pitchFamily="34" charset="0"/>
              <a:ea typeface="Verdana" panose="020B0604030504040204" pitchFamily="34" charset="0"/>
            </a:endParaRPr>
          </a:p>
        </p:txBody>
      </p:sp>
      <p:sp>
        <p:nvSpPr>
          <p:cNvPr id="9" name="TextBox 8"/>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sp>
        <p:nvSpPr>
          <p:cNvPr id="11" name="Text Box 3"/>
          <p:cNvSpPr txBox="1">
            <a:spLocks noChangeArrowheads="1"/>
          </p:cNvSpPr>
          <p:nvPr/>
        </p:nvSpPr>
        <p:spPr bwMode="auto">
          <a:xfrm>
            <a:off x="34637" y="-44664"/>
            <a:ext cx="789362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893769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solidFill>
                <a:schemeClr val="tx2">
                  <a:lumMod val="50000"/>
                </a:schemeClr>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17833"/>
            <a:ext cx="1447800" cy="936634"/>
          </a:xfrm>
          <a:prstGeom prst="rect">
            <a:avLst/>
          </a:prstGeom>
        </p:spPr>
      </p:pic>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Verdana" panose="020B0604030504040204" pitchFamily="34" charset="0"/>
              <a:ea typeface="Verdana" panose="020B0604030504040204" pitchFamily="34" charset="0"/>
              <a:cs typeface="ＭＳ Ｐゴシック" pitchFamily="-110" charset="-128"/>
            </a:endParaRPr>
          </a:p>
        </p:txBody>
      </p:sp>
      <p:sp>
        <p:nvSpPr>
          <p:cNvPr id="2" name="Rectangle 1"/>
          <p:cNvSpPr/>
          <p:nvPr/>
        </p:nvSpPr>
        <p:spPr>
          <a:xfrm>
            <a:off x="0" y="1047750"/>
            <a:ext cx="7948883" cy="3901068"/>
          </a:xfrm>
          <a:prstGeom prst="rect">
            <a:avLst/>
          </a:prstGeom>
        </p:spPr>
        <p:txBody>
          <a:bodyPr wrap="square">
            <a:spAutoFit/>
          </a:bodyPr>
          <a:lstStyle/>
          <a:p>
            <a:r>
              <a:rPr lang="en-029" sz="2750" dirty="0">
                <a:latin typeface="Eras Bold ITC" panose="020B0907030504020204" pitchFamily="34" charset="0"/>
              </a:rPr>
              <a:t>The Danbury Baptists wrote Thomas Jefferson expressing their concern that the government might try to regulate their religious expression. In response, Jefferson wrote his now famous letter, using the phrase “Separation of Church and State” to reassure the Danbury Baptists that the First Amendment prohibited the government from trying to control religious expression.</a:t>
            </a:r>
            <a:endParaRPr lang="en-029" sz="2750" dirty="0">
              <a:latin typeface="Eras Bold ITC" panose="020B0907030504020204" pitchFamily="34" charset="0"/>
              <a:ea typeface="Verdana" panose="020B0604030504040204" pitchFamily="34" charset="0"/>
            </a:endParaRPr>
          </a:p>
        </p:txBody>
      </p:sp>
      <p:sp>
        <p:nvSpPr>
          <p:cNvPr id="9" name="TextBox 8"/>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sp>
        <p:nvSpPr>
          <p:cNvPr id="11" name="Text Box 3"/>
          <p:cNvSpPr txBox="1">
            <a:spLocks noChangeArrowheads="1"/>
          </p:cNvSpPr>
          <p:nvPr/>
        </p:nvSpPr>
        <p:spPr bwMode="auto">
          <a:xfrm>
            <a:off x="34637" y="-44664"/>
            <a:ext cx="789362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518347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solidFill>
                <a:schemeClr val="tx2">
                  <a:lumMod val="50000"/>
                </a:schemeClr>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Verdana" panose="020B0604030504040204" pitchFamily="34" charset="0"/>
              <a:ea typeface="Verdana" panose="020B0604030504040204" pitchFamily="34" charset="0"/>
              <a:cs typeface="ＭＳ Ｐゴシック" pitchFamily="-110" charset="-128"/>
            </a:endParaRPr>
          </a:p>
        </p:txBody>
      </p:sp>
      <p:sp>
        <p:nvSpPr>
          <p:cNvPr id="2" name="Rectangle 1"/>
          <p:cNvSpPr/>
          <p:nvPr/>
        </p:nvSpPr>
        <p:spPr>
          <a:xfrm>
            <a:off x="3733800" y="1800790"/>
            <a:ext cx="3829050" cy="2246769"/>
          </a:xfrm>
          <a:prstGeom prst="rect">
            <a:avLst/>
          </a:prstGeom>
        </p:spPr>
        <p:txBody>
          <a:bodyPr wrap="square">
            <a:spAutoFit/>
          </a:bodyPr>
          <a:lstStyle/>
          <a:p>
            <a:pPr algn="ctr"/>
            <a:r>
              <a:rPr lang="en-029" sz="2800" dirty="0" smtClean="0">
                <a:latin typeface="Eras Bold ITC" panose="020B0907030504020204" pitchFamily="34" charset="0"/>
                <a:ea typeface="Verdana" panose="020B0604030504040204" pitchFamily="34" charset="0"/>
              </a:rPr>
              <a:t>It’s Not a Biblical </a:t>
            </a:r>
            <a:r>
              <a:rPr lang="en-029" sz="2800" dirty="0">
                <a:latin typeface="Eras Bold ITC" panose="020B0907030504020204" pitchFamily="34" charset="0"/>
                <a:ea typeface="Verdana" panose="020B0604030504040204" pitchFamily="34" charset="0"/>
              </a:rPr>
              <a:t>t</a:t>
            </a:r>
            <a:r>
              <a:rPr lang="en-029" sz="2800" dirty="0" smtClean="0">
                <a:latin typeface="Eras Bold ITC" panose="020B0907030504020204" pitchFamily="34" charset="0"/>
                <a:ea typeface="Verdana" panose="020B0604030504040204" pitchFamily="34" charset="0"/>
              </a:rPr>
              <a:t>erm</a:t>
            </a:r>
          </a:p>
          <a:p>
            <a:pPr algn="ctr"/>
            <a:endParaRPr lang="en-029" sz="2800" dirty="0">
              <a:latin typeface="Eras Bold ITC" panose="020B0907030504020204" pitchFamily="34" charset="0"/>
              <a:ea typeface="Verdana" panose="020B0604030504040204" pitchFamily="34" charset="0"/>
            </a:endParaRPr>
          </a:p>
          <a:p>
            <a:pPr algn="ctr"/>
            <a:r>
              <a:rPr lang="en-029" sz="2800" dirty="0" smtClean="0">
                <a:latin typeface="Eras Bold ITC" panose="020B0907030504020204" pitchFamily="34" charset="0"/>
                <a:ea typeface="Verdana" panose="020B0604030504040204" pitchFamily="34" charset="0"/>
              </a:rPr>
              <a:t>Its not a Constitutional term</a:t>
            </a:r>
            <a:endParaRPr lang="en-029" sz="2800" dirty="0">
              <a:latin typeface="Eras Bold ITC" panose="020B0907030504020204" pitchFamily="34" charset="0"/>
              <a:ea typeface="Verdana" panose="020B0604030504040204" pitchFamily="34" charset="0"/>
            </a:endParaRPr>
          </a:p>
        </p:txBody>
      </p:sp>
      <p:sp>
        <p:nvSpPr>
          <p:cNvPr id="9" name="TextBox 8"/>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sp>
        <p:nvSpPr>
          <p:cNvPr id="11" name="Text Box 3"/>
          <p:cNvSpPr txBox="1">
            <a:spLocks noChangeArrowheads="1"/>
          </p:cNvSpPr>
          <p:nvPr/>
        </p:nvSpPr>
        <p:spPr bwMode="auto">
          <a:xfrm>
            <a:off x="34637" y="-44664"/>
            <a:ext cx="789362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pic>
        <p:nvPicPr>
          <p:cNvPr id="3078" name="Picture 6"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778" y="2169131"/>
            <a:ext cx="2990850" cy="151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431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solidFill>
                <a:schemeClr val="tx2">
                  <a:lumMod val="50000"/>
                </a:schemeClr>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17833"/>
            <a:ext cx="1447800" cy="936634"/>
          </a:xfrm>
          <a:prstGeom prst="rect">
            <a:avLst/>
          </a:prstGeom>
        </p:spPr>
      </p:pic>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Verdana" panose="020B0604030504040204" pitchFamily="34" charset="0"/>
              <a:ea typeface="Verdana" panose="020B0604030504040204" pitchFamily="34" charset="0"/>
              <a:cs typeface="ＭＳ Ｐゴシック" pitchFamily="-110" charset="-128"/>
            </a:endParaRPr>
          </a:p>
        </p:txBody>
      </p:sp>
      <p:sp>
        <p:nvSpPr>
          <p:cNvPr id="2" name="Rectangle 1"/>
          <p:cNvSpPr/>
          <p:nvPr/>
        </p:nvSpPr>
        <p:spPr>
          <a:xfrm>
            <a:off x="34637" y="1352550"/>
            <a:ext cx="7948883" cy="2246769"/>
          </a:xfrm>
          <a:prstGeom prst="rect">
            <a:avLst/>
          </a:prstGeom>
        </p:spPr>
        <p:txBody>
          <a:bodyPr wrap="square">
            <a:spAutoFit/>
          </a:bodyPr>
          <a:lstStyle/>
          <a:p>
            <a:r>
              <a:rPr lang="en-029" sz="2800" dirty="0">
                <a:latin typeface="Eras Bold ITC" panose="020B0907030504020204" pitchFamily="34" charset="0"/>
              </a:rPr>
              <a:t>In short, the First Amendment was intended to keep government out of regulating religion, but it did not </a:t>
            </a:r>
            <a:r>
              <a:rPr lang="en-029" sz="2800" dirty="0" smtClean="0">
                <a:latin typeface="Eras Bold ITC" panose="020B0907030504020204" pitchFamily="34" charset="0"/>
              </a:rPr>
              <a:t>seek to keep </a:t>
            </a:r>
            <a:r>
              <a:rPr lang="en-029" sz="2800" dirty="0">
                <a:latin typeface="Eras Bold ITC" panose="020B0907030504020204" pitchFamily="34" charset="0"/>
              </a:rPr>
              <a:t>religion out of government or the public square</a:t>
            </a:r>
            <a:r>
              <a:rPr lang="en-029" sz="2800" dirty="0" smtClean="0">
                <a:latin typeface="Eras Bold ITC" panose="020B0907030504020204" pitchFamily="34" charset="0"/>
              </a:rPr>
              <a:t>.*</a:t>
            </a:r>
            <a:endParaRPr lang="en-029" sz="2750" dirty="0">
              <a:latin typeface="Eras Bold ITC" panose="020B0907030504020204" pitchFamily="34" charset="0"/>
              <a:ea typeface="Verdana" panose="020B0604030504040204" pitchFamily="34" charset="0"/>
            </a:endParaRPr>
          </a:p>
        </p:txBody>
      </p:sp>
      <p:sp>
        <p:nvSpPr>
          <p:cNvPr id="9" name="TextBox 8"/>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sp>
        <p:nvSpPr>
          <p:cNvPr id="11" name="Text Box 3"/>
          <p:cNvSpPr txBox="1">
            <a:spLocks noChangeArrowheads="1"/>
          </p:cNvSpPr>
          <p:nvPr/>
        </p:nvSpPr>
        <p:spPr bwMode="auto">
          <a:xfrm>
            <a:off x="34637" y="-44664"/>
            <a:ext cx="789362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427257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8" name="Rectangle 4"/>
          <p:cNvSpPr>
            <a:spLocks noChangeArrowheads="1"/>
          </p:cNvSpPr>
          <p:nvPr/>
        </p:nvSpPr>
        <p:spPr bwMode="auto">
          <a:xfrm>
            <a:off x="-3464" y="1352550"/>
            <a:ext cx="7924800" cy="280076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eaLnBrk="0" hangingPunct="0">
              <a:defRPr/>
            </a:pPr>
            <a:r>
              <a:rPr lang="en-US" sz="3600" dirty="0">
                <a:latin typeface="Eras Bold ITC" panose="020B0907030504020204" pitchFamily="34" charset="0"/>
                <a:ea typeface="Verdana" panose="020B0604030504040204" pitchFamily="34" charset="0"/>
                <a:cs typeface="Times New Roman" pitchFamily="18" charset="0"/>
              </a:rPr>
              <a:t>Congress shall make no law respecting an establishment of religion, or prohibiting the free exercise </a:t>
            </a:r>
            <a:r>
              <a:rPr lang="en-US" sz="3600" dirty="0" smtClean="0">
                <a:latin typeface="Eras Bold ITC" panose="020B0907030504020204" pitchFamily="34" charset="0"/>
                <a:ea typeface="Verdana" panose="020B0604030504040204" pitchFamily="34" charset="0"/>
                <a:cs typeface="Times New Roman" pitchFamily="18" charset="0"/>
              </a:rPr>
              <a:t>thereof.  </a:t>
            </a:r>
          </a:p>
          <a:p>
            <a:pPr algn="ctr" eaLnBrk="0" hangingPunct="0">
              <a:defRPr/>
            </a:pPr>
            <a:r>
              <a:rPr lang="en-US" sz="1600" i="1" dirty="0" smtClean="0">
                <a:latin typeface="Eras Bold ITC" panose="020B0907030504020204" pitchFamily="34" charset="0"/>
                <a:ea typeface="Verdana" panose="020B0604030504040204" pitchFamily="34" charset="0"/>
                <a:cs typeface="Times New Roman" pitchFamily="18" charset="0"/>
              </a:rPr>
              <a:t>United </a:t>
            </a:r>
            <a:r>
              <a:rPr lang="en-US" sz="1600" i="1" dirty="0">
                <a:latin typeface="Eras Bold ITC" panose="020B0907030504020204" pitchFamily="34" charset="0"/>
                <a:ea typeface="Verdana" panose="020B0604030504040204" pitchFamily="34" charset="0"/>
                <a:cs typeface="Times New Roman" pitchFamily="18" charset="0"/>
              </a:rPr>
              <a:t>States Constitution, Bill of Rights Amendment 1.</a:t>
            </a:r>
            <a:endParaRPr lang="en-US" sz="1600" dirty="0">
              <a:latin typeface="Eras Bold ITC" panose="020B0907030504020204" pitchFamily="34" charset="0"/>
              <a:ea typeface="Verdana" panose="020B0604030504040204" pitchFamily="34" charset="0"/>
              <a:cs typeface="Times New Roman" pitchFamily="18" charset="0"/>
            </a:endParaRPr>
          </a:p>
          <a:p>
            <a:pPr algn="ctr" eaLnBrk="0" hangingPunct="0">
              <a:defRPr/>
            </a:pPr>
            <a:endParaRPr lang="en-US" sz="1600" dirty="0">
              <a:latin typeface="Eras Bold ITC" panose="020B0907030504020204" pitchFamily="34" charset="0"/>
              <a:ea typeface="Verdana" panose="020B0604030504040204" pitchFamily="34" charset="0"/>
            </a:endParaRPr>
          </a:p>
        </p:txBody>
      </p:sp>
      <p:sp>
        <p:nvSpPr>
          <p:cNvPr id="9" name="Round Single Corner Rectangle 8"/>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Arial" pitchFamily="-110" charset="0"/>
              <a:ea typeface="ＭＳ Ｐゴシック" pitchFamily="-110" charset="-128"/>
              <a:cs typeface="ＭＳ Ｐゴシック" pitchFamily="-110" charset="-128"/>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0" name="TextBox 9"/>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342455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961C7-9367-4596-AD9C-E5BD1550CB9B}" type="datetime1">
              <a:rPr lang="en-US" smtClean="0">
                <a:solidFill>
                  <a:srgbClr val="000000"/>
                </a:solidFill>
              </a:rPr>
              <a:t>1/18/2019</a:t>
            </a:fld>
            <a:endParaRPr lang="en-US">
              <a:solidFill>
                <a:srgbClr val="000000"/>
              </a:solidFill>
            </a:endParaRPr>
          </a:p>
        </p:txBody>
      </p:sp>
      <p:sp>
        <p:nvSpPr>
          <p:cNvPr id="3" name="Footer Placeholder 2"/>
          <p:cNvSpPr>
            <a:spLocks noGrp="1"/>
          </p:cNvSpPr>
          <p:nvPr>
            <p:ph type="ftr" sz="quarter" idx="11"/>
          </p:nvPr>
        </p:nvSpPr>
        <p:spPr/>
        <p:txBody>
          <a:bodyPr/>
          <a:lstStyle/>
          <a:p>
            <a:r>
              <a:rPr lang="en-US" smtClean="0">
                <a:solidFill>
                  <a:srgbClr val="000000"/>
                </a:solidFill>
              </a:rPr>
              <a:t>ASH</a:t>
            </a:r>
            <a:endParaRPr lang="en-US">
              <a:solidFill>
                <a:srgbClr val="000000"/>
              </a:solidFill>
            </a:endParaRPr>
          </a:p>
        </p:txBody>
      </p:sp>
      <p:sp>
        <p:nvSpPr>
          <p:cNvPr id="4" name="Slide Number Placeholder 3"/>
          <p:cNvSpPr>
            <a:spLocks noGrp="1"/>
          </p:cNvSpPr>
          <p:nvPr>
            <p:ph type="sldNum" sz="quarter" idx="12"/>
          </p:nvPr>
        </p:nvSpPr>
        <p:spPr/>
        <p:txBody>
          <a:bodyPr/>
          <a:lstStyle/>
          <a:p>
            <a:fld id="{FCD5FDE6-CC32-40B8-B21E-1B4BC92F4488}" type="slidenum">
              <a:rPr lang="en-US" smtClean="0">
                <a:solidFill>
                  <a:srgbClr val="000000"/>
                </a:solidFill>
              </a:rPr>
              <a:pPr/>
              <a:t>22</a:t>
            </a:fld>
            <a:endParaRPr lang="en-US">
              <a:solidFill>
                <a:srgbClr val="000000"/>
              </a:solidFill>
            </a:endParaRPr>
          </a:p>
        </p:txBody>
      </p:sp>
      <p:sp>
        <p:nvSpPr>
          <p:cNvPr id="5" name="Rectangle 4"/>
          <p:cNvSpPr/>
          <p:nvPr/>
        </p:nvSpPr>
        <p:spPr>
          <a:xfrm>
            <a:off x="-3464" y="1463819"/>
            <a:ext cx="7924800" cy="161582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3300" dirty="0" smtClean="0">
                <a:solidFill>
                  <a:schemeClr val="tx1"/>
                </a:solidFill>
                <a:latin typeface="Eras Bold ITC" panose="020B0907030504020204" pitchFamily="34" charset="0"/>
                <a:ea typeface="Verdana" panose="020B0604030504040204" pitchFamily="34" charset="0"/>
              </a:rPr>
              <a:t>#</a:t>
            </a:r>
            <a:r>
              <a:rPr lang="en-US" sz="3300" dirty="0">
                <a:solidFill>
                  <a:schemeClr val="tx1"/>
                </a:solidFill>
                <a:latin typeface="Eras Bold ITC" panose="020B0907030504020204" pitchFamily="34" charset="0"/>
                <a:ea typeface="Verdana" panose="020B0604030504040204" pitchFamily="34" charset="0"/>
              </a:rPr>
              <a:t>1: </a:t>
            </a:r>
            <a:r>
              <a:rPr lang="en-US" sz="3300" dirty="0" smtClean="0">
                <a:solidFill>
                  <a:schemeClr val="tx1"/>
                </a:solidFill>
                <a:latin typeface="Eras Bold ITC" panose="020B0907030504020204" pitchFamily="34" charset="0"/>
                <a:ea typeface="Verdana" panose="020B0604030504040204" pitchFamily="34" charset="0"/>
              </a:rPr>
              <a:t>Law </a:t>
            </a:r>
            <a:r>
              <a:rPr lang="en-US" sz="3300" dirty="0">
                <a:solidFill>
                  <a:schemeClr val="tx1"/>
                </a:solidFill>
                <a:latin typeface="Eras Bold ITC" panose="020B0907030504020204" pitchFamily="34" charset="0"/>
                <a:ea typeface="Verdana" panose="020B0604030504040204" pitchFamily="34" charset="0"/>
              </a:rPr>
              <a:t>Should </a:t>
            </a:r>
            <a:r>
              <a:rPr lang="en-US" sz="3300" dirty="0" smtClean="0">
                <a:solidFill>
                  <a:schemeClr val="tx1"/>
                </a:solidFill>
                <a:latin typeface="Eras Bold ITC" panose="020B0907030504020204" pitchFamily="34" charset="0"/>
                <a:ea typeface="Verdana" panose="020B0604030504040204" pitchFamily="34" charset="0"/>
              </a:rPr>
              <a:t>not Compel Religion</a:t>
            </a:r>
          </a:p>
          <a:p>
            <a:endParaRPr lang="en-US" sz="3300" dirty="0" smtClean="0">
              <a:solidFill>
                <a:schemeClr val="tx1"/>
              </a:solidFill>
              <a:latin typeface="Eras Bold ITC" panose="020B0907030504020204" pitchFamily="34" charset="0"/>
              <a:ea typeface="Verdana" panose="020B0604030504040204" pitchFamily="34" charset="0"/>
            </a:endParaRPr>
          </a:p>
          <a:p>
            <a:r>
              <a:rPr lang="en-GB" sz="3300" dirty="0" smtClean="0">
                <a:solidFill>
                  <a:schemeClr val="tx1"/>
                </a:solidFill>
                <a:latin typeface="Eras Bold ITC" panose="020B0907030504020204" pitchFamily="34" charset="0"/>
                <a:ea typeface="Verdana" panose="020B0604030504040204" pitchFamily="34" charset="0"/>
              </a:rPr>
              <a:t>#2 Law </a:t>
            </a:r>
            <a:r>
              <a:rPr lang="en-GB" sz="3300" dirty="0">
                <a:solidFill>
                  <a:schemeClr val="tx1"/>
                </a:solidFill>
                <a:latin typeface="Eras Bold ITC" panose="020B0907030504020204" pitchFamily="34" charset="0"/>
                <a:ea typeface="Verdana" panose="020B0604030504040204" pitchFamily="34" charset="0"/>
              </a:rPr>
              <a:t>Should </a:t>
            </a:r>
            <a:r>
              <a:rPr lang="en-GB" sz="3300" dirty="0" smtClean="0">
                <a:solidFill>
                  <a:schemeClr val="tx1"/>
                </a:solidFill>
                <a:latin typeface="Eras Bold ITC" panose="020B0907030504020204" pitchFamily="34" charset="0"/>
                <a:ea typeface="Verdana" panose="020B0604030504040204" pitchFamily="34" charset="0"/>
              </a:rPr>
              <a:t>not Exclude </a:t>
            </a:r>
            <a:r>
              <a:rPr lang="en-GB" sz="3300" dirty="0">
                <a:solidFill>
                  <a:schemeClr val="tx1"/>
                </a:solidFill>
                <a:latin typeface="Eras Bold ITC" panose="020B0907030504020204" pitchFamily="34" charset="0"/>
                <a:ea typeface="Verdana" panose="020B0604030504040204" pitchFamily="34" charset="0"/>
              </a:rPr>
              <a:t>Religion </a:t>
            </a: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9" name="Round Single Corner Rectangle 8"/>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Arial" pitchFamily="-110" charset="0"/>
              <a:ea typeface="ＭＳ Ｐゴシック" pitchFamily="-110" charset="-128"/>
              <a:cs typeface="ＭＳ Ｐゴシック" pitchFamily="-110" charset="-128"/>
            </a:endParaRPr>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17833"/>
            <a:ext cx="1447800" cy="936634"/>
          </a:xfrm>
          <a:prstGeom prst="rect">
            <a:avLst/>
          </a:prstGeom>
        </p:spPr>
      </p:pic>
      <p:sp>
        <p:nvSpPr>
          <p:cNvPr id="11" name="TextBox 10"/>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3" name="Picture 12"/>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3134797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Bible-OpenSpace"/>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2628900"/>
          </a:xfrm>
          <a:noFill/>
        </p:spPr>
      </p:pic>
      <p:sp>
        <p:nvSpPr>
          <p:cNvPr id="46083" name="Text Box 3"/>
          <p:cNvSpPr txBox="1">
            <a:spLocks noChangeArrowheads="1"/>
          </p:cNvSpPr>
          <p:nvPr/>
        </p:nvSpPr>
        <p:spPr bwMode="auto">
          <a:xfrm>
            <a:off x="3044922" y="311727"/>
            <a:ext cx="29017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000" i="1" dirty="0">
                <a:latin typeface="Georgia" pitchFamily="18" charset="0"/>
                <a:cs typeface="Times New Roman" pitchFamily="18" charset="0"/>
              </a:rPr>
              <a:t> </a:t>
            </a:r>
            <a:r>
              <a:rPr lang="en-US" altLang="en-US" sz="3000" b="1" i="1" dirty="0">
                <a:latin typeface="Georgia" pitchFamily="18" charset="0"/>
                <a:cs typeface="Times New Roman" pitchFamily="18" charset="0"/>
              </a:rPr>
              <a:t>Luke 9:49-50</a:t>
            </a:r>
            <a:endParaRPr lang="en-US" altLang="en-US" sz="3000" b="1" i="1" dirty="0"/>
          </a:p>
        </p:txBody>
      </p:sp>
      <p:sp>
        <p:nvSpPr>
          <p:cNvPr id="70660" name="Rectangle 4"/>
          <p:cNvSpPr>
            <a:spLocks noChangeArrowheads="1"/>
          </p:cNvSpPr>
          <p:nvPr/>
        </p:nvSpPr>
        <p:spPr bwMode="auto">
          <a:xfrm>
            <a:off x="762000" y="839748"/>
            <a:ext cx="7467600" cy="3323987"/>
          </a:xfrm>
          <a:prstGeom prst="rect">
            <a:avLst/>
          </a:prstGeom>
          <a:solidFill>
            <a:srgbClr val="A50021"/>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A50021"/>
            </a:extrusionClr>
          </a:sp3d>
        </p:spPr>
        <p:txBody>
          <a:bodyPr wrap="square">
            <a:spAutoFit/>
            <a:flatTx/>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600" dirty="0">
                <a:ln w="19050">
                  <a:solidFill>
                    <a:schemeClr val="tx1"/>
                  </a:solidFill>
                </a:ln>
                <a:solidFill>
                  <a:schemeClr val="bg1"/>
                </a:solidFill>
                <a:latin typeface="Eras Bold ITC" panose="020B0907030504020204" pitchFamily="34" charset="0"/>
                <a:ea typeface="Verdana" panose="020B0604030504040204" pitchFamily="34" charset="0"/>
              </a:rPr>
              <a:t>Then he said to them, “Therefore render to Caesar the things that are Caesar’s, and to God the things that are God’s” (Matt. 22:20–21).</a:t>
            </a:r>
            <a:endParaRPr lang="en-GB" sz="3600" dirty="0">
              <a:ln w="19050">
                <a:solidFill>
                  <a:schemeClr val="tx1"/>
                </a:solidFill>
              </a:ln>
              <a:solidFill>
                <a:schemeClr val="bg1"/>
              </a:solidFill>
              <a:latin typeface="Eras Bold ITC" panose="020B0907030504020204" pitchFamily="34" charset="0"/>
              <a:ea typeface="Verdana" panose="020B0604030504040204" pitchFamily="34" charset="0"/>
            </a:endParaRPr>
          </a:p>
          <a:p>
            <a:pPr algn="ctr" eaLnBrk="1" hangingPunct="1"/>
            <a:endParaRPr lang="en-US" altLang="en-US" sz="3200" dirty="0">
              <a:ln w="19050">
                <a:solidFill>
                  <a:schemeClr val="tx1"/>
                </a:solidFill>
              </a:ln>
              <a:solidFill>
                <a:schemeClr val="bg1"/>
              </a:solidFill>
              <a:latin typeface="Eras Bold ITC" panose="020B0907030504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356525982"/>
      </p:ext>
    </p:extLst>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ible-OpenSpac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2628900"/>
          </a:xfrm>
          <a:noFill/>
        </p:spPr>
      </p:pic>
      <p:sp>
        <p:nvSpPr>
          <p:cNvPr id="38915" name="Text Box 3"/>
          <p:cNvSpPr txBox="1">
            <a:spLocks noChangeArrowheads="1"/>
          </p:cNvSpPr>
          <p:nvPr/>
        </p:nvSpPr>
        <p:spPr bwMode="auto">
          <a:xfrm>
            <a:off x="2906119" y="474702"/>
            <a:ext cx="32832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000" i="1" dirty="0">
                <a:latin typeface="Georgia" pitchFamily="18" charset="0"/>
                <a:cs typeface="Times New Roman" pitchFamily="18" charset="0"/>
              </a:rPr>
              <a:t> </a:t>
            </a:r>
            <a:r>
              <a:rPr lang="en-US" altLang="en-US" sz="3000" b="1" i="1" dirty="0" smtClean="0">
                <a:latin typeface="Georgia" pitchFamily="18" charset="0"/>
                <a:cs typeface="Times New Roman" pitchFamily="18" charset="0"/>
              </a:rPr>
              <a:t>Romans 13: 1-4</a:t>
            </a:r>
            <a:endParaRPr lang="en-US" altLang="en-US" sz="3000" b="1" i="1" dirty="0"/>
          </a:p>
        </p:txBody>
      </p:sp>
      <p:sp>
        <p:nvSpPr>
          <p:cNvPr id="70660" name="Rectangle 4"/>
          <p:cNvSpPr>
            <a:spLocks noChangeArrowheads="1"/>
          </p:cNvSpPr>
          <p:nvPr/>
        </p:nvSpPr>
        <p:spPr bwMode="auto">
          <a:xfrm>
            <a:off x="737755" y="1200150"/>
            <a:ext cx="7620000" cy="3170099"/>
          </a:xfrm>
          <a:prstGeom prst="rect">
            <a:avLst/>
          </a:prstGeom>
          <a:solidFill>
            <a:srgbClr val="A50021"/>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A50021"/>
            </a:extrusionClr>
          </a:sp3d>
        </p:spPr>
        <p:txBody>
          <a:bodyPr wrap="square">
            <a:spAutoFit/>
            <a:flatTx/>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4000" b="1" dirty="0">
                <a:ln w="28575">
                  <a:solidFill>
                    <a:sysClr val="windowText" lastClr="000000"/>
                  </a:solidFill>
                </a:ln>
                <a:solidFill>
                  <a:srgbClr val="FFFFFF"/>
                </a:solidFill>
                <a:latin typeface="Eras Bold ITC" panose="020B0907030504020204" pitchFamily="34" charset="0"/>
              </a:rPr>
              <a:t>Let every soul be subject unto the higher powers. For there is no power but of God: the powers that be are ordained of God</a:t>
            </a:r>
            <a:r>
              <a:rPr lang="en-US" sz="4000" b="1" dirty="0" smtClean="0">
                <a:ln w="28575">
                  <a:solidFill>
                    <a:sysClr val="windowText" lastClr="000000"/>
                  </a:solidFill>
                </a:ln>
                <a:solidFill>
                  <a:srgbClr val="FFFFFF"/>
                </a:solidFill>
                <a:latin typeface="Eras Bold ITC" panose="020B0907030504020204" pitchFamily="34" charset="0"/>
              </a:rPr>
              <a:t>.</a:t>
            </a:r>
            <a:endParaRPr lang="en-US" sz="4000" b="1" dirty="0">
              <a:ln w="28575">
                <a:solidFill>
                  <a:sysClr val="windowText" lastClr="000000"/>
                </a:solidFill>
              </a:ln>
              <a:solidFill>
                <a:srgbClr val="FFFFFF"/>
              </a:solidFill>
              <a:latin typeface="Eras Bold ITC" panose="020B0907030504020204" pitchFamily="34" charset="0"/>
            </a:endParaRPr>
          </a:p>
        </p:txBody>
      </p:sp>
    </p:spTree>
    <p:extLst>
      <p:ext uri="{BB962C8B-B14F-4D97-AF65-F5344CB8AC3E}">
        <p14:creationId xmlns:p14="http://schemas.microsoft.com/office/powerpoint/2010/main" val="16819560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ible-OpenSpac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2628900"/>
          </a:xfrm>
          <a:noFill/>
        </p:spPr>
      </p:pic>
      <p:sp>
        <p:nvSpPr>
          <p:cNvPr id="38915" name="Text Box 3"/>
          <p:cNvSpPr txBox="1">
            <a:spLocks noChangeArrowheads="1"/>
          </p:cNvSpPr>
          <p:nvPr/>
        </p:nvSpPr>
        <p:spPr bwMode="auto">
          <a:xfrm>
            <a:off x="2930363" y="465951"/>
            <a:ext cx="32832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000" i="1" dirty="0">
                <a:latin typeface="Georgia" pitchFamily="18" charset="0"/>
                <a:cs typeface="Times New Roman" pitchFamily="18" charset="0"/>
              </a:rPr>
              <a:t> </a:t>
            </a:r>
            <a:r>
              <a:rPr lang="en-US" altLang="en-US" sz="3000" b="1" i="1" dirty="0" smtClean="0">
                <a:latin typeface="Georgia" pitchFamily="18" charset="0"/>
                <a:cs typeface="Times New Roman" pitchFamily="18" charset="0"/>
              </a:rPr>
              <a:t>Romans 13: 1-4</a:t>
            </a:r>
            <a:endParaRPr lang="en-US" altLang="en-US" sz="3000" b="1" i="1" dirty="0"/>
          </a:p>
        </p:txBody>
      </p:sp>
      <p:sp>
        <p:nvSpPr>
          <p:cNvPr id="70660" name="Rectangle 4"/>
          <p:cNvSpPr>
            <a:spLocks noChangeArrowheads="1"/>
          </p:cNvSpPr>
          <p:nvPr/>
        </p:nvSpPr>
        <p:spPr bwMode="auto">
          <a:xfrm>
            <a:off x="761999" y="1030341"/>
            <a:ext cx="7620000" cy="3785652"/>
          </a:xfrm>
          <a:prstGeom prst="rect">
            <a:avLst/>
          </a:prstGeom>
          <a:solidFill>
            <a:srgbClr val="A50021"/>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A50021"/>
            </a:extrusionClr>
          </a:sp3d>
        </p:spPr>
        <p:txBody>
          <a:bodyPr wrap="square">
            <a:spAutoFit/>
            <a:flatTx/>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4000" b="1" baseline="30000" dirty="0" smtClean="0">
                <a:ln w="28575">
                  <a:solidFill>
                    <a:sysClr val="windowText" lastClr="000000"/>
                  </a:solidFill>
                </a:ln>
                <a:solidFill>
                  <a:srgbClr val="FFFFFF"/>
                </a:solidFill>
                <a:latin typeface="Eras Bold ITC" panose="020B0907030504020204" pitchFamily="34" charset="0"/>
              </a:rPr>
              <a:t>2 </a:t>
            </a:r>
            <a:r>
              <a:rPr lang="en-US" sz="4000" b="1" dirty="0" smtClean="0">
                <a:ln w="28575">
                  <a:solidFill>
                    <a:sysClr val="windowText" lastClr="000000"/>
                  </a:solidFill>
                </a:ln>
                <a:solidFill>
                  <a:srgbClr val="FFFFFF"/>
                </a:solidFill>
                <a:latin typeface="Eras Bold ITC" panose="020B0907030504020204" pitchFamily="34" charset="0"/>
              </a:rPr>
              <a:t>Whosoever </a:t>
            </a:r>
            <a:r>
              <a:rPr lang="en-US" sz="4000" b="1" dirty="0">
                <a:ln w="28575">
                  <a:solidFill>
                    <a:sysClr val="windowText" lastClr="000000"/>
                  </a:solidFill>
                </a:ln>
                <a:solidFill>
                  <a:srgbClr val="FFFFFF"/>
                </a:solidFill>
                <a:latin typeface="Eras Bold ITC" panose="020B0907030504020204" pitchFamily="34" charset="0"/>
              </a:rPr>
              <a:t>therefore </a:t>
            </a:r>
            <a:r>
              <a:rPr lang="en-US" sz="4000" b="1" dirty="0" err="1">
                <a:ln w="28575">
                  <a:solidFill>
                    <a:sysClr val="windowText" lastClr="000000"/>
                  </a:solidFill>
                </a:ln>
                <a:solidFill>
                  <a:srgbClr val="FFFFFF"/>
                </a:solidFill>
                <a:latin typeface="Eras Bold ITC" panose="020B0907030504020204" pitchFamily="34" charset="0"/>
              </a:rPr>
              <a:t>resisteth</a:t>
            </a:r>
            <a:r>
              <a:rPr lang="en-US" sz="4000" b="1" dirty="0">
                <a:ln w="28575">
                  <a:solidFill>
                    <a:sysClr val="windowText" lastClr="000000"/>
                  </a:solidFill>
                </a:ln>
                <a:solidFill>
                  <a:srgbClr val="FFFFFF"/>
                </a:solidFill>
                <a:latin typeface="Eras Bold ITC" panose="020B0907030504020204" pitchFamily="34" charset="0"/>
              </a:rPr>
              <a:t> the power, </a:t>
            </a:r>
            <a:r>
              <a:rPr lang="en-US" sz="4000" b="1" dirty="0" err="1">
                <a:ln w="28575">
                  <a:solidFill>
                    <a:sysClr val="windowText" lastClr="000000"/>
                  </a:solidFill>
                </a:ln>
                <a:solidFill>
                  <a:srgbClr val="FFFFFF"/>
                </a:solidFill>
                <a:latin typeface="Eras Bold ITC" panose="020B0907030504020204" pitchFamily="34" charset="0"/>
              </a:rPr>
              <a:t>resisteth</a:t>
            </a:r>
            <a:r>
              <a:rPr lang="en-US" sz="4000" b="1" dirty="0">
                <a:ln w="28575">
                  <a:solidFill>
                    <a:sysClr val="windowText" lastClr="000000"/>
                  </a:solidFill>
                </a:ln>
                <a:solidFill>
                  <a:srgbClr val="FFFFFF"/>
                </a:solidFill>
                <a:latin typeface="Eras Bold ITC" panose="020B0907030504020204" pitchFamily="34" charset="0"/>
              </a:rPr>
              <a:t> the ordinance of God: and they that resist shall receive to themselves damnation.</a:t>
            </a:r>
          </a:p>
        </p:txBody>
      </p:sp>
    </p:spTree>
    <p:extLst>
      <p:ext uri="{BB962C8B-B14F-4D97-AF65-F5344CB8AC3E}">
        <p14:creationId xmlns:p14="http://schemas.microsoft.com/office/powerpoint/2010/main" val="7148869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ible-OpenSpac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2628900"/>
          </a:xfrm>
          <a:noFill/>
        </p:spPr>
      </p:pic>
      <p:sp>
        <p:nvSpPr>
          <p:cNvPr id="38915" name="Text Box 3"/>
          <p:cNvSpPr txBox="1">
            <a:spLocks noChangeArrowheads="1"/>
          </p:cNvSpPr>
          <p:nvPr/>
        </p:nvSpPr>
        <p:spPr bwMode="auto">
          <a:xfrm>
            <a:off x="2930363" y="460756"/>
            <a:ext cx="32832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000" i="1" dirty="0">
                <a:latin typeface="Georgia" pitchFamily="18" charset="0"/>
                <a:cs typeface="Times New Roman" pitchFamily="18" charset="0"/>
              </a:rPr>
              <a:t> </a:t>
            </a:r>
            <a:r>
              <a:rPr lang="en-US" altLang="en-US" sz="3000" b="1" i="1" dirty="0" smtClean="0">
                <a:latin typeface="Georgia" pitchFamily="18" charset="0"/>
                <a:cs typeface="Times New Roman" pitchFamily="18" charset="0"/>
              </a:rPr>
              <a:t>Romans 13: 1-4</a:t>
            </a:r>
            <a:endParaRPr lang="en-US" altLang="en-US" sz="3000" b="1" i="1" dirty="0"/>
          </a:p>
        </p:txBody>
      </p:sp>
      <p:sp>
        <p:nvSpPr>
          <p:cNvPr id="70660" name="Rectangle 4"/>
          <p:cNvSpPr>
            <a:spLocks noChangeArrowheads="1"/>
          </p:cNvSpPr>
          <p:nvPr/>
        </p:nvSpPr>
        <p:spPr bwMode="auto">
          <a:xfrm>
            <a:off x="761999" y="1025145"/>
            <a:ext cx="7620000" cy="3416320"/>
          </a:xfrm>
          <a:prstGeom prst="rect">
            <a:avLst/>
          </a:prstGeom>
          <a:solidFill>
            <a:srgbClr val="A50021"/>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A50021"/>
            </a:extrusionClr>
          </a:sp3d>
        </p:spPr>
        <p:txBody>
          <a:bodyPr wrap="square">
            <a:spAutoFit/>
            <a:flatTx/>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600" b="1" baseline="30000" dirty="0" smtClean="0">
                <a:ln w="28575">
                  <a:solidFill>
                    <a:sysClr val="windowText" lastClr="000000"/>
                  </a:solidFill>
                </a:ln>
                <a:solidFill>
                  <a:srgbClr val="FFFFFF"/>
                </a:solidFill>
                <a:latin typeface="Eras Bold ITC" panose="020B0907030504020204" pitchFamily="34" charset="0"/>
                <a:ea typeface="Verdana" panose="020B0604030504040204" pitchFamily="34" charset="0"/>
              </a:rPr>
              <a:t>3 </a:t>
            </a:r>
            <a:r>
              <a:rPr lang="en-US" sz="3600" b="1" dirty="0" smtClean="0">
                <a:ln w="28575">
                  <a:solidFill>
                    <a:sysClr val="windowText" lastClr="000000"/>
                  </a:solidFill>
                </a:ln>
                <a:solidFill>
                  <a:srgbClr val="FFFFFF"/>
                </a:solidFill>
                <a:latin typeface="Eras Bold ITC" panose="020B0907030504020204" pitchFamily="34" charset="0"/>
                <a:ea typeface="Verdana" panose="020B0604030504040204" pitchFamily="34" charset="0"/>
              </a:rPr>
              <a:t>For </a:t>
            </a:r>
            <a:r>
              <a:rPr lang="en-US" sz="3600" b="1" dirty="0">
                <a:ln w="28575">
                  <a:solidFill>
                    <a:sysClr val="windowText" lastClr="000000"/>
                  </a:solidFill>
                </a:ln>
                <a:solidFill>
                  <a:srgbClr val="FFFFFF"/>
                </a:solidFill>
                <a:latin typeface="Eras Bold ITC" panose="020B0907030504020204" pitchFamily="34" charset="0"/>
                <a:ea typeface="Verdana" panose="020B0604030504040204" pitchFamily="34" charset="0"/>
              </a:rPr>
              <a:t>rulers are not a terror to good works, but to the evil. Wilt thou then not be afraid of the power? do that which is good, and thou shalt have praise of the same:</a:t>
            </a:r>
          </a:p>
        </p:txBody>
      </p:sp>
    </p:spTree>
    <p:extLst>
      <p:ext uri="{BB962C8B-B14F-4D97-AF65-F5344CB8AC3E}">
        <p14:creationId xmlns:p14="http://schemas.microsoft.com/office/powerpoint/2010/main" val="11713896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ible-OpenSpac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2123"/>
            <a:ext cx="9144000" cy="2628900"/>
          </a:xfrm>
          <a:noFill/>
        </p:spPr>
      </p:pic>
      <p:sp>
        <p:nvSpPr>
          <p:cNvPr id="38915" name="Text Box 3"/>
          <p:cNvSpPr txBox="1">
            <a:spLocks noChangeArrowheads="1"/>
          </p:cNvSpPr>
          <p:nvPr/>
        </p:nvSpPr>
        <p:spPr bwMode="auto">
          <a:xfrm>
            <a:off x="2930363" y="370609"/>
            <a:ext cx="32832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000" i="1" dirty="0">
                <a:latin typeface="Georgia" pitchFamily="18" charset="0"/>
                <a:cs typeface="Times New Roman" pitchFamily="18" charset="0"/>
              </a:rPr>
              <a:t> </a:t>
            </a:r>
            <a:r>
              <a:rPr lang="en-US" altLang="en-US" sz="3000" b="1" i="1" dirty="0" smtClean="0">
                <a:latin typeface="Georgia" pitchFamily="18" charset="0"/>
                <a:cs typeface="Times New Roman" pitchFamily="18" charset="0"/>
              </a:rPr>
              <a:t>Romans 13: 1-4</a:t>
            </a:r>
            <a:endParaRPr lang="en-US" altLang="en-US" sz="3000" b="1" i="1" dirty="0"/>
          </a:p>
        </p:txBody>
      </p:sp>
      <p:sp>
        <p:nvSpPr>
          <p:cNvPr id="70660" name="Rectangle 4"/>
          <p:cNvSpPr>
            <a:spLocks noChangeArrowheads="1"/>
          </p:cNvSpPr>
          <p:nvPr/>
        </p:nvSpPr>
        <p:spPr bwMode="auto">
          <a:xfrm>
            <a:off x="533399" y="956521"/>
            <a:ext cx="8077200" cy="3970318"/>
          </a:xfrm>
          <a:prstGeom prst="rect">
            <a:avLst/>
          </a:prstGeom>
          <a:solidFill>
            <a:srgbClr val="A50021"/>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A50021"/>
            </a:extrusionClr>
          </a:sp3d>
        </p:spPr>
        <p:txBody>
          <a:bodyPr wrap="square">
            <a:spAutoFit/>
            <a:flatTx/>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600" b="1" baseline="30000" dirty="0">
                <a:ln w="28575">
                  <a:solidFill>
                    <a:schemeClr val="tx1"/>
                  </a:solidFill>
                </a:ln>
                <a:solidFill>
                  <a:srgbClr val="FFFFFF"/>
                </a:solidFill>
                <a:latin typeface="Eras Bold ITC" panose="020B0907030504020204" pitchFamily="34" charset="0"/>
              </a:rPr>
              <a:t>4 </a:t>
            </a:r>
            <a:r>
              <a:rPr lang="en-US" sz="3600" b="1" dirty="0">
                <a:ln w="28575">
                  <a:solidFill>
                    <a:schemeClr val="tx1"/>
                  </a:solidFill>
                </a:ln>
                <a:solidFill>
                  <a:srgbClr val="FFFFFF"/>
                </a:solidFill>
                <a:latin typeface="Eras Bold ITC" panose="020B0907030504020204" pitchFamily="34" charset="0"/>
              </a:rPr>
              <a:t>For he is the minister of God to thee for good. But if thou do that which is evil, be afraid; for he </a:t>
            </a:r>
            <a:r>
              <a:rPr lang="en-US" sz="3600" b="1" dirty="0" err="1">
                <a:ln w="28575">
                  <a:solidFill>
                    <a:schemeClr val="tx1"/>
                  </a:solidFill>
                </a:ln>
                <a:solidFill>
                  <a:srgbClr val="FFFFFF"/>
                </a:solidFill>
                <a:latin typeface="Eras Bold ITC" panose="020B0907030504020204" pitchFamily="34" charset="0"/>
              </a:rPr>
              <a:t>beareth</a:t>
            </a:r>
            <a:r>
              <a:rPr lang="en-US" sz="3600" b="1" dirty="0">
                <a:ln w="28575">
                  <a:solidFill>
                    <a:schemeClr val="tx1"/>
                  </a:solidFill>
                </a:ln>
                <a:solidFill>
                  <a:srgbClr val="FFFFFF"/>
                </a:solidFill>
                <a:latin typeface="Eras Bold ITC" panose="020B0907030504020204" pitchFamily="34" charset="0"/>
              </a:rPr>
              <a:t> not the sword in vain: for he is the minister of God, a revenger to execute wrath upon him that doeth evil.</a:t>
            </a:r>
          </a:p>
        </p:txBody>
      </p:sp>
    </p:spTree>
    <p:extLst>
      <p:ext uri="{BB962C8B-B14F-4D97-AF65-F5344CB8AC3E}">
        <p14:creationId xmlns:p14="http://schemas.microsoft.com/office/powerpoint/2010/main" val="3695346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ible-OpenSpac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2123"/>
            <a:ext cx="9144000" cy="2628900"/>
          </a:xfrm>
          <a:noFill/>
        </p:spPr>
      </p:pic>
      <p:sp>
        <p:nvSpPr>
          <p:cNvPr id="38915" name="Text Box 3"/>
          <p:cNvSpPr txBox="1">
            <a:spLocks noChangeArrowheads="1"/>
          </p:cNvSpPr>
          <p:nvPr/>
        </p:nvSpPr>
        <p:spPr bwMode="auto">
          <a:xfrm>
            <a:off x="3524276" y="339436"/>
            <a:ext cx="20954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000" i="1" dirty="0">
                <a:latin typeface="Georgia" pitchFamily="18" charset="0"/>
                <a:cs typeface="Times New Roman" pitchFamily="18" charset="0"/>
              </a:rPr>
              <a:t> </a:t>
            </a:r>
            <a:r>
              <a:rPr lang="en-US" altLang="en-US" sz="3000" b="1" i="1" dirty="0" smtClean="0">
                <a:latin typeface="Georgia" pitchFamily="18" charset="0"/>
                <a:cs typeface="Times New Roman" pitchFamily="18" charset="0"/>
              </a:rPr>
              <a:t>Acts 5:29</a:t>
            </a:r>
            <a:endParaRPr lang="en-US" altLang="en-US" sz="3000" b="1" i="1" dirty="0"/>
          </a:p>
        </p:txBody>
      </p:sp>
      <p:sp>
        <p:nvSpPr>
          <p:cNvPr id="70660" name="Rectangle 4"/>
          <p:cNvSpPr>
            <a:spLocks noChangeArrowheads="1"/>
          </p:cNvSpPr>
          <p:nvPr/>
        </p:nvSpPr>
        <p:spPr bwMode="auto">
          <a:xfrm>
            <a:off x="533399" y="956521"/>
            <a:ext cx="8077200" cy="1754326"/>
          </a:xfrm>
          <a:prstGeom prst="rect">
            <a:avLst/>
          </a:prstGeom>
          <a:solidFill>
            <a:srgbClr val="A50021"/>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A50021"/>
            </a:extrusionClr>
          </a:sp3d>
        </p:spPr>
        <p:txBody>
          <a:bodyPr wrap="square">
            <a:spAutoFit/>
            <a:flatTx/>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029" sz="3600" dirty="0" smtClean="0">
                <a:ln>
                  <a:solidFill>
                    <a:sysClr val="windowText" lastClr="000000"/>
                  </a:solidFill>
                </a:ln>
                <a:solidFill>
                  <a:schemeClr val="bg1"/>
                </a:solidFill>
                <a:latin typeface="Eras Bold ITC" panose="020B0907030504020204" pitchFamily="34" charset="0"/>
              </a:rPr>
              <a:t>But </a:t>
            </a:r>
            <a:r>
              <a:rPr lang="en-029" sz="3600" dirty="0">
                <a:ln>
                  <a:solidFill>
                    <a:sysClr val="windowText" lastClr="000000"/>
                  </a:solidFill>
                </a:ln>
                <a:solidFill>
                  <a:schemeClr val="bg1"/>
                </a:solidFill>
                <a:latin typeface="Eras Bold ITC" panose="020B0907030504020204" pitchFamily="34" charset="0"/>
              </a:rPr>
              <a:t>Peter and the apostles answered, “We must obey God rather than men</a:t>
            </a:r>
            <a:r>
              <a:rPr lang="en-029" sz="3600" dirty="0" smtClean="0">
                <a:ln>
                  <a:solidFill>
                    <a:sysClr val="windowText" lastClr="000000"/>
                  </a:solidFill>
                </a:ln>
                <a:solidFill>
                  <a:schemeClr val="bg1"/>
                </a:solidFill>
                <a:latin typeface="Eras Bold ITC" panose="020B0907030504020204" pitchFamily="34" charset="0"/>
              </a:rPr>
              <a:t>.</a:t>
            </a:r>
            <a:r>
              <a:rPr lang="en-029" sz="3600" dirty="0">
                <a:ln>
                  <a:solidFill>
                    <a:sysClr val="windowText" lastClr="000000"/>
                  </a:solidFill>
                </a:ln>
                <a:solidFill>
                  <a:schemeClr val="bg1"/>
                </a:solidFill>
                <a:latin typeface="Eras Bold ITC" panose="020B0907030504020204" pitchFamily="34" charset="0"/>
              </a:rPr>
              <a:t> ESV</a:t>
            </a:r>
            <a:r>
              <a:rPr lang="en-029" sz="3600" dirty="0" smtClean="0">
                <a:ln>
                  <a:solidFill>
                    <a:sysClr val="windowText" lastClr="000000"/>
                  </a:solidFill>
                </a:ln>
                <a:solidFill>
                  <a:schemeClr val="bg1"/>
                </a:solidFill>
                <a:latin typeface="Eras Bold ITC" panose="020B0907030504020204" pitchFamily="34" charset="0"/>
              </a:rPr>
              <a:t> </a:t>
            </a:r>
            <a:endParaRPr lang="en-029" sz="3600" dirty="0">
              <a:ln>
                <a:solidFill>
                  <a:sysClr val="windowText" lastClr="000000"/>
                </a:solidFill>
              </a:ln>
              <a:solidFill>
                <a:schemeClr val="bg1"/>
              </a:solidFill>
              <a:latin typeface="Eras Bold ITC" panose="020B0907030504020204" pitchFamily="34" charset="0"/>
            </a:endParaRPr>
          </a:p>
        </p:txBody>
      </p:sp>
    </p:spTree>
    <p:extLst>
      <p:ext uri="{BB962C8B-B14F-4D97-AF65-F5344CB8AC3E}">
        <p14:creationId xmlns:p14="http://schemas.microsoft.com/office/powerpoint/2010/main" val="30341045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ible-OpenSpac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342900"/>
            <a:ext cx="9144000" cy="2628900"/>
          </a:xfrm>
          <a:noFill/>
        </p:spPr>
      </p:pic>
      <p:sp>
        <p:nvSpPr>
          <p:cNvPr id="38915" name="Text Box 3"/>
          <p:cNvSpPr txBox="1">
            <a:spLocks noChangeArrowheads="1"/>
          </p:cNvSpPr>
          <p:nvPr/>
        </p:nvSpPr>
        <p:spPr bwMode="auto">
          <a:xfrm>
            <a:off x="2703540" y="742950"/>
            <a:ext cx="37369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000" i="1" dirty="0">
                <a:latin typeface="Georgia" pitchFamily="18" charset="0"/>
                <a:cs typeface="Times New Roman" pitchFamily="18" charset="0"/>
              </a:rPr>
              <a:t> </a:t>
            </a:r>
            <a:r>
              <a:rPr lang="en-US" altLang="en-US" sz="3000" b="1" i="1" dirty="0" smtClean="0">
                <a:latin typeface="Georgia" pitchFamily="18" charset="0"/>
                <a:cs typeface="Times New Roman" pitchFamily="18" charset="0"/>
              </a:rPr>
              <a:t>1 Peter 2:13-15, 17</a:t>
            </a:r>
            <a:endParaRPr lang="en-US" altLang="en-US" sz="3000" b="1" i="1" dirty="0"/>
          </a:p>
        </p:txBody>
      </p:sp>
      <p:sp>
        <p:nvSpPr>
          <p:cNvPr id="70660" name="Rectangle 4"/>
          <p:cNvSpPr>
            <a:spLocks noChangeArrowheads="1"/>
          </p:cNvSpPr>
          <p:nvPr/>
        </p:nvSpPr>
        <p:spPr bwMode="auto">
          <a:xfrm>
            <a:off x="762000" y="1371601"/>
            <a:ext cx="7620000" cy="3539430"/>
          </a:xfrm>
          <a:prstGeom prst="rect">
            <a:avLst/>
          </a:prstGeom>
          <a:solidFill>
            <a:srgbClr val="A50021"/>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A50021"/>
            </a:extrusionClr>
          </a:sp3d>
        </p:spPr>
        <p:txBody>
          <a:bodyPr wrap="square">
            <a:spAutoFit/>
            <a:flatTx/>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200" b="1" dirty="0" smtClean="0">
                <a:ln w="28575">
                  <a:solidFill>
                    <a:sysClr val="windowText" lastClr="000000"/>
                  </a:solidFill>
                </a:ln>
                <a:solidFill>
                  <a:srgbClr val="FFFFFF"/>
                </a:solidFill>
                <a:latin typeface="Eras Bold ITC" panose="020B0907030504020204" pitchFamily="34" charset="0"/>
              </a:rPr>
              <a:t>Submit </a:t>
            </a:r>
            <a:r>
              <a:rPr lang="en-US" sz="3200" b="1" dirty="0">
                <a:ln w="28575">
                  <a:solidFill>
                    <a:sysClr val="windowText" lastClr="000000"/>
                  </a:solidFill>
                </a:ln>
                <a:solidFill>
                  <a:srgbClr val="FFFFFF"/>
                </a:solidFill>
                <a:latin typeface="Eras Bold ITC" panose="020B0907030504020204" pitchFamily="34" charset="0"/>
              </a:rPr>
              <a:t>yourselves to every ordinance of man </a:t>
            </a:r>
            <a:r>
              <a:rPr lang="en-US" sz="3200" b="1" i="1" dirty="0">
                <a:ln w="28575">
                  <a:solidFill>
                    <a:sysClr val="windowText" lastClr="000000"/>
                  </a:solidFill>
                </a:ln>
                <a:solidFill>
                  <a:srgbClr val="FFFFFF"/>
                </a:solidFill>
                <a:latin typeface="Eras Bold ITC" panose="020B0907030504020204" pitchFamily="34" charset="0"/>
              </a:rPr>
              <a:t>for the lord’s sake</a:t>
            </a:r>
            <a:r>
              <a:rPr lang="en-US" sz="3200" b="1" dirty="0">
                <a:ln w="28575">
                  <a:solidFill>
                    <a:sysClr val="windowText" lastClr="000000"/>
                  </a:solidFill>
                </a:ln>
                <a:solidFill>
                  <a:srgbClr val="FFFFFF"/>
                </a:solidFill>
                <a:latin typeface="Eras Bold ITC" panose="020B0907030504020204" pitchFamily="34" charset="0"/>
              </a:rPr>
              <a:t>: whether it be to the king, as supreme; or unto governors, as unto them that are sent by him for the punishment of evildoers, and for the praise of them that do well. </a:t>
            </a:r>
          </a:p>
        </p:txBody>
      </p:sp>
    </p:spTree>
    <p:extLst>
      <p:ext uri="{BB962C8B-B14F-4D97-AF65-F5344CB8AC3E}">
        <p14:creationId xmlns:p14="http://schemas.microsoft.com/office/powerpoint/2010/main" val="417958715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solidFill>
                <a:schemeClr val="tx2">
                  <a:lumMod val="50000"/>
                </a:schemeClr>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17833"/>
            <a:ext cx="1447800" cy="936634"/>
          </a:xfrm>
          <a:prstGeom prst="rect">
            <a:avLst/>
          </a:prstGeom>
        </p:spPr>
      </p:pic>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Verdana" panose="020B0604030504040204" pitchFamily="34" charset="0"/>
              <a:ea typeface="Verdana" panose="020B0604030504040204" pitchFamily="34" charset="0"/>
              <a:cs typeface="ＭＳ Ｐゴシック" pitchFamily="-110" charset="-128"/>
            </a:endParaRPr>
          </a:p>
        </p:txBody>
      </p:sp>
      <p:sp>
        <p:nvSpPr>
          <p:cNvPr id="2" name="Rectangle 1"/>
          <p:cNvSpPr/>
          <p:nvPr/>
        </p:nvSpPr>
        <p:spPr>
          <a:xfrm>
            <a:off x="24205" y="1176160"/>
            <a:ext cx="7890163" cy="3970318"/>
          </a:xfrm>
          <a:prstGeom prst="rect">
            <a:avLst/>
          </a:prstGeom>
        </p:spPr>
        <p:txBody>
          <a:bodyPr wrap="square">
            <a:spAutoFit/>
          </a:bodyPr>
          <a:lstStyle/>
          <a:p>
            <a:r>
              <a:rPr lang="en-029" sz="2800" dirty="0">
                <a:latin typeface="Eras Bold ITC" panose="020B0907030504020204" pitchFamily="34" charset="0"/>
              </a:rPr>
              <a:t>In the </a:t>
            </a:r>
            <a:r>
              <a:rPr lang="en-029" sz="2800" dirty="0" smtClean="0">
                <a:latin typeface="Eras Bold ITC" panose="020B0907030504020204" pitchFamily="34" charset="0"/>
              </a:rPr>
              <a:t>OT, </a:t>
            </a:r>
            <a:r>
              <a:rPr lang="en-029" sz="2800" dirty="0">
                <a:latin typeface="Eras Bold ITC" panose="020B0907030504020204" pitchFamily="34" charset="0"/>
              </a:rPr>
              <a:t>there was fusion of political and religious polity. Although, in the religious and political aspect of Israel’s society, there were separation of power and functions between the King, </a:t>
            </a:r>
            <a:r>
              <a:rPr lang="en-029" sz="2800" dirty="0" smtClean="0">
                <a:latin typeface="Eras Bold ITC" panose="020B0907030504020204" pitchFamily="34" charset="0"/>
              </a:rPr>
              <a:t>priest/prophet, </a:t>
            </a:r>
            <a:r>
              <a:rPr lang="en-029" sz="2800" dirty="0">
                <a:latin typeface="Eras Bold ITC" panose="020B0907030504020204" pitchFamily="34" charset="0"/>
              </a:rPr>
              <a:t>there was no separation between the monarchical system of government and the monotheistic religion of Israel</a:t>
            </a:r>
            <a:r>
              <a:rPr lang="en-029" sz="2800" dirty="0" smtClean="0">
                <a:latin typeface="Eras Bold ITC" panose="020B0907030504020204" pitchFamily="34" charset="0"/>
              </a:rPr>
              <a:t>. </a:t>
            </a:r>
            <a:endParaRPr lang="en-029" sz="2800" dirty="0">
              <a:latin typeface="Eras Bold ITC" panose="020B0907030504020204" pitchFamily="34" charset="0"/>
              <a:ea typeface="Verdana" panose="020B0604030504040204" pitchFamily="34" charset="0"/>
            </a:endParaRPr>
          </a:p>
        </p:txBody>
      </p:sp>
      <p:sp>
        <p:nvSpPr>
          <p:cNvPr id="9" name="TextBox 8"/>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sp>
        <p:nvSpPr>
          <p:cNvPr id="11" name="Text Box 3"/>
          <p:cNvSpPr txBox="1">
            <a:spLocks noChangeArrowheads="1"/>
          </p:cNvSpPr>
          <p:nvPr/>
        </p:nvSpPr>
        <p:spPr bwMode="auto">
          <a:xfrm>
            <a:off x="34637" y="-44664"/>
            <a:ext cx="789362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2069896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ible-OpenSpac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0390" y="-31173"/>
            <a:ext cx="9144000" cy="2628900"/>
          </a:xfrm>
          <a:noFill/>
        </p:spPr>
      </p:pic>
      <p:sp>
        <p:nvSpPr>
          <p:cNvPr id="38915" name="Text Box 3"/>
          <p:cNvSpPr txBox="1">
            <a:spLocks noChangeArrowheads="1"/>
          </p:cNvSpPr>
          <p:nvPr/>
        </p:nvSpPr>
        <p:spPr bwMode="auto">
          <a:xfrm>
            <a:off x="2668904" y="465951"/>
            <a:ext cx="37369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000" i="1" dirty="0">
                <a:latin typeface="Georgia" pitchFamily="18" charset="0"/>
                <a:cs typeface="Times New Roman" pitchFamily="18" charset="0"/>
              </a:rPr>
              <a:t> </a:t>
            </a:r>
            <a:r>
              <a:rPr lang="en-US" altLang="en-US" sz="3000" b="1" i="1" dirty="0" smtClean="0">
                <a:latin typeface="Georgia" pitchFamily="18" charset="0"/>
                <a:cs typeface="Times New Roman" pitchFamily="18" charset="0"/>
              </a:rPr>
              <a:t>1 Peter 2:13-15, 17</a:t>
            </a:r>
            <a:endParaRPr lang="en-US" altLang="en-US" sz="3000" b="1" i="1" dirty="0"/>
          </a:p>
        </p:txBody>
      </p:sp>
      <p:sp>
        <p:nvSpPr>
          <p:cNvPr id="70660" name="Rectangle 4"/>
          <p:cNvSpPr>
            <a:spLocks noChangeArrowheads="1"/>
          </p:cNvSpPr>
          <p:nvPr/>
        </p:nvSpPr>
        <p:spPr bwMode="auto">
          <a:xfrm>
            <a:off x="727364" y="1123950"/>
            <a:ext cx="7620000" cy="3416320"/>
          </a:xfrm>
          <a:prstGeom prst="rect">
            <a:avLst/>
          </a:prstGeom>
          <a:solidFill>
            <a:srgbClr val="A50021"/>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A50021"/>
            </a:extrusionClr>
          </a:sp3d>
        </p:spPr>
        <p:txBody>
          <a:bodyPr wrap="square">
            <a:spAutoFit/>
            <a:flatTx/>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600" b="1" dirty="0" smtClean="0">
                <a:ln w="28575">
                  <a:solidFill>
                    <a:sysClr val="windowText" lastClr="000000"/>
                  </a:solidFill>
                </a:ln>
                <a:solidFill>
                  <a:srgbClr val="FFFFFF"/>
                </a:solidFill>
                <a:latin typeface="Eras Bold ITC" panose="020B0907030504020204" pitchFamily="34" charset="0"/>
              </a:rPr>
              <a:t>For </a:t>
            </a:r>
            <a:r>
              <a:rPr lang="en-US" sz="3600" b="1" dirty="0">
                <a:ln w="28575">
                  <a:solidFill>
                    <a:sysClr val="windowText" lastClr="000000"/>
                  </a:solidFill>
                </a:ln>
                <a:solidFill>
                  <a:srgbClr val="FFFFFF"/>
                </a:solidFill>
                <a:latin typeface="Eras Bold ITC" panose="020B0907030504020204" pitchFamily="34" charset="0"/>
              </a:rPr>
              <a:t>so is the will of God, that with </a:t>
            </a:r>
            <a:r>
              <a:rPr lang="en-US" sz="3600" b="1" dirty="0" smtClean="0">
                <a:ln w="28575">
                  <a:solidFill>
                    <a:sysClr val="windowText" lastClr="000000"/>
                  </a:solidFill>
                </a:ln>
                <a:solidFill>
                  <a:srgbClr val="FFFFFF"/>
                </a:solidFill>
                <a:latin typeface="Eras Bold ITC" panose="020B0907030504020204" pitchFamily="34" charset="0"/>
              </a:rPr>
              <a:t>well doing </a:t>
            </a:r>
            <a:r>
              <a:rPr lang="en-US" sz="3600" b="1" dirty="0">
                <a:ln w="28575">
                  <a:solidFill>
                    <a:sysClr val="windowText" lastClr="000000"/>
                  </a:solidFill>
                </a:ln>
                <a:solidFill>
                  <a:srgbClr val="FFFFFF"/>
                </a:solidFill>
                <a:latin typeface="Eras Bold ITC" panose="020B0907030504020204" pitchFamily="34" charset="0"/>
              </a:rPr>
              <a:t>you may put to silence the ignorance of foolish men…Honor all men. Love the brotherhood. Fear God. Honor the </a:t>
            </a:r>
            <a:r>
              <a:rPr lang="en-US" sz="3600" b="1" dirty="0" smtClean="0">
                <a:ln w="28575">
                  <a:solidFill>
                    <a:sysClr val="windowText" lastClr="000000"/>
                  </a:solidFill>
                </a:ln>
                <a:solidFill>
                  <a:srgbClr val="FFFFFF"/>
                </a:solidFill>
                <a:latin typeface="Eras Bold ITC" panose="020B0907030504020204" pitchFamily="34" charset="0"/>
              </a:rPr>
              <a:t>king</a:t>
            </a:r>
            <a:endParaRPr lang="en-US" sz="3600" b="1" dirty="0">
              <a:ln w="28575">
                <a:solidFill>
                  <a:sysClr val="windowText" lastClr="000000"/>
                </a:solidFill>
              </a:ln>
              <a:solidFill>
                <a:srgbClr val="FFFFFF"/>
              </a:solidFill>
              <a:latin typeface="Eras Bold ITC" panose="020B0907030504020204" pitchFamily="34" charset="0"/>
            </a:endParaRPr>
          </a:p>
        </p:txBody>
      </p:sp>
    </p:spTree>
    <p:extLst>
      <p:ext uri="{BB962C8B-B14F-4D97-AF65-F5344CB8AC3E}">
        <p14:creationId xmlns:p14="http://schemas.microsoft.com/office/powerpoint/2010/main" val="307428467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ible-OpenSpac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0390" y="-31173"/>
            <a:ext cx="9144000" cy="2628900"/>
          </a:xfrm>
          <a:noFill/>
        </p:spPr>
      </p:pic>
      <p:sp>
        <p:nvSpPr>
          <p:cNvPr id="38915" name="Text Box 3"/>
          <p:cNvSpPr txBox="1">
            <a:spLocks noChangeArrowheads="1"/>
          </p:cNvSpPr>
          <p:nvPr/>
        </p:nvSpPr>
        <p:spPr bwMode="auto">
          <a:xfrm>
            <a:off x="2753233" y="485093"/>
            <a:ext cx="36375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000" i="1" dirty="0">
                <a:latin typeface="Georgia" pitchFamily="18" charset="0"/>
                <a:cs typeface="Times New Roman" pitchFamily="18" charset="0"/>
              </a:rPr>
              <a:t> </a:t>
            </a:r>
            <a:r>
              <a:rPr lang="en-029" sz="3200" b="1" i="1" dirty="0">
                <a:latin typeface="Georgia" panose="02040502050405020303" pitchFamily="18" charset="0"/>
              </a:rPr>
              <a:t>1 Timothy 2:1-2 </a:t>
            </a:r>
            <a:endParaRPr lang="en-US" altLang="en-US" sz="3000" b="1" i="1" dirty="0">
              <a:latin typeface="Georgia" panose="02040502050405020303" pitchFamily="18" charset="0"/>
            </a:endParaRPr>
          </a:p>
        </p:txBody>
      </p:sp>
      <p:sp>
        <p:nvSpPr>
          <p:cNvPr id="70660" name="Rectangle 4"/>
          <p:cNvSpPr>
            <a:spLocks noChangeArrowheads="1"/>
          </p:cNvSpPr>
          <p:nvPr/>
        </p:nvSpPr>
        <p:spPr bwMode="auto">
          <a:xfrm>
            <a:off x="609600" y="1123950"/>
            <a:ext cx="7924800" cy="3539430"/>
          </a:xfrm>
          <a:prstGeom prst="rect">
            <a:avLst/>
          </a:prstGeom>
          <a:solidFill>
            <a:srgbClr val="A50021"/>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A50021"/>
            </a:extrusionClr>
          </a:sp3d>
        </p:spPr>
        <p:txBody>
          <a:bodyPr wrap="square">
            <a:spAutoFit/>
            <a:flatTx/>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029" sz="3200" b="1" dirty="0">
                <a:ln w="28575">
                  <a:solidFill>
                    <a:sysClr val="windowText" lastClr="000000"/>
                  </a:solidFill>
                </a:ln>
                <a:solidFill>
                  <a:schemeClr val="bg1"/>
                </a:solidFill>
                <a:latin typeface="Eras Bold ITC" panose="020B0907030504020204" pitchFamily="34" charset="0"/>
              </a:rPr>
              <a:t>I exhort therefore, that, first of all, supplications, prayers, intercessions, and giving of thanks, be made for all </a:t>
            </a:r>
            <a:r>
              <a:rPr lang="en-029" sz="3200" b="1" dirty="0" smtClean="0">
                <a:ln w="28575">
                  <a:solidFill>
                    <a:sysClr val="windowText" lastClr="000000"/>
                  </a:solidFill>
                </a:ln>
                <a:solidFill>
                  <a:schemeClr val="bg1"/>
                </a:solidFill>
                <a:latin typeface="Eras Bold ITC" panose="020B0907030504020204" pitchFamily="34" charset="0"/>
              </a:rPr>
              <a:t>men;  </a:t>
            </a:r>
            <a:r>
              <a:rPr lang="en-029" sz="3200" b="1" baseline="30000" dirty="0" smtClean="0">
                <a:ln w="28575">
                  <a:solidFill>
                    <a:sysClr val="windowText" lastClr="000000"/>
                  </a:solidFill>
                </a:ln>
                <a:solidFill>
                  <a:schemeClr val="bg1"/>
                </a:solidFill>
                <a:latin typeface="Eras Bold ITC" panose="020B0907030504020204" pitchFamily="34" charset="0"/>
              </a:rPr>
              <a:t>2</a:t>
            </a:r>
            <a:r>
              <a:rPr lang="en-029" sz="3200" b="1" baseline="30000" dirty="0">
                <a:ln w="28575">
                  <a:solidFill>
                    <a:sysClr val="windowText" lastClr="000000"/>
                  </a:solidFill>
                </a:ln>
                <a:solidFill>
                  <a:schemeClr val="bg1"/>
                </a:solidFill>
                <a:latin typeface="Eras Bold ITC" panose="020B0907030504020204" pitchFamily="34" charset="0"/>
              </a:rPr>
              <a:t> </a:t>
            </a:r>
            <a:r>
              <a:rPr lang="en-029" sz="3200" b="1" dirty="0">
                <a:ln w="28575">
                  <a:solidFill>
                    <a:sysClr val="windowText" lastClr="000000"/>
                  </a:solidFill>
                </a:ln>
                <a:solidFill>
                  <a:schemeClr val="bg1"/>
                </a:solidFill>
                <a:latin typeface="Eras Bold ITC" panose="020B0907030504020204" pitchFamily="34" charset="0"/>
              </a:rPr>
              <a:t>For kings, and for all that are in authority; that we may lead a quiet and peaceable life in all godliness and honesty.</a:t>
            </a:r>
          </a:p>
        </p:txBody>
      </p:sp>
    </p:spTree>
    <p:extLst>
      <p:ext uri="{BB962C8B-B14F-4D97-AF65-F5344CB8AC3E}">
        <p14:creationId xmlns:p14="http://schemas.microsoft.com/office/powerpoint/2010/main" val="3429694514"/>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Bible-OpenSpac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2628900"/>
          </a:xfrm>
          <a:noFill/>
        </p:spPr>
      </p:pic>
      <p:sp>
        <p:nvSpPr>
          <p:cNvPr id="61443" name="Text Box 3"/>
          <p:cNvSpPr txBox="1">
            <a:spLocks noChangeArrowheads="1"/>
          </p:cNvSpPr>
          <p:nvPr/>
        </p:nvSpPr>
        <p:spPr bwMode="auto">
          <a:xfrm>
            <a:off x="2782028" y="361950"/>
            <a:ext cx="34275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3000" i="1" dirty="0">
                <a:latin typeface="Georgia" pitchFamily="18" charset="0"/>
                <a:cs typeface="Times New Roman" pitchFamily="18" charset="0"/>
              </a:rPr>
              <a:t> </a:t>
            </a:r>
            <a:r>
              <a:rPr lang="en-US" altLang="en-US" sz="3000" b="1" i="1" dirty="0">
                <a:latin typeface="Georgia" pitchFamily="18" charset="0"/>
                <a:cs typeface="Times New Roman" pitchFamily="18" charset="0"/>
              </a:rPr>
              <a:t>Proverbs 31:8-9</a:t>
            </a:r>
            <a:endParaRPr lang="en-US" altLang="en-US" sz="3000" b="1" i="1" dirty="0"/>
          </a:p>
        </p:txBody>
      </p:sp>
      <p:sp>
        <p:nvSpPr>
          <p:cNvPr id="70660" name="Rectangle 4"/>
          <p:cNvSpPr>
            <a:spLocks noChangeArrowheads="1"/>
          </p:cNvSpPr>
          <p:nvPr/>
        </p:nvSpPr>
        <p:spPr bwMode="auto">
          <a:xfrm>
            <a:off x="838200" y="915948"/>
            <a:ext cx="7315199" cy="3970318"/>
          </a:xfrm>
          <a:prstGeom prst="rect">
            <a:avLst/>
          </a:prstGeom>
          <a:solidFill>
            <a:srgbClr val="A50021"/>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A50021"/>
            </a:extrusionClr>
          </a:sp3d>
        </p:spPr>
        <p:txBody>
          <a:bodyPr wrap="square">
            <a:spAutoFit/>
            <a:flatTx/>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029" altLang="en-US" sz="3600" b="1" baseline="30000" dirty="0">
                <a:ln w="28575">
                  <a:solidFill>
                    <a:sysClr val="windowText" lastClr="000000"/>
                  </a:solidFill>
                </a:ln>
                <a:solidFill>
                  <a:schemeClr val="bg1"/>
                </a:solidFill>
                <a:latin typeface="Eras Bold ITC" pitchFamily="34" charset="0"/>
              </a:rPr>
              <a:t>8 </a:t>
            </a:r>
            <a:r>
              <a:rPr lang="en-029" altLang="en-US" sz="3600" dirty="0">
                <a:ln w="28575">
                  <a:solidFill>
                    <a:sysClr val="windowText" lastClr="000000"/>
                  </a:solidFill>
                </a:ln>
                <a:solidFill>
                  <a:schemeClr val="bg1"/>
                </a:solidFill>
                <a:latin typeface="Eras Bold ITC" pitchFamily="34" charset="0"/>
              </a:rPr>
              <a:t>Open thy mouth for the dumb in the cause of all such as are appointed to destruction. Open thy mouth, judge righteously, and plead the cause of the poor and needy</a:t>
            </a:r>
            <a:endParaRPr lang="en-029" altLang="en-US" sz="3600" b="1" dirty="0">
              <a:ln w="28575">
                <a:solidFill>
                  <a:sysClr val="windowText" lastClr="000000"/>
                </a:solidFill>
              </a:ln>
              <a:solidFill>
                <a:schemeClr val="bg1"/>
              </a:solidFill>
              <a:latin typeface="Eras Bold ITC" pitchFamily="34" charset="0"/>
            </a:endParaRPr>
          </a:p>
        </p:txBody>
      </p:sp>
    </p:spTree>
    <p:extLst>
      <p:ext uri="{BB962C8B-B14F-4D97-AF65-F5344CB8AC3E}">
        <p14:creationId xmlns:p14="http://schemas.microsoft.com/office/powerpoint/2010/main" val="279381299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17318" y="46363"/>
            <a:ext cx="7793183" cy="4154984"/>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fontAlgn="base"/>
            <a:r>
              <a:rPr lang="en-029" sz="2400" dirty="0">
                <a:latin typeface="Eras Bold ITC" panose="020B0907030504020204" pitchFamily="34" charset="0"/>
              </a:rPr>
              <a:t>The </a:t>
            </a:r>
            <a:r>
              <a:rPr lang="en-029" sz="2400" dirty="0" smtClean="0">
                <a:latin typeface="Eras Bold ITC" panose="020B0907030504020204" pitchFamily="34" charset="0"/>
              </a:rPr>
              <a:t>PARL Department </a:t>
            </a:r>
          </a:p>
          <a:p>
            <a:pPr marL="342900" indent="-342900" fontAlgn="base">
              <a:buFont typeface="Arial" panose="020B0604020202020204" pitchFamily="34" charset="0"/>
              <a:buChar char="•"/>
            </a:pPr>
            <a:r>
              <a:rPr lang="en-029" sz="2400" dirty="0" smtClean="0">
                <a:latin typeface="Eras Bold ITC" panose="020B0907030504020204" pitchFamily="34" charset="0"/>
              </a:rPr>
              <a:t>represents </a:t>
            </a:r>
            <a:r>
              <a:rPr lang="en-029" sz="2400" dirty="0">
                <a:latin typeface="Eras Bold ITC" panose="020B0907030504020204" pitchFamily="34" charset="0"/>
              </a:rPr>
              <a:t>the Church before governments, international organizations, and other religions, </a:t>
            </a:r>
            <a:r>
              <a:rPr lang="en-029" sz="2400" dirty="0" smtClean="0">
                <a:latin typeface="Eras Bold ITC" panose="020B0907030504020204" pitchFamily="34" charset="0"/>
              </a:rPr>
              <a:t>maintaining </a:t>
            </a:r>
            <a:r>
              <a:rPr lang="en-029" sz="2400" dirty="0">
                <a:latin typeface="Eras Bold ITC" panose="020B0907030504020204" pitchFamily="34" charset="0"/>
              </a:rPr>
              <a:t>good relationships.</a:t>
            </a:r>
          </a:p>
          <a:p>
            <a:pPr marL="342900" lvl="0" indent="-342900" fontAlgn="base">
              <a:buFont typeface="Arial" panose="020B0604020202020204" pitchFamily="34" charset="0"/>
              <a:buChar char="•"/>
            </a:pPr>
            <a:r>
              <a:rPr lang="en-029" sz="2400" dirty="0" smtClean="0">
                <a:latin typeface="Eras Bold ITC" panose="020B0907030504020204" pitchFamily="34" charset="0"/>
              </a:rPr>
              <a:t>monitors </a:t>
            </a:r>
            <a:r>
              <a:rPr lang="en-029" sz="2400" dirty="0">
                <a:latin typeface="Eras Bold ITC" panose="020B0907030504020204" pitchFamily="34" charset="0"/>
              </a:rPr>
              <a:t>and interprets current events that may reflect on prophetic </a:t>
            </a:r>
            <a:r>
              <a:rPr lang="en-029" sz="2400" dirty="0" smtClean="0">
                <a:latin typeface="Eras Bold ITC" panose="020B0907030504020204" pitchFamily="34" charset="0"/>
              </a:rPr>
              <a:t>scenarios.  </a:t>
            </a:r>
          </a:p>
          <a:p>
            <a:pPr marL="342900" lvl="0" indent="-342900" fontAlgn="base">
              <a:buFont typeface="Arial" panose="020B0604020202020204" pitchFamily="34" charset="0"/>
              <a:buChar char="•"/>
            </a:pPr>
            <a:r>
              <a:rPr lang="en-029" sz="2400" dirty="0" smtClean="0">
                <a:latin typeface="Eras Bold ITC" panose="020B0907030504020204" pitchFamily="34" charset="0"/>
              </a:rPr>
              <a:t>promotes </a:t>
            </a:r>
            <a:r>
              <a:rPr lang="en-029" sz="2400" dirty="0">
                <a:latin typeface="Eras Bold ITC" panose="020B0907030504020204" pitchFamily="34" charset="0"/>
              </a:rPr>
              <a:t>and maintains religious freedom around the </a:t>
            </a:r>
            <a:r>
              <a:rPr lang="en-029" sz="2400" dirty="0" smtClean="0">
                <a:latin typeface="Eras Bold ITC" panose="020B0907030504020204" pitchFamily="34" charset="0"/>
              </a:rPr>
              <a:t>world</a:t>
            </a:r>
          </a:p>
          <a:p>
            <a:pPr marL="342900" lvl="0" indent="-342900" fontAlgn="base">
              <a:buFont typeface="Arial" panose="020B0604020202020204" pitchFamily="34" charset="0"/>
              <a:buChar char="•"/>
            </a:pPr>
            <a:r>
              <a:rPr lang="en-029" sz="2400" dirty="0" smtClean="0">
                <a:latin typeface="Eras Bold ITC" panose="020B0907030504020204" pitchFamily="34" charset="0"/>
              </a:rPr>
              <a:t>assists </a:t>
            </a:r>
            <a:r>
              <a:rPr lang="en-029" sz="2400" dirty="0">
                <a:latin typeface="Eras Bold ITC" panose="020B0907030504020204" pitchFamily="34" charset="0"/>
              </a:rPr>
              <a:t>members of the </a:t>
            </a:r>
            <a:r>
              <a:rPr lang="en-029" sz="2400" dirty="0" smtClean="0">
                <a:latin typeface="Eras Bold ITC" panose="020B0907030504020204" pitchFamily="34" charset="0"/>
              </a:rPr>
              <a:t>SDA </a:t>
            </a:r>
            <a:r>
              <a:rPr lang="en-029" sz="2400" dirty="0">
                <a:latin typeface="Eras Bold ITC" panose="020B0907030504020204" pitchFamily="34" charset="0"/>
              </a:rPr>
              <a:t>Church who are discriminated against or persecuted for practicing their beliefs.</a:t>
            </a: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0" name="TextBox 9"/>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2292859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0" y="202227"/>
            <a:ext cx="7793183" cy="3785652"/>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fontAlgn="base"/>
            <a:r>
              <a:rPr lang="en-029" sz="2400" b="1" i="1" dirty="0" smtClean="0">
                <a:latin typeface="Eras Bold ITC" panose="020B0907030504020204" pitchFamily="34" charset="0"/>
              </a:rPr>
              <a:t>PARL works </a:t>
            </a:r>
            <a:r>
              <a:rPr lang="en-029" sz="2400" b="1" i="1" dirty="0">
                <a:latin typeface="Eras Bold ITC" panose="020B0907030504020204" pitchFamily="34" charset="0"/>
              </a:rPr>
              <a:t>to position the Seventh-day Adventist Church and its services to a standing of credibility, trust, and relevance in the public realm</a:t>
            </a:r>
            <a:r>
              <a:rPr lang="en-029" sz="2400" b="1" i="1" dirty="0" smtClean="0">
                <a:latin typeface="Eras Bold ITC" panose="020B0907030504020204" pitchFamily="34" charset="0"/>
              </a:rPr>
              <a:t>.</a:t>
            </a:r>
          </a:p>
          <a:p>
            <a:pPr fontAlgn="base"/>
            <a:endParaRPr lang="en-029" sz="2400" dirty="0">
              <a:latin typeface="Eras Bold ITC" panose="020B0907030504020204" pitchFamily="34" charset="0"/>
            </a:endParaRPr>
          </a:p>
          <a:p>
            <a:r>
              <a:rPr lang="en-029" sz="2400" dirty="0">
                <a:latin typeface="Eras Bold ITC" panose="020B0907030504020204" pitchFamily="34" charset="0"/>
              </a:rPr>
              <a:t>Why? So the Adventist Church can be more effective in its mission. Our task is to enhance our church's ability to operate around the world by building bridges with public and religious leaders. </a:t>
            </a: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0" name="TextBox 9"/>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3792421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http://www.whiteestate.org/pathways/images/e_wh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672" y="3677024"/>
            <a:ext cx="1055049"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sp>
        <p:nvSpPr>
          <p:cNvPr id="9" name="Rectangle 2"/>
          <p:cNvSpPr>
            <a:spLocks noChangeArrowheads="1"/>
          </p:cNvSpPr>
          <p:nvPr/>
        </p:nvSpPr>
        <p:spPr bwMode="auto">
          <a:xfrm>
            <a:off x="228600" y="141678"/>
            <a:ext cx="7397276" cy="397031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0" hangingPunct="0">
              <a:defRPr/>
            </a:pPr>
            <a:r>
              <a:rPr lang="en-US" sz="2800" dirty="0" smtClean="0">
                <a:solidFill>
                  <a:schemeClr val="tx1"/>
                </a:solidFill>
                <a:latin typeface="Eras Bold ITC" panose="020B0907030504020204" pitchFamily="34" charset="0"/>
                <a:ea typeface="Verdana" panose="020B0604030504040204" pitchFamily="34" charset="0"/>
                <a:cs typeface="Arial" pitchFamily="34" charset="0"/>
              </a:rPr>
              <a:t>“It </a:t>
            </a:r>
            <a:r>
              <a:rPr lang="en-US" sz="2800" dirty="0">
                <a:solidFill>
                  <a:schemeClr val="tx1"/>
                </a:solidFill>
                <a:latin typeface="Eras Bold ITC" panose="020B0907030504020204" pitchFamily="34" charset="0"/>
                <a:ea typeface="Verdana" panose="020B0604030504040204" pitchFamily="34" charset="0"/>
                <a:cs typeface="Arial" pitchFamily="34" charset="0"/>
              </a:rPr>
              <a:t>is our duty to do all in our power to avert the threatened danger. We should endeavor to disarm prejudice by placing ourselves in a proper light before the people. We should bring before them the real question at issue, thus interposing the most effectual protest against measures to restrict liberty of conscience</a:t>
            </a:r>
            <a:r>
              <a:rPr lang="en-US" sz="2800" dirty="0" smtClean="0">
                <a:solidFill>
                  <a:schemeClr val="tx1"/>
                </a:solidFill>
                <a:latin typeface="Eras Bold ITC" panose="020B0907030504020204" pitchFamily="34" charset="0"/>
                <a:ea typeface="Verdana" panose="020B0604030504040204" pitchFamily="34" charset="0"/>
                <a:cs typeface="Arial" pitchFamily="34" charset="0"/>
              </a:rPr>
              <a:t>.”</a:t>
            </a:r>
            <a:r>
              <a:rPr lang="en-US" dirty="0" smtClean="0">
                <a:solidFill>
                  <a:schemeClr val="tx1"/>
                </a:solidFill>
                <a:latin typeface="Eras Bold ITC" panose="020B0907030504020204" pitchFamily="34" charset="0"/>
                <a:ea typeface="Verdana" panose="020B0604030504040204" pitchFamily="34" charset="0"/>
                <a:cs typeface="Arial" pitchFamily="34" charset="0"/>
              </a:rPr>
              <a:t> </a:t>
            </a:r>
            <a:r>
              <a:rPr lang="en-US" sz="1600" i="1" dirty="0" smtClean="0">
                <a:solidFill>
                  <a:schemeClr val="tx1"/>
                </a:solidFill>
                <a:latin typeface="Eras Bold ITC" panose="020B0907030504020204" pitchFamily="34" charset="0"/>
                <a:ea typeface="Verdana" panose="020B0604030504040204" pitchFamily="34" charset="0"/>
                <a:cs typeface="Arial" pitchFamily="34" charset="0"/>
              </a:rPr>
              <a:t>5T, p. 452</a:t>
            </a:r>
            <a:endParaRPr lang="en-US" sz="1600" dirty="0">
              <a:solidFill>
                <a:schemeClr val="tx1"/>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1" name="TextBox 10"/>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2" name="Picture 11"/>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405044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228601" y="124926"/>
            <a:ext cx="7391400" cy="4893647"/>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fontAlgn="base"/>
            <a:r>
              <a:rPr lang="en-029" sz="2400" b="1" dirty="0">
                <a:latin typeface="Eras Bold ITC" panose="020B0907030504020204" pitchFamily="34" charset="0"/>
              </a:rPr>
              <a:t>Diplomacy</a:t>
            </a:r>
          </a:p>
          <a:p>
            <a:pPr fontAlgn="base"/>
            <a:r>
              <a:rPr lang="en-029" sz="2400" dirty="0" smtClean="0">
                <a:latin typeface="Eras Bold ITC" panose="020B0907030504020204" pitchFamily="34" charset="0"/>
              </a:rPr>
              <a:t>PARL maintains </a:t>
            </a:r>
            <a:r>
              <a:rPr lang="en-029" sz="2400" dirty="0">
                <a:latin typeface="Eras Bold ITC" panose="020B0907030504020204" pitchFamily="34" charset="0"/>
              </a:rPr>
              <a:t>a presence at the United Nations in New York and Geneva, and with other international organizations. We also have an office on Capitol Hill in Washington, DC, where we maintain contact with lawmakers, the White House, and members of Washington's large and diverse diplomatic community. We build relationships with state leaders and public officials by visiting with them, and by inviting some to visit with Adventist Church leaders at </a:t>
            </a:r>
            <a:r>
              <a:rPr lang="en-029" sz="2400" dirty="0" smtClean="0">
                <a:latin typeface="Eras Bold ITC" panose="020B0907030504020204" pitchFamily="34" charset="0"/>
              </a:rPr>
              <a:t>various meetings and events.</a:t>
            </a:r>
            <a:endParaRPr lang="en-029" sz="2400" dirty="0">
              <a:latin typeface="Eras Bold ITC" panose="020B0907030504020204" pitchFamily="34" charset="0"/>
            </a:endParaRP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0" name="TextBox 9"/>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3576052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0" y="202227"/>
            <a:ext cx="7793183" cy="3785652"/>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fontAlgn="base"/>
            <a:r>
              <a:rPr lang="en-029" sz="2400" b="1" dirty="0">
                <a:latin typeface="Eras Bold ITC" panose="020B0907030504020204" pitchFamily="34" charset="0"/>
              </a:rPr>
              <a:t>Religious Liberty </a:t>
            </a:r>
            <a:r>
              <a:rPr lang="en-029" sz="2400" b="1" dirty="0" smtClean="0">
                <a:latin typeface="Eras Bold ITC" panose="020B0907030504020204" pitchFamily="34" charset="0"/>
              </a:rPr>
              <a:t>Litigation</a:t>
            </a:r>
          </a:p>
          <a:p>
            <a:pPr fontAlgn="base"/>
            <a:endParaRPr lang="en-029" sz="2400" b="1" dirty="0">
              <a:latin typeface="Eras Bold ITC" panose="020B0907030504020204" pitchFamily="34" charset="0"/>
            </a:endParaRPr>
          </a:p>
          <a:p>
            <a:pPr fontAlgn="base"/>
            <a:r>
              <a:rPr lang="en-029" sz="2400" dirty="0">
                <a:latin typeface="Eras Bold ITC" panose="020B0907030504020204" pitchFamily="34" charset="0"/>
              </a:rPr>
              <a:t>In various countries it may become necessary from time to time to take legal action in </a:t>
            </a:r>
            <a:r>
              <a:rPr lang="en-029" sz="2400" dirty="0" err="1">
                <a:latin typeface="Eras Bold ITC" panose="020B0907030504020204" pitchFamily="34" charset="0"/>
              </a:rPr>
              <a:t>defense</a:t>
            </a:r>
            <a:r>
              <a:rPr lang="en-029" sz="2400" dirty="0">
                <a:latin typeface="Eras Bold ITC" panose="020B0907030504020204" pitchFamily="34" charset="0"/>
              </a:rPr>
              <a:t> of the religious liberty rights of church organizations or individuals, including the right of Sabbath observance. However, before resorting to the courts, every effort should be made to settle matters equitably in support of free exercise of religion</a:t>
            </a:r>
            <a:r>
              <a:rPr lang="en-029" sz="2400" dirty="0" smtClean="0">
                <a:latin typeface="Eras Bold ITC" panose="020B0907030504020204" pitchFamily="34" charset="0"/>
              </a:rPr>
              <a:t>.</a:t>
            </a:r>
            <a:endParaRPr lang="en-029" sz="2400" dirty="0">
              <a:latin typeface="Eras Bold ITC" panose="020B0907030504020204" pitchFamily="34" charset="0"/>
            </a:endParaRP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0" name="TextBox 9"/>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84233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0" y="25582"/>
            <a:ext cx="7793183" cy="40011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fontAlgn="base"/>
            <a:r>
              <a:rPr lang="en-029" sz="2000" dirty="0">
                <a:latin typeface="Eras Bold ITC" panose="020B0907030504020204" pitchFamily="34" charset="0"/>
              </a:rPr>
              <a:t>In this effort, we adhere to three general principles:</a:t>
            </a: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latin typeface="Eras Bold ITC" panose="020B0907030504020204" pitchFamily="34" charset="0"/>
            </a:endParaRPr>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Eras Bold ITC" panose="020B0907030504020204" pitchFamily="34" charset="0"/>
              <a:ea typeface="ＭＳ Ｐゴシック" pitchFamily="-110" charset="-128"/>
              <a:cs typeface="ＭＳ Ｐゴシック" pitchFamily="-110" charset="-128"/>
            </a:endParaRPr>
          </a:p>
        </p:txBody>
      </p:sp>
      <p:sp>
        <p:nvSpPr>
          <p:cNvPr id="2" name="Rectangle 1"/>
          <p:cNvSpPr/>
          <p:nvPr/>
        </p:nvSpPr>
        <p:spPr>
          <a:xfrm>
            <a:off x="228600" y="514034"/>
            <a:ext cx="7010400" cy="369332"/>
          </a:xfrm>
          <a:prstGeom prst="rect">
            <a:avLst/>
          </a:prstGeom>
        </p:spPr>
        <p:txBody>
          <a:bodyPr wrap="square">
            <a:spAutoFit/>
          </a:bodyPr>
          <a:lstStyle/>
          <a:p>
            <a:pPr fontAlgn="base"/>
            <a:r>
              <a:rPr lang="en-029" dirty="0">
                <a:latin typeface="Eras Bold ITC" panose="020B0907030504020204" pitchFamily="34" charset="0"/>
              </a:rPr>
              <a:t>1. Silence in the face of evil is not neutrality, it’s complicity</a:t>
            </a:r>
          </a:p>
        </p:txBody>
      </p:sp>
      <p:sp>
        <p:nvSpPr>
          <p:cNvPr id="3" name="Rectangle 2"/>
          <p:cNvSpPr/>
          <p:nvPr/>
        </p:nvSpPr>
        <p:spPr>
          <a:xfrm>
            <a:off x="214746" y="1020544"/>
            <a:ext cx="7315200" cy="646331"/>
          </a:xfrm>
          <a:prstGeom prst="rect">
            <a:avLst/>
          </a:prstGeom>
        </p:spPr>
        <p:txBody>
          <a:bodyPr wrap="square">
            <a:spAutoFit/>
          </a:bodyPr>
          <a:lstStyle/>
          <a:p>
            <a:pPr fontAlgn="base"/>
            <a:r>
              <a:rPr lang="en-029" dirty="0">
                <a:latin typeface="Eras Bold ITC" panose="020B0907030504020204" pitchFamily="34" charset="0"/>
              </a:rPr>
              <a:t>2. While all laws should be moral, not all morality should be law</a:t>
            </a:r>
          </a:p>
        </p:txBody>
      </p:sp>
      <p:sp>
        <p:nvSpPr>
          <p:cNvPr id="9" name="Rectangle 8"/>
          <p:cNvSpPr/>
          <p:nvPr/>
        </p:nvSpPr>
        <p:spPr>
          <a:xfrm>
            <a:off x="609600" y="1670954"/>
            <a:ext cx="7086600" cy="646331"/>
          </a:xfrm>
          <a:prstGeom prst="rect">
            <a:avLst/>
          </a:prstGeom>
        </p:spPr>
        <p:txBody>
          <a:bodyPr wrap="square">
            <a:spAutoFit/>
          </a:bodyPr>
          <a:lstStyle/>
          <a:p>
            <a:pPr fontAlgn="base"/>
            <a:r>
              <a:rPr lang="en-029" b="1" dirty="0">
                <a:latin typeface="Eras Bold ITC" panose="020B0907030504020204" pitchFamily="34" charset="0"/>
              </a:rPr>
              <a:t>a) Adventists reject all laws designed to regulate the relationship between human beings and their Creator</a:t>
            </a:r>
            <a:endParaRPr lang="en-029" dirty="0">
              <a:latin typeface="Eras Bold ITC" panose="020B0907030504020204" pitchFamily="34" charset="0"/>
            </a:endParaRPr>
          </a:p>
        </p:txBody>
      </p:sp>
      <p:sp>
        <p:nvSpPr>
          <p:cNvPr id="10" name="Rectangle 9"/>
          <p:cNvSpPr/>
          <p:nvPr/>
        </p:nvSpPr>
        <p:spPr>
          <a:xfrm>
            <a:off x="595746" y="2324010"/>
            <a:ext cx="7100454" cy="1200329"/>
          </a:xfrm>
          <a:prstGeom prst="rect">
            <a:avLst/>
          </a:prstGeom>
        </p:spPr>
        <p:txBody>
          <a:bodyPr wrap="square">
            <a:spAutoFit/>
          </a:bodyPr>
          <a:lstStyle/>
          <a:p>
            <a:pPr fontAlgn="base"/>
            <a:r>
              <a:rPr lang="en-029" b="1" dirty="0">
                <a:latin typeface="Eras Bold ITC" panose="020B0907030504020204" pitchFamily="34" charset="0"/>
              </a:rPr>
              <a:t>b) Adventists support careful consideration of the moral implications of public policy that regulates individuals’ relationships between each other and between the individual and society</a:t>
            </a:r>
            <a:endParaRPr lang="en-029" dirty="0">
              <a:latin typeface="Eras Bold ITC" panose="020B0907030504020204" pitchFamily="34" charset="0"/>
            </a:endParaRPr>
          </a:p>
        </p:txBody>
      </p:sp>
      <p:sp>
        <p:nvSpPr>
          <p:cNvPr id="11" name="Rectangle 10"/>
          <p:cNvSpPr/>
          <p:nvPr/>
        </p:nvSpPr>
        <p:spPr>
          <a:xfrm>
            <a:off x="609600" y="3513039"/>
            <a:ext cx="7183583" cy="923330"/>
          </a:xfrm>
          <a:prstGeom prst="rect">
            <a:avLst/>
          </a:prstGeom>
        </p:spPr>
        <p:txBody>
          <a:bodyPr wrap="square">
            <a:spAutoFit/>
          </a:bodyPr>
          <a:lstStyle/>
          <a:p>
            <a:pPr fontAlgn="base"/>
            <a:r>
              <a:rPr lang="en-029" b="1" dirty="0">
                <a:latin typeface="Eras Bold ITC" panose="020B0907030504020204" pitchFamily="34" charset="0"/>
              </a:rPr>
              <a:t>c) In a free society, individuals must be able to make bad moral choices that do not cause serious proximate harm to others</a:t>
            </a:r>
            <a:endParaRPr lang="en-029" dirty="0">
              <a:latin typeface="Eras Bold ITC" panose="020B0907030504020204" pitchFamily="34" charset="0"/>
            </a:endParaRPr>
          </a:p>
        </p:txBody>
      </p:sp>
      <p:sp>
        <p:nvSpPr>
          <p:cNvPr id="12" name="Rectangle 11"/>
          <p:cNvSpPr/>
          <p:nvPr/>
        </p:nvSpPr>
        <p:spPr>
          <a:xfrm>
            <a:off x="228600" y="4400550"/>
            <a:ext cx="7467600" cy="646331"/>
          </a:xfrm>
          <a:prstGeom prst="rect">
            <a:avLst/>
          </a:prstGeom>
        </p:spPr>
        <p:txBody>
          <a:bodyPr wrap="square">
            <a:spAutoFit/>
          </a:bodyPr>
          <a:lstStyle/>
          <a:p>
            <a:pPr fontAlgn="base"/>
            <a:r>
              <a:rPr lang="en-029" dirty="0">
                <a:latin typeface="Eras Bold ITC" panose="020B0907030504020204" pitchFamily="34" charset="0"/>
              </a:rPr>
              <a:t>3. Just because we can say something, doesn’t mean we have something to say</a:t>
            </a: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5" name="TextBox 14"/>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6" name="Picture 15"/>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1777056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228601" y="90759"/>
            <a:ext cx="7239000" cy="440120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eaLnBrk="0" hangingPunct="0">
              <a:spcBef>
                <a:spcPct val="50000"/>
              </a:spcBef>
              <a:defRPr/>
            </a:pPr>
            <a:r>
              <a:rPr lang="en-US" sz="2800" dirty="0" smtClean="0">
                <a:latin typeface="Eras Bold ITC" panose="020B0907030504020204" pitchFamily="34" charset="0"/>
                <a:ea typeface="Verdana" panose="020B0604030504040204" pitchFamily="34" charset="0"/>
                <a:cs typeface="Arial" pitchFamily="34" charset="0"/>
              </a:rPr>
              <a:t>“</a:t>
            </a:r>
            <a:r>
              <a:rPr lang="en-029" sz="2800" dirty="0" smtClean="0">
                <a:latin typeface="Eras Bold ITC" panose="020B0907030504020204" pitchFamily="34" charset="0"/>
                <a:ea typeface="Verdana" panose="020B0604030504040204" pitchFamily="34" charset="0"/>
              </a:rPr>
              <a:t>We </a:t>
            </a:r>
            <a:r>
              <a:rPr lang="en-029" sz="2800" dirty="0">
                <a:latin typeface="Eras Bold ITC" panose="020B0907030504020204" pitchFamily="34" charset="0"/>
                <a:ea typeface="Verdana" panose="020B0604030504040204" pitchFamily="34" charset="0"/>
              </a:rPr>
              <a:t>are not ready for the issue to which the enforcement of the Sunday law will bring us. It is our duty, as we see the signs of approaching peril, to arouse to action. Let none sit in calm expectation of the evil, comforting themselves with the belief that this work must go on because prophecy has foretold it, and that the Lord will shelter His people.</a:t>
            </a:r>
            <a:r>
              <a:rPr lang="en-US" sz="2800" dirty="0" smtClean="0">
                <a:latin typeface="Eras Bold ITC" panose="020B0907030504020204" pitchFamily="34" charset="0"/>
                <a:ea typeface="Verdana" panose="020B0604030504040204" pitchFamily="34" charset="0"/>
                <a:cs typeface="Arial" pitchFamily="34" charset="0"/>
              </a:rPr>
              <a:t>”</a:t>
            </a:r>
            <a:r>
              <a:rPr lang="en-US" sz="1400" dirty="0" smtClean="0">
                <a:latin typeface="Eras Bold ITC" panose="020B0907030504020204" pitchFamily="34" charset="0"/>
                <a:ea typeface="Verdana" panose="020B0604030504040204" pitchFamily="34" charset="0"/>
                <a:cs typeface="Arial" pitchFamily="34" charset="0"/>
              </a:rPr>
              <a:t>(5T, 713)</a:t>
            </a:r>
            <a:r>
              <a:rPr lang="en-US" sz="1400" dirty="0" smtClean="0">
                <a:latin typeface="Eras Bold ITC" panose="020B0907030504020204" pitchFamily="34" charset="0"/>
                <a:ea typeface="Verdana" panose="020B0604030504040204" pitchFamily="34" charset="0"/>
                <a:cs typeface="Times New Roman" pitchFamily="18" charset="0"/>
              </a:rPr>
              <a:t> </a:t>
            </a:r>
            <a:endParaRPr lang="en-US" sz="1200" dirty="0">
              <a:latin typeface="Eras Bold ITC" panose="020B0907030504020204" pitchFamily="34" charset="0"/>
              <a:ea typeface="Verdana" panose="020B0604030504040204" pitchFamily="34" charset="0"/>
              <a:cs typeface="Times New Roman" pitchFamily="18" charset="0"/>
            </a:endParaRPr>
          </a:p>
        </p:txBody>
      </p:sp>
      <p:pic>
        <p:nvPicPr>
          <p:cNvPr id="60419" name="Picture 3" descr="http://www.whiteestate.org/pathways/images/e_whi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667962"/>
            <a:ext cx="881063" cy="125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0" name="TextBox 9"/>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1" name="Picture 10"/>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15016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solidFill>
                <a:schemeClr val="tx2">
                  <a:lumMod val="50000"/>
                </a:schemeClr>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17833"/>
            <a:ext cx="1447800" cy="936634"/>
          </a:xfrm>
          <a:prstGeom prst="rect">
            <a:avLst/>
          </a:prstGeom>
        </p:spPr>
      </p:pic>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Verdana" panose="020B0604030504040204" pitchFamily="34" charset="0"/>
              <a:ea typeface="Verdana" panose="020B0604030504040204" pitchFamily="34" charset="0"/>
              <a:cs typeface="ＭＳ Ｐゴシック" pitchFamily="-110" charset="-128"/>
            </a:endParaRPr>
          </a:p>
        </p:txBody>
      </p:sp>
      <p:sp>
        <p:nvSpPr>
          <p:cNvPr id="2" name="Rectangle 1"/>
          <p:cNvSpPr/>
          <p:nvPr/>
        </p:nvSpPr>
        <p:spPr>
          <a:xfrm>
            <a:off x="34637" y="1032674"/>
            <a:ext cx="5081195" cy="3970318"/>
          </a:xfrm>
          <a:prstGeom prst="rect">
            <a:avLst/>
          </a:prstGeom>
        </p:spPr>
        <p:txBody>
          <a:bodyPr wrap="square">
            <a:spAutoFit/>
          </a:bodyPr>
          <a:lstStyle/>
          <a:p>
            <a:pPr algn="ctr"/>
            <a:r>
              <a:rPr lang="en-029" sz="2800" dirty="0" smtClean="0">
                <a:latin typeface="Eras Bold ITC" panose="020B0907030504020204" pitchFamily="34" charset="0"/>
              </a:rPr>
              <a:t>While </a:t>
            </a:r>
            <a:r>
              <a:rPr lang="en-029" sz="2800" dirty="0">
                <a:latin typeface="Eras Bold ITC" panose="020B0907030504020204" pitchFamily="34" charset="0"/>
              </a:rPr>
              <a:t>the King was saddled with the responsibility of political governance, the priest/prophet was saddled with the responsibility of guiding the king with the instructions of </a:t>
            </a:r>
            <a:r>
              <a:rPr lang="en-029" sz="2800" dirty="0" err="1">
                <a:latin typeface="Eras Bold ITC" panose="020B0907030504020204" pitchFamily="34" charset="0"/>
              </a:rPr>
              <a:t>Yaweh</a:t>
            </a:r>
            <a:r>
              <a:rPr lang="en-029" sz="2800" dirty="0">
                <a:latin typeface="Eras Bold ITC" panose="020B0907030504020204" pitchFamily="34" charset="0"/>
              </a:rPr>
              <a:t>. </a:t>
            </a:r>
            <a:endParaRPr lang="en-029" sz="2800" dirty="0">
              <a:latin typeface="Eras Bold ITC" panose="020B0907030504020204" pitchFamily="34" charset="0"/>
              <a:ea typeface="Verdana" panose="020B0604030504040204" pitchFamily="34" charset="0"/>
            </a:endParaRPr>
          </a:p>
        </p:txBody>
      </p:sp>
      <p:sp>
        <p:nvSpPr>
          <p:cNvPr id="9" name="TextBox 8"/>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sp>
        <p:nvSpPr>
          <p:cNvPr id="11" name="Text Box 3"/>
          <p:cNvSpPr txBox="1">
            <a:spLocks noChangeArrowheads="1"/>
          </p:cNvSpPr>
          <p:nvPr/>
        </p:nvSpPr>
        <p:spPr bwMode="auto">
          <a:xfrm>
            <a:off x="34637" y="-44664"/>
            <a:ext cx="789362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pic>
        <p:nvPicPr>
          <p:cNvPr id="45058" name="Picture 2"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6763" y="1156799"/>
            <a:ext cx="2619375" cy="34861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8756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381000" y="986700"/>
            <a:ext cx="7162800" cy="3170099"/>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eaLnBrk="0" hangingPunct="0">
              <a:spcBef>
                <a:spcPct val="50000"/>
              </a:spcBef>
              <a:defRPr/>
            </a:pPr>
            <a:r>
              <a:rPr lang="en-US" sz="4000" dirty="0" smtClean="0">
                <a:latin typeface="Eras Bold ITC" panose="020B0907030504020204" pitchFamily="34" charset="0"/>
                <a:ea typeface="Verdana" panose="020B0604030504040204" pitchFamily="34" charset="0"/>
                <a:cs typeface="Arial" pitchFamily="34" charset="0"/>
              </a:rPr>
              <a:t>“We are not doing the will of God if we sit in quietude, doing nothing to preserve liberty of conscience.” </a:t>
            </a:r>
            <a:r>
              <a:rPr lang="en-US" sz="2000" dirty="0" smtClean="0">
                <a:latin typeface="Eras Bold ITC" panose="020B0907030504020204" pitchFamily="34" charset="0"/>
                <a:ea typeface="Verdana" panose="020B0604030504040204" pitchFamily="34" charset="0"/>
                <a:cs typeface="Arial" pitchFamily="34" charset="0"/>
              </a:rPr>
              <a:t>(5T, 713)</a:t>
            </a:r>
            <a:r>
              <a:rPr lang="en-US" sz="2000" dirty="0" smtClean="0">
                <a:latin typeface="Eras Bold ITC" panose="020B0907030504020204" pitchFamily="34" charset="0"/>
                <a:ea typeface="Verdana" panose="020B0604030504040204" pitchFamily="34" charset="0"/>
                <a:cs typeface="Times New Roman" pitchFamily="18" charset="0"/>
              </a:rPr>
              <a:t> </a:t>
            </a:r>
            <a:endParaRPr lang="en-US" dirty="0">
              <a:latin typeface="Eras Bold ITC" panose="020B0907030504020204" pitchFamily="34" charset="0"/>
              <a:ea typeface="Verdana" panose="020B0604030504040204" pitchFamily="34" charset="0"/>
              <a:cs typeface="Times New Roman" pitchFamily="18" charset="0"/>
            </a:endParaRPr>
          </a:p>
        </p:txBody>
      </p:sp>
      <p:pic>
        <p:nvPicPr>
          <p:cNvPr id="60419" name="Picture 3" descr="http://www.whiteestate.org/pathways/images/e_wh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752" y="3238229"/>
            <a:ext cx="1055049"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0" name="TextBox 9"/>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1" name="Picture 10"/>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153164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0" y="90759"/>
            <a:ext cx="7924799" cy="440120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eaLnBrk="0" hangingPunct="0">
              <a:spcBef>
                <a:spcPct val="50000"/>
              </a:spcBef>
              <a:defRPr/>
            </a:pPr>
            <a:r>
              <a:rPr lang="en-029" sz="2800" u="sng" dirty="0">
                <a:latin typeface="Eras Bold ITC" panose="020B0907030504020204" pitchFamily="34" charset="0"/>
                <a:ea typeface="Verdana" panose="020B0604030504040204" pitchFamily="34" charset="0"/>
              </a:rPr>
              <a:t>G</a:t>
            </a:r>
            <a:r>
              <a:rPr lang="en-029" sz="2800" u="sng" dirty="0" smtClean="0">
                <a:latin typeface="Eras Bold ITC" panose="020B0907030504020204" pitchFamily="34" charset="0"/>
                <a:ea typeface="Verdana" panose="020B0604030504040204" pitchFamily="34" charset="0"/>
              </a:rPr>
              <a:t>uidelines</a:t>
            </a:r>
            <a:r>
              <a:rPr lang="en-029" sz="2800" dirty="0" smtClean="0">
                <a:latin typeface="Eras Bold ITC" panose="020B0907030504020204" pitchFamily="34" charset="0"/>
                <a:ea typeface="Verdana" panose="020B0604030504040204" pitchFamily="34" charset="0"/>
              </a:rPr>
              <a:t> from SDA document </a:t>
            </a:r>
            <a:r>
              <a:rPr lang="en-029" sz="2800" dirty="0">
                <a:latin typeface="Eras Bold ITC" panose="020B0907030504020204" pitchFamily="34" charset="0"/>
                <a:ea typeface="Verdana" panose="020B0604030504040204" pitchFamily="34" charset="0"/>
              </a:rPr>
              <a:t>titled, “Church State Relations.” </a:t>
            </a:r>
            <a:r>
              <a:rPr lang="en-029" sz="2800" dirty="0" smtClean="0">
                <a:latin typeface="Eras Bold ITC" panose="020B0907030504020204" pitchFamily="34" charset="0"/>
                <a:ea typeface="Verdana" panose="020B0604030504040204" pitchFamily="34" charset="0"/>
              </a:rPr>
              <a:t>adopted </a:t>
            </a:r>
            <a:r>
              <a:rPr lang="en-029" sz="2800" dirty="0">
                <a:latin typeface="Eras Bold ITC" panose="020B0907030504020204" pitchFamily="34" charset="0"/>
                <a:ea typeface="Verdana" panose="020B0604030504040204" pitchFamily="34" charset="0"/>
              </a:rPr>
              <a:t>by the Council of </a:t>
            </a:r>
            <a:r>
              <a:rPr lang="en-029" sz="2800" dirty="0" smtClean="0">
                <a:latin typeface="Eras Bold ITC" panose="020B0907030504020204" pitchFamily="34" charset="0"/>
                <a:ea typeface="Verdana" panose="020B0604030504040204" pitchFamily="34" charset="0"/>
              </a:rPr>
              <a:t>Inter-church/Inter-faith, </a:t>
            </a:r>
            <a:r>
              <a:rPr lang="en-029" sz="2800" dirty="0">
                <a:latin typeface="Eras Bold ITC" panose="020B0907030504020204" pitchFamily="34" charset="0"/>
                <a:ea typeface="Verdana" panose="020B0604030504040204" pitchFamily="34" charset="0"/>
              </a:rPr>
              <a:t>Faith Relations of the </a:t>
            </a:r>
            <a:r>
              <a:rPr lang="en-029" sz="2800" dirty="0" smtClean="0">
                <a:latin typeface="Eras Bold ITC" panose="020B0907030504020204" pitchFamily="34" charset="0"/>
                <a:ea typeface="Verdana" panose="020B0604030504040204" pitchFamily="34" charset="0"/>
              </a:rPr>
              <a:t>GC </a:t>
            </a:r>
            <a:r>
              <a:rPr lang="en-029" sz="2800" dirty="0">
                <a:latin typeface="Eras Bold ITC" panose="020B0907030504020204" pitchFamily="34" charset="0"/>
                <a:ea typeface="Verdana" panose="020B0604030504040204" pitchFamily="34" charset="0"/>
              </a:rPr>
              <a:t>in March, </a:t>
            </a:r>
            <a:r>
              <a:rPr lang="en-029" sz="2800" dirty="0" smtClean="0">
                <a:latin typeface="Eras Bold ITC" panose="020B0907030504020204" pitchFamily="34" charset="0"/>
                <a:ea typeface="Verdana" panose="020B0604030504040204" pitchFamily="34" charset="0"/>
              </a:rPr>
              <a:t>2002. </a:t>
            </a:r>
            <a:r>
              <a:rPr lang="en-029" sz="2800" dirty="0">
                <a:latin typeface="Eras Bold ITC" panose="020B0907030504020204" pitchFamily="34" charset="0"/>
                <a:ea typeface="Verdana" panose="020B0604030504040204" pitchFamily="34" charset="0"/>
              </a:rPr>
              <a:t>Following are excerpts from this document, which can be read in its entirety at </a:t>
            </a:r>
            <a:r>
              <a:rPr lang="en-029" dirty="0">
                <a:latin typeface="Eras Bold ITC" panose="020B0907030504020204" pitchFamily="34" charset="0"/>
                <a:ea typeface="Verdana" panose="020B0604030504040204" pitchFamily="34" charset="0"/>
                <a:hlinkClick r:id="rId3"/>
              </a:rPr>
              <a:t>www.adventistliberty.org/church-state-relations</a:t>
            </a:r>
            <a:r>
              <a:rPr lang="en-029" dirty="0">
                <a:latin typeface="Eras Bold ITC" panose="020B0907030504020204" pitchFamily="34" charset="0"/>
                <a:ea typeface="Verdana" panose="020B0604030504040204" pitchFamily="34" charset="0"/>
              </a:rPr>
              <a:t>. </a:t>
            </a:r>
          </a:p>
          <a:p>
            <a:pPr eaLnBrk="0" hangingPunct="0">
              <a:spcBef>
                <a:spcPct val="50000"/>
              </a:spcBef>
              <a:defRPr/>
            </a:pPr>
            <a:endParaRPr lang="en-029" sz="2800" dirty="0">
              <a:latin typeface="Eras Bold ITC" panose="020B0907030504020204" pitchFamily="34" charset="0"/>
              <a:ea typeface="Verdana" panose="020B0604030504040204" pitchFamily="34" charset="0"/>
            </a:endParaRPr>
          </a:p>
          <a:p>
            <a:pPr eaLnBrk="0" hangingPunct="0">
              <a:spcBef>
                <a:spcPct val="50000"/>
              </a:spcBef>
              <a:defRPr/>
            </a:pPr>
            <a:endParaRPr lang="en-US" sz="2800" dirty="0">
              <a:latin typeface="Eras Bold ITC" panose="020B0907030504020204" pitchFamily="34" charset="0"/>
              <a:ea typeface="Verdana" panose="020B0604030504040204" pitchFamily="34" charset="0"/>
              <a:cs typeface="Times New Roman" pitchFamily="18" charset="0"/>
            </a:endParaRP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0" name="TextBox 9"/>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1" name="Picture 10"/>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150726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235525" y="742950"/>
            <a:ext cx="7543801" cy="5493812"/>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029" sz="2700" dirty="0" smtClean="0">
                <a:latin typeface="Eras Bold ITC" panose="020B0907030504020204" pitchFamily="34" charset="0"/>
              </a:rPr>
              <a:t>“</a:t>
            </a:r>
            <a:r>
              <a:rPr lang="en-029" sz="2700" dirty="0">
                <a:latin typeface="Eras Bold ITC" panose="020B0907030504020204" pitchFamily="34" charset="0"/>
              </a:rPr>
              <a:t>As Christians, Seventh-day Adventists recognize the legitimate role of organized government in society. We support the state's right to legislate on secular matters and support compliance with such laws. When we are faced with a situation in which the law of the land conflicts with biblical mandates, however, we concur with the Scriptural injunction that we ought to obey God rather than man. … </a:t>
            </a:r>
          </a:p>
          <a:p>
            <a:pPr eaLnBrk="0" hangingPunct="0">
              <a:spcBef>
                <a:spcPct val="50000"/>
              </a:spcBef>
              <a:defRPr/>
            </a:pPr>
            <a:endParaRPr lang="en-029" sz="2700" dirty="0">
              <a:latin typeface="Eras Bold ITC" panose="020B0907030504020204" pitchFamily="34" charset="0"/>
              <a:ea typeface="Verdana" panose="020B0604030504040204" pitchFamily="34" charset="0"/>
            </a:endParaRPr>
          </a:p>
          <a:p>
            <a:pPr eaLnBrk="0" hangingPunct="0">
              <a:spcBef>
                <a:spcPct val="50000"/>
              </a:spcBef>
              <a:defRPr/>
            </a:pPr>
            <a:endParaRPr lang="en-US" sz="2700" dirty="0">
              <a:latin typeface="Eras Bold ITC" panose="020B0907030504020204" pitchFamily="34" charset="0"/>
              <a:ea typeface="Verdana" panose="020B0604030504040204" pitchFamily="34" charset="0"/>
              <a:cs typeface="Times New Roman" pitchFamily="18" charset="0"/>
            </a:endParaRP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latin typeface="Eras Bold ITC" panose="020B0907030504020204" pitchFamily="34" charset="0"/>
            </a:endParaRPr>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Eras Bold ITC" panose="020B0907030504020204" pitchFamily="34" charset="0"/>
              <a:ea typeface="ＭＳ Ｐゴシック" pitchFamily="-110" charset="-128"/>
              <a:cs typeface="ＭＳ Ｐゴシック" pitchFamily="-110" charset="-128"/>
            </a:endParaRPr>
          </a:p>
        </p:txBody>
      </p:sp>
      <p:sp>
        <p:nvSpPr>
          <p:cNvPr id="3" name="TextBox 2"/>
          <p:cNvSpPr txBox="1"/>
          <p:nvPr/>
        </p:nvSpPr>
        <p:spPr>
          <a:xfrm>
            <a:off x="654627" y="-6638"/>
            <a:ext cx="6477000" cy="584775"/>
          </a:xfrm>
          <a:prstGeom prst="rect">
            <a:avLst/>
          </a:prstGeom>
          <a:noFill/>
        </p:spPr>
        <p:txBody>
          <a:bodyPr wrap="square" rtlCol="0">
            <a:spAutoFit/>
          </a:bodyPr>
          <a:lstStyle/>
          <a:p>
            <a:pPr algn="ctr"/>
            <a:r>
              <a:rPr lang="en-029" sz="3200" dirty="0">
                <a:latin typeface="Eras Bold ITC" panose="020B0907030504020204" pitchFamily="34" charset="0"/>
                <a:ea typeface="Verdana" panose="020B0604030504040204" pitchFamily="34" charset="0"/>
              </a:rPr>
              <a:t>Participation in Government</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0" name="TextBox 9"/>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4203008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38101" y="971550"/>
            <a:ext cx="7924799" cy="550920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029" sz="3200" dirty="0">
                <a:latin typeface="Eras Bold ITC" panose="020B0907030504020204" pitchFamily="34" charset="0"/>
              </a:rPr>
              <a:t>“The Seventh-day Adventist Church is mindful of the long history of the involvement of the people of God in civil affairs. Joseph wielded civil power in Egypt. Similarly, Daniel rose to the heights of civil power in Babylon and the nation was benefited as a result</a:t>
            </a:r>
            <a:r>
              <a:rPr lang="en-029" sz="3200" dirty="0" smtClean="0">
                <a:latin typeface="Eras Bold ITC" panose="020B0907030504020204" pitchFamily="34" charset="0"/>
              </a:rPr>
              <a:t>.”</a:t>
            </a:r>
            <a:endParaRPr lang="en-029" sz="3200" dirty="0">
              <a:latin typeface="Eras Bold ITC" panose="020B0907030504020204" pitchFamily="34" charset="0"/>
            </a:endParaRPr>
          </a:p>
          <a:p>
            <a:pPr eaLnBrk="0" hangingPunct="0">
              <a:spcBef>
                <a:spcPct val="50000"/>
              </a:spcBef>
              <a:defRPr/>
            </a:pPr>
            <a:endParaRPr lang="en-029" sz="3200" dirty="0">
              <a:latin typeface="Eras Bold ITC" panose="020B0907030504020204" pitchFamily="34" charset="0"/>
              <a:ea typeface="Verdana" panose="020B0604030504040204" pitchFamily="34" charset="0"/>
            </a:endParaRPr>
          </a:p>
          <a:p>
            <a:pPr eaLnBrk="0" hangingPunct="0">
              <a:spcBef>
                <a:spcPct val="50000"/>
              </a:spcBef>
              <a:defRPr/>
            </a:pPr>
            <a:endParaRPr lang="en-US" sz="3200" dirty="0">
              <a:latin typeface="Eras Bold ITC" panose="020B0907030504020204" pitchFamily="34" charset="0"/>
              <a:ea typeface="Verdana" panose="020B0604030504040204" pitchFamily="34" charset="0"/>
              <a:cs typeface="Times New Roman" pitchFamily="18" charset="0"/>
            </a:endParaRP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sp>
        <p:nvSpPr>
          <p:cNvPr id="10" name="TextBox 9"/>
          <p:cNvSpPr txBox="1"/>
          <p:nvPr/>
        </p:nvSpPr>
        <p:spPr>
          <a:xfrm>
            <a:off x="654627" y="-6638"/>
            <a:ext cx="6477000" cy="584775"/>
          </a:xfrm>
          <a:prstGeom prst="rect">
            <a:avLst/>
          </a:prstGeom>
          <a:noFill/>
        </p:spPr>
        <p:txBody>
          <a:bodyPr wrap="square" rtlCol="0">
            <a:spAutoFit/>
          </a:bodyPr>
          <a:lstStyle/>
          <a:p>
            <a:pPr algn="ctr"/>
            <a:r>
              <a:rPr lang="en-029" sz="3200" dirty="0">
                <a:latin typeface="Eras Bold ITC" panose="020B0907030504020204" pitchFamily="34" charset="0"/>
                <a:ea typeface="Verdana" panose="020B0604030504040204" pitchFamily="34" charset="0"/>
              </a:rPr>
              <a:t>Participation in Government</a:t>
            </a: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2" name="TextBox 11"/>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216118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512618" y="895350"/>
            <a:ext cx="6954982" cy="501675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029" sz="3200" dirty="0">
                <a:latin typeface="Eras Bold ITC" panose="020B0907030504020204" pitchFamily="34" charset="0"/>
              </a:rPr>
              <a:t>“In our own church history, Adventists have joined with other religious and secular organizations to exert influence over civil authorities to cease slavery and to advance the cause of religious freedom. … </a:t>
            </a:r>
          </a:p>
          <a:p>
            <a:pPr eaLnBrk="0" hangingPunct="0">
              <a:spcBef>
                <a:spcPct val="50000"/>
              </a:spcBef>
              <a:defRPr/>
            </a:pPr>
            <a:endParaRPr lang="en-029" sz="3200" dirty="0">
              <a:latin typeface="Eras Bold ITC" panose="020B0907030504020204" pitchFamily="34" charset="0"/>
              <a:ea typeface="Verdana" panose="020B0604030504040204" pitchFamily="34" charset="0"/>
            </a:endParaRPr>
          </a:p>
          <a:p>
            <a:pPr eaLnBrk="0" hangingPunct="0">
              <a:spcBef>
                <a:spcPct val="50000"/>
              </a:spcBef>
              <a:defRPr/>
            </a:pPr>
            <a:endParaRPr lang="en-US" sz="3200" dirty="0">
              <a:latin typeface="Eras Bold ITC" panose="020B0907030504020204" pitchFamily="34" charset="0"/>
              <a:ea typeface="Verdana" panose="020B0604030504040204" pitchFamily="34" charset="0"/>
              <a:cs typeface="Times New Roman" pitchFamily="18" charset="0"/>
            </a:endParaRP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sp>
        <p:nvSpPr>
          <p:cNvPr id="10" name="TextBox 9"/>
          <p:cNvSpPr txBox="1"/>
          <p:nvPr/>
        </p:nvSpPr>
        <p:spPr>
          <a:xfrm>
            <a:off x="654627" y="-6638"/>
            <a:ext cx="6477000" cy="584775"/>
          </a:xfrm>
          <a:prstGeom prst="rect">
            <a:avLst/>
          </a:prstGeom>
          <a:noFill/>
        </p:spPr>
        <p:txBody>
          <a:bodyPr wrap="square" rtlCol="0">
            <a:spAutoFit/>
          </a:bodyPr>
          <a:lstStyle/>
          <a:p>
            <a:pPr algn="ctr"/>
            <a:r>
              <a:rPr lang="en-029" sz="3200" dirty="0">
                <a:latin typeface="Eras Bold ITC" panose="020B0907030504020204" pitchFamily="34" charset="0"/>
                <a:ea typeface="Verdana" panose="020B0604030504040204" pitchFamily="34" charset="0"/>
              </a:rPr>
              <a:t>Participation in Government</a:t>
            </a: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2" name="TextBox 11"/>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3538072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432954" y="819150"/>
            <a:ext cx="6934200" cy="403187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029" sz="3200" dirty="0">
                <a:latin typeface="Eras Bold ITC" panose="020B0907030504020204" pitchFamily="34" charset="0"/>
              </a:rPr>
              <a:t>“Adventists may properly aspire to serve in positions of civil leadership. Nevertheless, we must remain ever mindful of the dangers that are associated with religious influence on civil affairs and assiduously avoid such dangers</a:t>
            </a:r>
            <a:r>
              <a:rPr lang="en-029" sz="3200" dirty="0" smtClean="0">
                <a:latin typeface="Eras Bold ITC" panose="020B0907030504020204" pitchFamily="34" charset="0"/>
              </a:rPr>
              <a:t>.”</a:t>
            </a:r>
            <a:endParaRPr lang="en-US" sz="3200" dirty="0">
              <a:latin typeface="Eras Bold ITC" panose="020B0907030504020204" pitchFamily="34" charset="0"/>
              <a:ea typeface="Verdana" panose="020B0604030504040204" pitchFamily="34" charset="0"/>
              <a:cs typeface="Times New Roman" pitchFamily="18" charset="0"/>
            </a:endParaRP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sp>
        <p:nvSpPr>
          <p:cNvPr id="10" name="TextBox 9"/>
          <p:cNvSpPr txBox="1"/>
          <p:nvPr/>
        </p:nvSpPr>
        <p:spPr>
          <a:xfrm>
            <a:off x="654627" y="-6638"/>
            <a:ext cx="6477000" cy="584775"/>
          </a:xfrm>
          <a:prstGeom prst="rect">
            <a:avLst/>
          </a:prstGeom>
          <a:noFill/>
        </p:spPr>
        <p:txBody>
          <a:bodyPr wrap="square" rtlCol="0">
            <a:spAutoFit/>
          </a:bodyPr>
          <a:lstStyle/>
          <a:p>
            <a:pPr algn="ctr"/>
            <a:r>
              <a:rPr lang="en-029" sz="3200" dirty="0">
                <a:latin typeface="Eras Bold ITC" panose="020B0907030504020204" pitchFamily="34" charset="0"/>
                <a:ea typeface="Verdana" panose="020B0604030504040204" pitchFamily="34" charset="0"/>
              </a:rPr>
              <a:t>Participation in Government</a:t>
            </a: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2" name="TextBox 11"/>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27709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152400" y="742950"/>
            <a:ext cx="7620000" cy="4247317"/>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029" sz="2700" dirty="0">
                <a:latin typeface="Eras Bold ITC" panose="020B0907030504020204" pitchFamily="34" charset="0"/>
              </a:rPr>
              <a:t>“Adventists should take civic responsibilities seriously. We should participate in the voting process available to us when it is possible to do so in good conscience and should share the responsibility of building our communities. Adventists should not, however, become preoccupied with politics, or utilize the pulpit or our publications to advance political theories.” </a:t>
            </a:r>
            <a:endParaRPr lang="en-US" sz="2700" dirty="0">
              <a:latin typeface="Eras Bold ITC" panose="020B0907030504020204" pitchFamily="34" charset="0"/>
              <a:ea typeface="Verdana" panose="020B0604030504040204" pitchFamily="34" charset="0"/>
              <a:cs typeface="Times New Roman" pitchFamily="18" charset="0"/>
            </a:endParaRP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sp>
        <p:nvSpPr>
          <p:cNvPr id="10" name="TextBox 9"/>
          <p:cNvSpPr txBox="1"/>
          <p:nvPr/>
        </p:nvSpPr>
        <p:spPr>
          <a:xfrm>
            <a:off x="654627" y="-6638"/>
            <a:ext cx="6477000" cy="584775"/>
          </a:xfrm>
          <a:prstGeom prst="rect">
            <a:avLst/>
          </a:prstGeom>
          <a:noFill/>
        </p:spPr>
        <p:txBody>
          <a:bodyPr wrap="square" rtlCol="0">
            <a:spAutoFit/>
          </a:bodyPr>
          <a:lstStyle/>
          <a:p>
            <a:pPr algn="ctr"/>
            <a:r>
              <a:rPr lang="en-029" sz="3200" dirty="0">
                <a:latin typeface="Eras Bold ITC" panose="020B0907030504020204" pitchFamily="34" charset="0"/>
                <a:ea typeface="Verdana" panose="020B0604030504040204" pitchFamily="34" charset="0"/>
              </a:rPr>
              <a:t>Participation in Government</a:t>
            </a: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2" name="TextBox 11"/>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1588860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190499" y="1237075"/>
            <a:ext cx="7543800" cy="3785652"/>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029" sz="2400" dirty="0">
                <a:latin typeface="Eras Bold ITC" panose="020B0907030504020204" pitchFamily="34" charset="0"/>
              </a:rPr>
              <a:t>Throughout the history of the People of God, the Lord has seen fit to delegate individuals to represent His message to the rulers of the time. </a:t>
            </a:r>
            <a:r>
              <a:rPr lang="en-029" sz="2400" dirty="0" smtClean="0">
                <a:latin typeface="Eras Bold ITC" panose="020B0907030504020204" pitchFamily="34" charset="0"/>
              </a:rPr>
              <a:t>Abraham, Joseph, </a:t>
            </a:r>
            <a:r>
              <a:rPr lang="en-029" sz="2400" dirty="0">
                <a:latin typeface="Eras Bold ITC" panose="020B0907030504020204" pitchFamily="34" charset="0"/>
              </a:rPr>
              <a:t>and </a:t>
            </a:r>
            <a:r>
              <a:rPr lang="en-029" sz="2400" dirty="0" smtClean="0">
                <a:latin typeface="Eras Bold ITC" panose="020B0907030504020204" pitchFamily="34" charset="0"/>
              </a:rPr>
              <a:t>Moses all </a:t>
            </a:r>
            <a:r>
              <a:rPr lang="en-029" sz="2400" dirty="0">
                <a:latin typeface="Eras Bold ITC" panose="020B0907030504020204" pitchFamily="34" charset="0"/>
              </a:rPr>
              <a:t>dealt directly with the Pharaoh of their time. Esther's presence in the court of King Ahasuerus resulted in saving God's people from </a:t>
            </a:r>
            <a:r>
              <a:rPr lang="en-029" sz="2400" dirty="0" smtClean="0">
                <a:latin typeface="Eras Bold ITC" panose="020B0907030504020204" pitchFamily="34" charset="0"/>
              </a:rPr>
              <a:t>destruction. </a:t>
            </a:r>
            <a:r>
              <a:rPr lang="en-029" sz="2400" dirty="0">
                <a:latin typeface="Eras Bold ITC" panose="020B0907030504020204" pitchFamily="34" charset="0"/>
              </a:rPr>
              <a:t>Daniel was first a representative to the Babylonian </a:t>
            </a:r>
            <a:r>
              <a:rPr lang="en-029" sz="2400" dirty="0" smtClean="0">
                <a:latin typeface="Eras Bold ITC" panose="020B0907030504020204" pitchFamily="34" charset="0"/>
              </a:rPr>
              <a:t>Empire and </a:t>
            </a:r>
            <a:r>
              <a:rPr lang="en-029" sz="2400" dirty="0">
                <a:latin typeface="Eras Bold ITC" panose="020B0907030504020204" pitchFamily="34" charset="0"/>
              </a:rPr>
              <a:t>later to Cyrus the Persian and Darius the </a:t>
            </a:r>
            <a:r>
              <a:rPr lang="en-029" sz="2400" dirty="0" smtClean="0">
                <a:latin typeface="Eras Bold ITC" panose="020B0907030504020204" pitchFamily="34" charset="0"/>
              </a:rPr>
              <a:t>Mede. </a:t>
            </a:r>
            <a:endParaRPr lang="en-US" sz="2400" dirty="0">
              <a:latin typeface="Eras Bold ITC" panose="020B0907030504020204" pitchFamily="34" charset="0"/>
              <a:ea typeface="Verdana" panose="020B0604030504040204" pitchFamily="34" charset="0"/>
              <a:cs typeface="Times New Roman" pitchFamily="18" charset="0"/>
            </a:endParaRP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latin typeface="Eras Bold ITC" panose="020B0907030504020204" pitchFamily="34" charset="0"/>
            </a:endParaRPr>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Eras Bold ITC" panose="020B0907030504020204" pitchFamily="34" charset="0"/>
              <a:ea typeface="ＭＳ Ｐゴシック" pitchFamily="-110" charset="-128"/>
              <a:cs typeface="ＭＳ Ｐゴシック" pitchFamily="-110" charset="-128"/>
            </a:endParaRPr>
          </a:p>
        </p:txBody>
      </p:sp>
      <p:sp>
        <p:nvSpPr>
          <p:cNvPr id="9" name="TextBox 8"/>
          <p:cNvSpPr txBox="1"/>
          <p:nvPr/>
        </p:nvSpPr>
        <p:spPr>
          <a:xfrm>
            <a:off x="0" y="15586"/>
            <a:ext cx="7924798" cy="1077218"/>
          </a:xfrm>
          <a:prstGeom prst="rect">
            <a:avLst/>
          </a:prstGeom>
          <a:noFill/>
        </p:spPr>
        <p:txBody>
          <a:bodyPr wrap="square" rtlCol="0">
            <a:spAutoFit/>
          </a:bodyPr>
          <a:lstStyle/>
          <a:p>
            <a:pPr algn="ctr"/>
            <a:r>
              <a:rPr lang="en-029" sz="3200" dirty="0">
                <a:latin typeface="Eras Bold ITC" panose="020B0907030504020204" pitchFamily="34" charset="0"/>
              </a:rPr>
              <a:t>Representation to Governments &amp; International Bodies</a:t>
            </a:r>
            <a:endParaRPr lang="en-029" sz="3200" dirty="0">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1" name="TextBox 10"/>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2195170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374071" y="1111854"/>
            <a:ext cx="7315202" cy="461664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029" sz="2800" dirty="0" smtClean="0">
                <a:latin typeface="Eras Bold ITC" panose="020B0907030504020204" pitchFamily="34" charset="0"/>
              </a:rPr>
              <a:t>Paul </a:t>
            </a:r>
            <a:r>
              <a:rPr lang="en-029" sz="2800" dirty="0">
                <a:latin typeface="Eras Bold ITC" panose="020B0907030504020204" pitchFamily="34" charset="0"/>
              </a:rPr>
              <a:t>carried the gospel to the ruling class of the Roman </a:t>
            </a:r>
            <a:r>
              <a:rPr lang="en-029" sz="2800" dirty="0" smtClean="0">
                <a:latin typeface="Eras Bold ITC" panose="020B0907030504020204" pitchFamily="34" charset="0"/>
              </a:rPr>
              <a:t>Empire. Similarly</a:t>
            </a:r>
            <a:r>
              <a:rPr lang="en-029" sz="2800" dirty="0">
                <a:latin typeface="Eras Bold ITC" panose="020B0907030504020204" pitchFamily="34" charset="0"/>
              </a:rPr>
              <a:t>, many of the great reformers stood before the rulers of their day to advocate their position. We would therefore be remiss if we were not to </a:t>
            </a:r>
            <a:r>
              <a:rPr lang="en-029" sz="2800" dirty="0" err="1">
                <a:latin typeface="Eras Bold ITC" panose="020B0907030504020204" pitchFamily="34" charset="0"/>
              </a:rPr>
              <a:t>endeavor</a:t>
            </a:r>
            <a:r>
              <a:rPr lang="en-029" sz="2800" dirty="0">
                <a:latin typeface="Eras Bold ITC" panose="020B0907030504020204" pitchFamily="34" charset="0"/>
              </a:rPr>
              <a:t> to represent Christ to the leaders of this world in our current time. </a:t>
            </a:r>
            <a:endParaRPr lang="en-029" sz="2800" dirty="0">
              <a:latin typeface="Eras Bold ITC" panose="020B0907030504020204" pitchFamily="34" charset="0"/>
              <a:ea typeface="Verdana" panose="020B0604030504040204" pitchFamily="34" charset="0"/>
            </a:endParaRPr>
          </a:p>
          <a:p>
            <a:pPr eaLnBrk="0" hangingPunct="0">
              <a:spcBef>
                <a:spcPct val="50000"/>
              </a:spcBef>
              <a:defRPr/>
            </a:pPr>
            <a:endParaRPr lang="en-US" sz="2800" dirty="0">
              <a:latin typeface="Eras Bold ITC" panose="020B0907030504020204" pitchFamily="34" charset="0"/>
              <a:ea typeface="Verdana" panose="020B0604030504040204" pitchFamily="34" charset="0"/>
              <a:cs typeface="Times New Roman" pitchFamily="18" charset="0"/>
            </a:endParaRP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latin typeface="Eras Bold ITC" panose="020B0907030504020204" pitchFamily="34" charset="0"/>
            </a:endParaRPr>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Eras Bold ITC" panose="020B0907030504020204" pitchFamily="34" charset="0"/>
              <a:ea typeface="ＭＳ Ｐゴシック" pitchFamily="-110" charset="-128"/>
              <a:cs typeface="ＭＳ Ｐゴシック" pitchFamily="-110" charset="-128"/>
            </a:endParaRPr>
          </a:p>
        </p:txBody>
      </p:sp>
      <p:sp>
        <p:nvSpPr>
          <p:cNvPr id="9" name="TextBox 8"/>
          <p:cNvSpPr txBox="1"/>
          <p:nvPr/>
        </p:nvSpPr>
        <p:spPr>
          <a:xfrm>
            <a:off x="0" y="15586"/>
            <a:ext cx="7924798" cy="1077218"/>
          </a:xfrm>
          <a:prstGeom prst="rect">
            <a:avLst/>
          </a:prstGeom>
          <a:noFill/>
        </p:spPr>
        <p:txBody>
          <a:bodyPr wrap="square" rtlCol="0">
            <a:spAutoFit/>
          </a:bodyPr>
          <a:lstStyle/>
          <a:p>
            <a:pPr algn="ctr"/>
            <a:r>
              <a:rPr lang="en-029" sz="3200" dirty="0">
                <a:latin typeface="Eras Bold ITC" panose="020B0907030504020204" pitchFamily="34" charset="0"/>
              </a:rPr>
              <a:t>Representation to Governments &amp; International Bodies</a:t>
            </a:r>
            <a:endParaRPr lang="en-029" sz="3200" dirty="0">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1" name="TextBox 10"/>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124683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76200" y="981842"/>
            <a:ext cx="7696198" cy="4154984"/>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029" sz="2400" dirty="0" smtClean="0">
                <a:latin typeface="Eras Bold ITC" panose="020B0907030504020204" pitchFamily="34" charset="0"/>
              </a:rPr>
              <a:t>Adventists </a:t>
            </a:r>
            <a:r>
              <a:rPr lang="en-029" sz="2400" dirty="0">
                <a:latin typeface="Eras Bold ITC" panose="020B0907030504020204" pitchFamily="34" charset="0"/>
              </a:rPr>
              <a:t>are called to be a voice for liberty of conscience to this </a:t>
            </a:r>
            <a:r>
              <a:rPr lang="en-029" sz="2400" dirty="0" smtClean="0">
                <a:latin typeface="Eras Bold ITC" panose="020B0907030504020204" pitchFamily="34" charset="0"/>
              </a:rPr>
              <a:t>world. </a:t>
            </a:r>
            <a:r>
              <a:rPr lang="en-029" sz="2400" dirty="0">
                <a:latin typeface="Eras Bold ITC" panose="020B0907030504020204" pitchFamily="34" charset="0"/>
              </a:rPr>
              <a:t>Integral to this mission is the development of relationships with temporal </a:t>
            </a:r>
            <a:r>
              <a:rPr lang="en-029" sz="2400" dirty="0" smtClean="0">
                <a:latin typeface="Eras Bold ITC" panose="020B0907030504020204" pitchFamily="34" charset="0"/>
              </a:rPr>
              <a:t>rulers. </a:t>
            </a:r>
            <a:r>
              <a:rPr lang="en-029" sz="2400" dirty="0">
                <a:latin typeface="Eras Bold ITC" panose="020B0907030504020204" pitchFamily="34" charset="0"/>
              </a:rPr>
              <a:t>In order to do this, the Seventh-day Adventist Church appoints representatives to governments and international bodies that have influence over the protection of religious liberty. This work must be viewed as essential to our gospel mission and should be accorded the resources necessary to ensure our representation is of the highest order. </a:t>
            </a:r>
            <a:endParaRPr lang="en-US" sz="2400" dirty="0">
              <a:latin typeface="Eras Bold ITC" panose="020B0907030504020204" pitchFamily="34" charset="0"/>
              <a:ea typeface="Verdana" panose="020B0604030504040204" pitchFamily="34" charset="0"/>
              <a:cs typeface="Times New Roman" pitchFamily="18" charset="0"/>
            </a:endParaRP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latin typeface="Eras Bold ITC" panose="020B0907030504020204" pitchFamily="34" charset="0"/>
            </a:endParaRPr>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Eras Bold ITC" panose="020B0907030504020204" pitchFamily="34" charset="0"/>
              <a:ea typeface="ＭＳ Ｐゴシック" pitchFamily="-110" charset="-128"/>
              <a:cs typeface="ＭＳ Ｐゴシック" pitchFamily="-110" charset="-128"/>
            </a:endParaRPr>
          </a:p>
        </p:txBody>
      </p:sp>
      <p:sp>
        <p:nvSpPr>
          <p:cNvPr id="9" name="TextBox 8"/>
          <p:cNvSpPr txBox="1"/>
          <p:nvPr/>
        </p:nvSpPr>
        <p:spPr>
          <a:xfrm>
            <a:off x="0" y="15586"/>
            <a:ext cx="7924798" cy="954107"/>
          </a:xfrm>
          <a:prstGeom prst="rect">
            <a:avLst/>
          </a:prstGeom>
          <a:noFill/>
        </p:spPr>
        <p:txBody>
          <a:bodyPr wrap="square" rtlCol="0">
            <a:spAutoFit/>
          </a:bodyPr>
          <a:lstStyle/>
          <a:p>
            <a:pPr algn="ctr"/>
            <a:r>
              <a:rPr lang="en-029" sz="2800" dirty="0">
                <a:latin typeface="Eras Bold ITC" panose="020B0907030504020204" pitchFamily="34" charset="0"/>
              </a:rPr>
              <a:t>Representation to Governments &amp; International Bodies</a:t>
            </a:r>
            <a:endParaRPr lang="en-029" sz="2800" dirty="0">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1" name="TextBox 10"/>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3564681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solidFill>
                <a:schemeClr val="tx2">
                  <a:lumMod val="50000"/>
                </a:schemeClr>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17833"/>
            <a:ext cx="1447800" cy="936634"/>
          </a:xfrm>
          <a:prstGeom prst="rect">
            <a:avLst/>
          </a:prstGeom>
        </p:spPr>
      </p:pic>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Verdana" panose="020B0604030504040204" pitchFamily="34" charset="0"/>
              <a:ea typeface="Verdana" panose="020B0604030504040204" pitchFamily="34" charset="0"/>
              <a:cs typeface="ＭＳ Ｐゴシック" pitchFamily="-110" charset="-128"/>
            </a:endParaRPr>
          </a:p>
        </p:txBody>
      </p:sp>
      <p:sp>
        <p:nvSpPr>
          <p:cNvPr id="2" name="Rectangle 1"/>
          <p:cNvSpPr/>
          <p:nvPr/>
        </p:nvSpPr>
        <p:spPr>
          <a:xfrm>
            <a:off x="24205" y="1176160"/>
            <a:ext cx="7890163" cy="3970318"/>
          </a:xfrm>
          <a:prstGeom prst="rect">
            <a:avLst/>
          </a:prstGeom>
        </p:spPr>
        <p:txBody>
          <a:bodyPr wrap="square">
            <a:spAutoFit/>
          </a:bodyPr>
          <a:lstStyle/>
          <a:p>
            <a:r>
              <a:rPr lang="en-029" sz="2800" dirty="0">
                <a:latin typeface="Eras Bold ITC" panose="020B0907030504020204" pitchFamily="34" charset="0"/>
              </a:rPr>
              <a:t>When God’s people left Egypt, God had them establish their own nation. At that time, God placed Moses over government and civil affairs </a:t>
            </a:r>
            <a:r>
              <a:rPr lang="en-029" sz="2800" dirty="0" smtClean="0">
                <a:latin typeface="Eras Bold ITC" panose="020B0907030504020204" pitchFamily="34" charset="0"/>
              </a:rPr>
              <a:t>(Judge)and </a:t>
            </a:r>
            <a:r>
              <a:rPr lang="en-029" sz="2800" dirty="0">
                <a:latin typeface="Eras Bold ITC" panose="020B0907030504020204" pitchFamily="34" charset="0"/>
              </a:rPr>
              <a:t>Aaron </a:t>
            </a:r>
            <a:r>
              <a:rPr lang="en-029" sz="2800" dirty="0" smtClean="0">
                <a:latin typeface="Eras Bold ITC" panose="020B0907030504020204" pitchFamily="34" charset="0"/>
              </a:rPr>
              <a:t>(the Priest) over </a:t>
            </a:r>
            <a:r>
              <a:rPr lang="en-029" sz="2800" dirty="0">
                <a:latin typeface="Eras Bold ITC" panose="020B0907030504020204" pitchFamily="34" charset="0"/>
              </a:rPr>
              <a:t>spiritual ones, thus separating those two roles and jurisdictions. Neither excluded God from its operation, but each was to be headed and run by a different individual and not the same person</a:t>
            </a:r>
            <a:r>
              <a:rPr lang="en-029" sz="2800" dirty="0" smtClean="0">
                <a:latin typeface="Eras Bold ITC" panose="020B0907030504020204" pitchFamily="34" charset="0"/>
              </a:rPr>
              <a:t>.</a:t>
            </a:r>
            <a:r>
              <a:rPr lang="en-029" sz="2800" dirty="0" smtClean="0">
                <a:latin typeface="Eras Bold ITC" panose="020B0907030504020204" pitchFamily="34" charset="0"/>
                <a:ea typeface="Verdana" panose="020B0604030504040204" pitchFamily="34" charset="0"/>
              </a:rPr>
              <a:t> </a:t>
            </a:r>
            <a:endParaRPr lang="en-029" sz="2800" dirty="0">
              <a:latin typeface="Eras Bold ITC" panose="020B0907030504020204" pitchFamily="34" charset="0"/>
              <a:ea typeface="Verdana" panose="020B0604030504040204" pitchFamily="34" charset="0"/>
            </a:endParaRPr>
          </a:p>
        </p:txBody>
      </p:sp>
      <p:sp>
        <p:nvSpPr>
          <p:cNvPr id="9" name="TextBox 8"/>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sp>
        <p:nvSpPr>
          <p:cNvPr id="11" name="Text Box 3"/>
          <p:cNvSpPr txBox="1">
            <a:spLocks noChangeArrowheads="1"/>
          </p:cNvSpPr>
          <p:nvPr/>
        </p:nvSpPr>
        <p:spPr bwMode="auto">
          <a:xfrm>
            <a:off x="34637" y="-44664"/>
            <a:ext cx="789362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21325933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232064" y="820796"/>
            <a:ext cx="7540336" cy="409342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029" sz="2600" dirty="0">
                <a:latin typeface="Eras Bold ITC" panose="020B0907030504020204" pitchFamily="34" charset="0"/>
              </a:rPr>
              <a:t>W</a:t>
            </a:r>
            <a:r>
              <a:rPr lang="en-029" sz="2600" dirty="0" smtClean="0">
                <a:latin typeface="Eras Bold ITC" panose="020B0907030504020204" pitchFamily="34" charset="0"/>
              </a:rPr>
              <a:t>hen </a:t>
            </a:r>
            <a:r>
              <a:rPr lang="en-029" sz="2600" dirty="0">
                <a:latin typeface="Eras Bold ITC" panose="020B0907030504020204" pitchFamily="34" charset="0"/>
              </a:rPr>
              <a:t>laws of a nation permit government assistance to churches or their institutions our principles permit receipt of funding that is not accompanied by conditions that inhibit our ability to freely practice and promulgate our faith, to hire only Seventh-day Adventists, to retain governance by only Seventh-day Adventists and to observe without compromise principles expressed in the Bible and the writings of Ellen G White.</a:t>
            </a:r>
            <a:endParaRPr lang="en-US" sz="2600" dirty="0">
              <a:latin typeface="Eras Bold ITC" panose="020B0907030504020204" pitchFamily="34" charset="0"/>
              <a:ea typeface="Verdana" panose="020B0604030504040204" pitchFamily="34" charset="0"/>
              <a:cs typeface="Times New Roman" pitchFamily="18" charset="0"/>
            </a:endParaRP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latin typeface="Eras Bold ITC" panose="020B0907030504020204" pitchFamily="34" charset="0"/>
            </a:endParaRPr>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Eras Bold ITC" panose="020B0907030504020204" pitchFamily="34" charset="0"/>
              <a:ea typeface="ＭＳ Ｐゴシック" pitchFamily="-110" charset="-128"/>
              <a:cs typeface="ＭＳ Ｐゴシック" pitchFamily="-110" charset="-128"/>
            </a:endParaRPr>
          </a:p>
        </p:txBody>
      </p:sp>
      <p:sp>
        <p:nvSpPr>
          <p:cNvPr id="9" name="TextBox 8"/>
          <p:cNvSpPr txBox="1"/>
          <p:nvPr/>
        </p:nvSpPr>
        <p:spPr>
          <a:xfrm>
            <a:off x="0" y="15586"/>
            <a:ext cx="7924798" cy="584775"/>
          </a:xfrm>
          <a:prstGeom prst="rect">
            <a:avLst/>
          </a:prstGeom>
          <a:noFill/>
        </p:spPr>
        <p:txBody>
          <a:bodyPr wrap="square" rtlCol="0">
            <a:spAutoFit/>
          </a:bodyPr>
          <a:lstStyle/>
          <a:p>
            <a:pPr algn="ctr"/>
            <a:r>
              <a:rPr lang="en-029" sz="3200" dirty="0">
                <a:latin typeface="Eras Bold ITC" panose="020B0907030504020204" pitchFamily="34" charset="0"/>
              </a:rPr>
              <a:t>Receipt of Government Funding</a:t>
            </a:r>
            <a:endParaRPr lang="en-029" sz="3200" dirty="0">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1" name="TextBox 10"/>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2752287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228600" y="742950"/>
            <a:ext cx="7467600" cy="4324261"/>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029" sz="2500" dirty="0">
                <a:latin typeface="Eras Bold ITC" panose="020B0907030504020204" pitchFamily="34" charset="0"/>
              </a:rPr>
              <a:t>T</a:t>
            </a:r>
            <a:r>
              <a:rPr lang="en-029" sz="2500" dirty="0" smtClean="0">
                <a:latin typeface="Eras Bold ITC" panose="020B0907030504020204" pitchFamily="34" charset="0"/>
              </a:rPr>
              <a:t>o </a:t>
            </a:r>
            <a:r>
              <a:rPr lang="en-029" sz="2500" dirty="0">
                <a:latin typeface="Eras Bold ITC" panose="020B0907030504020204" pitchFamily="34" charset="0"/>
              </a:rPr>
              <a:t>avoid a union of church and state, government funds should not be accepted to pay for religious activities such as worship services, evangelism, the publishing of religious texts, or for the salaries of those working in church administration or in the gospel ministry, except for the provision of spiritual services to those whose lives are so fully regulated by the state as to make the provision of such services impracticable without state </a:t>
            </a:r>
            <a:r>
              <a:rPr lang="en-029" sz="2500" dirty="0" smtClean="0">
                <a:latin typeface="Eras Bold ITC" panose="020B0907030504020204" pitchFamily="34" charset="0"/>
              </a:rPr>
              <a:t>involvement.</a:t>
            </a:r>
            <a:endParaRPr lang="en-US" sz="2500" dirty="0">
              <a:latin typeface="Eras Bold ITC" panose="020B0907030504020204" pitchFamily="34" charset="0"/>
              <a:ea typeface="Verdana" panose="020B0604030504040204" pitchFamily="34" charset="0"/>
              <a:cs typeface="Times New Roman" pitchFamily="18" charset="0"/>
            </a:endParaRPr>
          </a:p>
        </p:txBody>
      </p:sp>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latin typeface="Eras Bold ITC" panose="020B0907030504020204" pitchFamily="34" charset="0"/>
            </a:endParaRPr>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Eras Bold ITC" panose="020B0907030504020204" pitchFamily="34" charset="0"/>
              <a:ea typeface="ＭＳ Ｐゴシック" pitchFamily="-110" charset="-128"/>
              <a:cs typeface="ＭＳ Ｐゴシック" pitchFamily="-110" charset="-128"/>
            </a:endParaRPr>
          </a:p>
        </p:txBody>
      </p:sp>
      <p:sp>
        <p:nvSpPr>
          <p:cNvPr id="9" name="TextBox 8"/>
          <p:cNvSpPr txBox="1"/>
          <p:nvPr/>
        </p:nvSpPr>
        <p:spPr>
          <a:xfrm>
            <a:off x="0" y="15586"/>
            <a:ext cx="7924798" cy="584775"/>
          </a:xfrm>
          <a:prstGeom prst="rect">
            <a:avLst/>
          </a:prstGeom>
          <a:noFill/>
        </p:spPr>
        <p:txBody>
          <a:bodyPr wrap="square" rtlCol="0">
            <a:spAutoFit/>
          </a:bodyPr>
          <a:lstStyle/>
          <a:p>
            <a:pPr algn="ctr"/>
            <a:r>
              <a:rPr lang="en-029" sz="3200" dirty="0">
                <a:latin typeface="Eras Bold ITC" panose="020B0907030504020204" pitchFamily="34" charset="0"/>
              </a:rPr>
              <a:t>Receipt of Government Funding</a:t>
            </a:r>
            <a:endParaRPr lang="en-029" sz="3200" dirty="0">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1" name="TextBox 10"/>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796823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228600" y="1657350"/>
            <a:ext cx="6477000" cy="138499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eaLnBrk="0" hangingPunct="0">
              <a:spcBef>
                <a:spcPct val="50000"/>
              </a:spcBef>
              <a:defRPr/>
            </a:pPr>
            <a:r>
              <a:rPr lang="en-029" sz="2800" i="1" dirty="0">
                <a:latin typeface="Eras Bold ITC" panose="020B0907030504020204" pitchFamily="34" charset="0"/>
              </a:rPr>
              <a:t>Ellen G. White's statements concerning Adventist attitudes to public, political, and civic affairs</a:t>
            </a:r>
            <a:endParaRPr lang="en-US" sz="1200" dirty="0">
              <a:latin typeface="Eras Bold ITC" panose="020B0907030504020204" pitchFamily="34" charset="0"/>
              <a:ea typeface="Verdana" panose="020B0604030504040204" pitchFamily="34" charset="0"/>
              <a:cs typeface="Times New Roman" pitchFamily="18" charset="0"/>
            </a:endParaRPr>
          </a:p>
        </p:txBody>
      </p:sp>
      <p:pic>
        <p:nvPicPr>
          <p:cNvPr id="60419" name="Picture 3" descr="http://www.whiteestate.org/pathways/images/e_whi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8924" y="1276350"/>
            <a:ext cx="15818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0" name="TextBox 9"/>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1" name="Picture 10"/>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3854716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270165" y="309592"/>
            <a:ext cx="6740236" cy="440120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029" sz="3200" dirty="0" smtClean="0">
                <a:latin typeface="Eras Bold ITC" panose="020B0907030504020204" pitchFamily="34" charset="0"/>
              </a:rPr>
              <a:t>“The </a:t>
            </a:r>
            <a:r>
              <a:rPr lang="en-029" sz="3200" dirty="0">
                <a:latin typeface="Eras Bold ITC" panose="020B0907030504020204" pitchFamily="34" charset="0"/>
              </a:rPr>
              <a:t>question may be asked, Are we to have no union whatever with the world? The word of the Lord is to be our guide. Any connection with infidels and unbelievers that would identify us with them, is forbidden by the Word</a:t>
            </a:r>
            <a:r>
              <a:rPr lang="en-029" sz="3200" dirty="0" smtClean="0">
                <a:latin typeface="Eras Bold ITC" panose="020B0907030504020204" pitchFamily="34" charset="0"/>
              </a:rPr>
              <a:t>.“ </a:t>
            </a:r>
            <a:r>
              <a:rPr lang="en-029" sz="2400" i="1" dirty="0" smtClean="0">
                <a:latin typeface="Eras Bold ITC" panose="020B0907030504020204" pitchFamily="34" charset="0"/>
              </a:rPr>
              <a:t>— </a:t>
            </a:r>
            <a:r>
              <a:rPr lang="en-029" sz="2400" dirty="0" smtClean="0">
                <a:latin typeface="Eras Bold ITC" panose="020B0907030504020204" pitchFamily="34" charset="0"/>
              </a:rPr>
              <a:t>Gospel </a:t>
            </a:r>
            <a:r>
              <a:rPr lang="en-029" sz="2400" i="1" dirty="0" smtClean="0">
                <a:latin typeface="Eras Bold ITC" panose="020B0907030504020204" pitchFamily="34" charset="0"/>
              </a:rPr>
              <a:t>Workers., </a:t>
            </a:r>
            <a:r>
              <a:rPr lang="en-029" sz="2400" dirty="0">
                <a:latin typeface="Eras Bold ITC" panose="020B0907030504020204" pitchFamily="34" charset="0"/>
              </a:rPr>
              <a:t>p. 394.</a:t>
            </a:r>
            <a:endParaRPr lang="en-029" sz="3200" dirty="0">
              <a:latin typeface="Eras Bold ITC" panose="020B0907030504020204" pitchFamily="34" charset="0"/>
            </a:endParaRPr>
          </a:p>
        </p:txBody>
      </p:sp>
      <p:pic>
        <p:nvPicPr>
          <p:cNvPr id="60419" name="Picture 3" descr="http://www.whiteestate.org/pathways/images/e_whi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9398"/>
            <a:ext cx="1163782" cy="16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0" name="TextBox 9"/>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1" name="Picture 10"/>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2864917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17318" y="0"/>
            <a:ext cx="7391400" cy="5262979"/>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029" sz="2400" dirty="0">
                <a:latin typeface="Eras Bold ITC" panose="020B0907030504020204" pitchFamily="34" charset="0"/>
              </a:rPr>
              <a:t>"God's pur­pose for the children growing up beside our hearths is wider, deeper, higher, than our restricted vision has comprehended. From the humblest lot those whom He has seen faithful have in time past been called to witness for Him in the world's highest places. And many a lad of today, growing up as did Daniel in his Judean home, studying God's word and His works, and learning the lessons of faithful service, will yet stand in legislative assemblies, in halls of justice, or in royal courts, as a witness for the King of kings. Multitudes will be called to a wider ministry</a:t>
            </a:r>
            <a:r>
              <a:rPr lang="en-029" sz="2400" dirty="0" smtClean="0">
                <a:latin typeface="Eras Bold ITC" panose="020B0907030504020204" pitchFamily="34" charset="0"/>
              </a:rPr>
              <a:t>.“ </a:t>
            </a:r>
            <a:r>
              <a:rPr lang="en-029" dirty="0" smtClean="0">
                <a:latin typeface="Eras Bold ITC" panose="020B0907030504020204" pitchFamily="34" charset="0"/>
              </a:rPr>
              <a:t>Education</a:t>
            </a:r>
            <a:r>
              <a:rPr lang="en-029" dirty="0">
                <a:latin typeface="Eras Bold ITC" panose="020B0907030504020204" pitchFamily="34" charset="0"/>
              </a:rPr>
              <a:t>, p. 262.</a:t>
            </a:r>
          </a:p>
        </p:txBody>
      </p:sp>
      <p:pic>
        <p:nvPicPr>
          <p:cNvPr id="60419" name="Picture 3" descr="http://www.whiteestate.org/pathways/images/e_whi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9618" y="3562350"/>
            <a:ext cx="935182" cy="135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0" name="TextBox 9"/>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1" name="Picture 10"/>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1929642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381001" y="0"/>
            <a:ext cx="6705600" cy="4893647"/>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029" sz="2600" dirty="0">
                <a:latin typeface="Eras Bold ITC" panose="020B0907030504020204" pitchFamily="34" charset="0"/>
              </a:rPr>
              <a:t>"Dear youth, what is the aim and purpose of your life? Are you ambitious for education that you may have a name and posi­tion in the world? Have you thoughts that you dare not express, that you may one day stand upon the summit of intellectual greatness; that you may sit in deliberative and legislative councils, and help to enact laws for the nation? There is nothing wrong in these aspirations</a:t>
            </a:r>
            <a:r>
              <a:rPr lang="en-029" dirty="0">
                <a:latin typeface="Eras Bold ITC" panose="020B0907030504020204" pitchFamily="34" charset="0"/>
              </a:rPr>
              <a:t>."—Fundamentals </a:t>
            </a:r>
            <a:r>
              <a:rPr lang="en-029" i="1" dirty="0">
                <a:latin typeface="Eras Bold ITC" panose="020B0907030504020204" pitchFamily="34" charset="0"/>
              </a:rPr>
              <a:t>of Education, </a:t>
            </a:r>
            <a:r>
              <a:rPr lang="en-029" dirty="0">
                <a:latin typeface="Eras Bold ITC" panose="020B0907030504020204" pitchFamily="34" charset="0"/>
              </a:rPr>
              <a:t>p.82.</a:t>
            </a:r>
          </a:p>
        </p:txBody>
      </p:sp>
      <p:pic>
        <p:nvPicPr>
          <p:cNvPr id="60419" name="Picture 3" descr="http://www.whiteestate.org/pathways/images/e_whi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3418" y="34135"/>
            <a:ext cx="1011382" cy="142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0" name="TextBox 9"/>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1" name="Picture 10"/>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214175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85725"/>
            <a:ext cx="6477000" cy="857250"/>
          </a:xfrm>
          <a:effectLst>
            <a:outerShdw blurRad="50800" dist="50800" dir="5400000" algn="ctr" rotWithShape="0">
              <a:schemeClr val="bg1"/>
            </a:outerShdw>
          </a:effectLst>
        </p:spPr>
        <p:txBody>
          <a:bodyPr>
            <a:normAutofit/>
          </a:bodyPr>
          <a:lstStyle/>
          <a:p>
            <a:pPr algn="ctr"/>
            <a:r>
              <a:rPr lang="en-029" sz="4800" b="1" dirty="0" smtClean="0"/>
              <a:t>1999-2004</a:t>
            </a:r>
            <a:endParaRPr lang="en-029" sz="4800" b="1" dirty="0"/>
          </a:p>
        </p:txBody>
      </p:sp>
      <p:pic>
        <p:nvPicPr>
          <p:cNvPr id="4098" name="Picture 2" descr="http://1.bp.blogspot.com/-2gz1z0WXRSA/T_btoSw92pI/AAAAAAAAAKQ/V9fUzSFJvyk/s320/2012-faculty+of+law+05-25+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71612"/>
            <a:ext cx="5511798" cy="3100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8" name="Picture 12" descr="https://community.icann.org/download/attachments/11502470/UWI1.jpg?version=1&amp;modificationDate=1300727376000&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58" y="514350"/>
            <a:ext cx="3138742" cy="4057650"/>
          </a:xfrm>
          <a:prstGeom prst="rect">
            <a:avLst/>
          </a:prstGeom>
          <a:ln w="12700">
            <a:solidFill>
              <a:srgbClr val="FFFF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416798" y="285749"/>
            <a:ext cx="1447800" cy="4286251"/>
          </a:xfrm>
          <a:ln w="12700">
            <a:solidFill>
              <a:srgbClr val="FFFF00"/>
            </a:solidFill>
          </a:ln>
        </p:spPr>
      </p:pic>
    </p:spTree>
    <p:extLst>
      <p:ext uri="{BB962C8B-B14F-4D97-AF65-F5344CB8AC3E}">
        <p14:creationId xmlns:p14="http://schemas.microsoft.com/office/powerpoint/2010/main" val="30041163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304801" y="133350"/>
            <a:ext cx="6499235" cy="5109091"/>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029" sz="2800" dirty="0">
                <a:latin typeface="Eras Bold ITC" panose="020B0907030504020204" pitchFamily="34" charset="0"/>
              </a:rPr>
              <a:t>The people of God will recog­nize human government as an ordinance of divine appointment and will teach obedience to it as a sacred duty within its legitimate sphere. . . . The banner of truth and religious liberty . . . has in this last conflict been committed to us. . . . And we can appreciate these truths only as we search them out by personal </a:t>
            </a:r>
            <a:r>
              <a:rPr lang="en-029" sz="2800" i="1" dirty="0">
                <a:latin typeface="Eras Bold ITC" panose="020B0907030504020204" pitchFamily="34" charset="0"/>
              </a:rPr>
              <a:t>study</a:t>
            </a:r>
            <a:r>
              <a:rPr lang="en-029" sz="2800" i="1" dirty="0" smtClean="0">
                <a:latin typeface="Eras Bold ITC" panose="020B0907030504020204" pitchFamily="34" charset="0"/>
              </a:rPr>
              <a:t>.“ </a:t>
            </a:r>
            <a:r>
              <a:rPr lang="en-029" i="1" dirty="0" smtClean="0">
                <a:latin typeface="Eras Bold ITC" panose="020B0907030504020204" pitchFamily="34" charset="0"/>
              </a:rPr>
              <a:t>—</a:t>
            </a:r>
            <a:r>
              <a:rPr lang="en-029" i="1" dirty="0">
                <a:latin typeface="Eras Bold ITC" panose="020B0907030504020204" pitchFamily="34" charset="0"/>
              </a:rPr>
              <a:t>Testimonies, vol. </a:t>
            </a:r>
            <a:r>
              <a:rPr lang="en-029" dirty="0">
                <a:latin typeface="Eras Bold ITC" panose="020B0907030504020204" pitchFamily="34" charset="0"/>
              </a:rPr>
              <a:t>6, p. 402.</a:t>
            </a:r>
            <a:endParaRPr lang="en-029" sz="2800" dirty="0">
              <a:latin typeface="Eras Bold ITC" panose="020B0907030504020204" pitchFamily="34" charset="0"/>
            </a:endParaRPr>
          </a:p>
        </p:txBody>
      </p:sp>
      <p:pic>
        <p:nvPicPr>
          <p:cNvPr id="60419" name="Picture 3" descr="http://www.whiteestate.org/pathways/images/e_whi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2191" y="133350"/>
            <a:ext cx="1087582"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sz="1600"/>
          </a:p>
        </p:txBody>
      </p:sp>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000">
              <a:solidFill>
                <a:schemeClr val="tx2">
                  <a:lumMod val="50000"/>
                </a:schemeClr>
              </a:solidFill>
              <a:latin typeface="Arial" pitchFamily="-110" charset="0"/>
              <a:ea typeface="ＭＳ Ｐゴシック" pitchFamily="-110" charset="-128"/>
              <a:cs typeface="ＭＳ Ｐゴシック" pitchFamily="-110" charset="-128"/>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sp>
        <p:nvSpPr>
          <p:cNvPr id="10" name="TextBox 9"/>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11" name="Picture 10"/>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232511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ChangeAspect="1"/>
          </p:cNvGraphicFramePr>
          <p:nvPr/>
        </p:nvGraphicFramePr>
        <p:xfrm>
          <a:off x="1371603" y="1543050"/>
          <a:ext cx="3249613" cy="2601516"/>
        </p:xfrm>
        <a:graphic>
          <a:graphicData uri="http://schemas.openxmlformats.org/presentationml/2006/ole">
            <mc:AlternateContent xmlns:mc="http://schemas.openxmlformats.org/markup-compatibility/2006">
              <mc:Choice xmlns:v="urn:schemas-microsoft-com:vml" Requires="v">
                <p:oleObj spid="_x0000_s2139" name="Clip" r:id="rId3" imgW="3250194" imgH="3468986" progId="MS_ClipArt_Gallery.2">
                  <p:embed/>
                </p:oleObj>
              </mc:Choice>
              <mc:Fallback>
                <p:oleObj name="Clip" r:id="rId3" imgW="3250194" imgH="346898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3" y="1543050"/>
                        <a:ext cx="3249613" cy="2601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5091" name="WordArt 3"/>
          <p:cNvSpPr>
            <a:spLocks noChangeArrowheads="1" noChangeShapeType="1" noTextEdit="1"/>
          </p:cNvSpPr>
          <p:nvPr/>
        </p:nvSpPr>
        <p:spPr bwMode="auto">
          <a:xfrm>
            <a:off x="1219200" y="2400301"/>
            <a:ext cx="3124200" cy="827485"/>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029" sz="3600" kern="10" dirty="0">
                <a:ln w="9525">
                  <a:solidFill>
                    <a:sysClr val="windowText" lastClr="000000"/>
                  </a:solidFill>
                  <a:round/>
                  <a:headEnd/>
                  <a:tailEnd/>
                </a:ln>
                <a:gradFill rotWithShape="1">
                  <a:gsLst>
                    <a:gs pos="0">
                      <a:srgbClr val="FFE701"/>
                    </a:gs>
                    <a:gs pos="100000">
                      <a:srgbClr val="FE3E02"/>
                    </a:gs>
                  </a:gsLst>
                  <a:lin ang="5400000" scaled="1"/>
                </a:gradFill>
                <a:latin typeface="Impact"/>
              </a:rPr>
              <a:t>End</a:t>
            </a:r>
          </a:p>
        </p:txBody>
      </p:sp>
      <p:sp>
        <p:nvSpPr>
          <p:cNvPr id="4" name="TextBox 3"/>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34150"/>
            <a:ext cx="1447800" cy="936634"/>
          </a:xfrm>
          <a:prstGeom prst="rect">
            <a:avLst/>
          </a:prstGeom>
        </p:spPr>
      </p:pic>
      <p:pic>
        <p:nvPicPr>
          <p:cNvPr id="6" name="Picture 5"/>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29056290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029"/>
          </a:p>
        </p:txBody>
      </p:sp>
      <p:sp>
        <p:nvSpPr>
          <p:cNvPr id="3" name="Content Placeholder 2"/>
          <p:cNvSpPr>
            <a:spLocks noGrp="1"/>
          </p:cNvSpPr>
          <p:nvPr>
            <p:ph idx="1"/>
          </p:nvPr>
        </p:nvSpPr>
        <p:spPr/>
        <p:txBody>
          <a:bodyPr/>
          <a:lstStyle/>
          <a:p>
            <a:endParaRPr lang="en-029"/>
          </a:p>
        </p:txBody>
      </p:sp>
      <p:pic>
        <p:nvPicPr>
          <p:cNvPr id="48130" name="Picture 2" descr="Image result for moses and aa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34"/>
            <a:ext cx="9144000" cy="5132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11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solidFill>
                <a:schemeClr val="tx2">
                  <a:lumMod val="50000"/>
                </a:schemeClr>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17833"/>
            <a:ext cx="1447800" cy="936634"/>
          </a:xfrm>
          <a:prstGeom prst="rect">
            <a:avLst/>
          </a:prstGeom>
        </p:spPr>
      </p:pic>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Verdana" panose="020B0604030504040204" pitchFamily="34" charset="0"/>
              <a:ea typeface="Verdana" panose="020B0604030504040204" pitchFamily="34" charset="0"/>
              <a:cs typeface="ＭＳ Ｐゴシック" pitchFamily="-110" charset="-128"/>
            </a:endParaRPr>
          </a:p>
        </p:txBody>
      </p:sp>
      <p:sp>
        <p:nvSpPr>
          <p:cNvPr id="2" name="Rectangle 1"/>
          <p:cNvSpPr/>
          <p:nvPr/>
        </p:nvSpPr>
        <p:spPr>
          <a:xfrm>
            <a:off x="24205" y="1176160"/>
            <a:ext cx="7890163" cy="3108543"/>
          </a:xfrm>
          <a:prstGeom prst="rect">
            <a:avLst/>
          </a:prstGeom>
        </p:spPr>
        <p:txBody>
          <a:bodyPr wrap="square">
            <a:spAutoFit/>
          </a:bodyPr>
          <a:lstStyle/>
          <a:p>
            <a:r>
              <a:rPr lang="en-029" sz="2800" dirty="0">
                <a:latin typeface="Eras Bold ITC" panose="020B0907030504020204" pitchFamily="34" charset="0"/>
              </a:rPr>
              <a:t>King </a:t>
            </a:r>
            <a:r>
              <a:rPr lang="en-029" sz="2800" dirty="0" err="1">
                <a:latin typeface="Eras Bold ITC" panose="020B0907030504020204" pitchFamily="34" charset="0"/>
              </a:rPr>
              <a:t>Uzziah</a:t>
            </a:r>
            <a:r>
              <a:rPr lang="en-029" sz="2800" dirty="0">
                <a:latin typeface="Eras Bold ITC" panose="020B0907030504020204" pitchFamily="34" charset="0"/>
              </a:rPr>
              <a:t> is struck with leprosy because he offered incense in the temple without a priest. (2 Chron. 26:16-23). </a:t>
            </a:r>
            <a:endParaRPr lang="en-029" sz="2800" dirty="0" smtClean="0">
              <a:latin typeface="Eras Bold ITC" panose="020B0907030504020204" pitchFamily="34" charset="0"/>
            </a:endParaRPr>
          </a:p>
          <a:p>
            <a:endParaRPr lang="en-029" sz="2800" dirty="0">
              <a:latin typeface="Eras Bold ITC" panose="020B0907030504020204" pitchFamily="34" charset="0"/>
            </a:endParaRPr>
          </a:p>
          <a:p>
            <a:r>
              <a:rPr lang="en-029" sz="2800" dirty="0" err="1" smtClean="0">
                <a:latin typeface="Eras Bold ITC" panose="020B0907030504020204" pitchFamily="34" charset="0"/>
              </a:rPr>
              <a:t>Uzziah</a:t>
            </a:r>
            <a:r>
              <a:rPr lang="en-029" sz="2800" dirty="0" smtClean="0">
                <a:latin typeface="Eras Bold ITC" panose="020B0907030504020204" pitchFamily="34" charset="0"/>
              </a:rPr>
              <a:t> </a:t>
            </a:r>
            <a:r>
              <a:rPr lang="en-029" sz="2800" dirty="0">
                <a:latin typeface="Eras Bold ITC" panose="020B0907030504020204" pitchFamily="34" charset="0"/>
              </a:rPr>
              <a:t>did not recognize the kind of church/state relationship envisioned in the law, and God struck him with leprosy.</a:t>
            </a:r>
            <a:endParaRPr lang="en-029" sz="2800" dirty="0">
              <a:latin typeface="Eras Bold ITC" panose="020B0907030504020204" pitchFamily="34" charset="0"/>
              <a:ea typeface="Verdana" panose="020B0604030504040204" pitchFamily="34" charset="0"/>
            </a:endParaRPr>
          </a:p>
        </p:txBody>
      </p:sp>
      <p:sp>
        <p:nvSpPr>
          <p:cNvPr id="9" name="TextBox 8"/>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sp>
        <p:nvSpPr>
          <p:cNvPr id="11" name="Text Box 3"/>
          <p:cNvSpPr txBox="1">
            <a:spLocks noChangeArrowheads="1"/>
          </p:cNvSpPr>
          <p:nvPr/>
        </p:nvSpPr>
        <p:spPr bwMode="auto">
          <a:xfrm>
            <a:off x="34637" y="-44664"/>
            <a:ext cx="789362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2422653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solidFill>
                <a:schemeClr val="tx2">
                  <a:lumMod val="50000"/>
                </a:schemeClr>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17833"/>
            <a:ext cx="1447800" cy="936634"/>
          </a:xfrm>
          <a:prstGeom prst="rect">
            <a:avLst/>
          </a:prstGeom>
        </p:spPr>
      </p:pic>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Verdana" panose="020B0604030504040204" pitchFamily="34" charset="0"/>
              <a:ea typeface="Verdana" panose="020B0604030504040204" pitchFamily="34" charset="0"/>
              <a:cs typeface="ＭＳ Ｐゴシック" pitchFamily="-110" charset="-128"/>
            </a:endParaRPr>
          </a:p>
        </p:txBody>
      </p:sp>
      <p:sp>
        <p:nvSpPr>
          <p:cNvPr id="2" name="Rectangle 1"/>
          <p:cNvSpPr/>
          <p:nvPr/>
        </p:nvSpPr>
        <p:spPr>
          <a:xfrm>
            <a:off x="3366696" y="1125007"/>
            <a:ext cx="4561568" cy="3785652"/>
          </a:xfrm>
          <a:prstGeom prst="rect">
            <a:avLst/>
          </a:prstGeom>
        </p:spPr>
        <p:txBody>
          <a:bodyPr wrap="square">
            <a:spAutoFit/>
          </a:bodyPr>
          <a:lstStyle/>
          <a:p>
            <a:r>
              <a:rPr lang="en-029" sz="2400" dirty="0" smtClean="0">
                <a:latin typeface="Eras Bold ITC" panose="020B0907030504020204" pitchFamily="34" charset="0"/>
              </a:rPr>
              <a:t>1 </a:t>
            </a:r>
            <a:r>
              <a:rPr lang="en-029" sz="2400" dirty="0">
                <a:latin typeface="Eras Bold ITC" panose="020B0907030504020204" pitchFamily="34" charset="0"/>
              </a:rPr>
              <a:t>Samuel 13, Saul offered burnt offerings and peace offerings at Gilgal (v. 8-10). Saul offers a pragmatic argument for why he did so (v. 11); the people were scattering and the </a:t>
            </a:r>
            <a:r>
              <a:rPr lang="en-029" sz="2400" dirty="0" err="1">
                <a:latin typeface="Eras Bold ITC" panose="020B0907030504020204" pitchFamily="34" charset="0"/>
              </a:rPr>
              <a:t>Phillistines</a:t>
            </a:r>
            <a:r>
              <a:rPr lang="en-029" sz="2400" dirty="0">
                <a:latin typeface="Eras Bold ITC" panose="020B0907030504020204" pitchFamily="34" charset="0"/>
              </a:rPr>
              <a:t> were mustering and something had to be </a:t>
            </a:r>
            <a:r>
              <a:rPr lang="en-029" sz="2400" dirty="0" smtClean="0">
                <a:latin typeface="Eras Bold ITC" panose="020B0907030504020204" pitchFamily="34" charset="0"/>
              </a:rPr>
              <a:t>done. </a:t>
            </a:r>
            <a:endParaRPr lang="en-029" sz="2400" dirty="0">
              <a:latin typeface="Eras Bold ITC" panose="020B0907030504020204" pitchFamily="34" charset="0"/>
              <a:ea typeface="Verdana" panose="020B0604030504040204" pitchFamily="34" charset="0"/>
            </a:endParaRPr>
          </a:p>
        </p:txBody>
      </p:sp>
      <p:sp>
        <p:nvSpPr>
          <p:cNvPr id="9" name="TextBox 8"/>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sp>
        <p:nvSpPr>
          <p:cNvPr id="11" name="Text Box 3"/>
          <p:cNvSpPr txBox="1">
            <a:spLocks noChangeArrowheads="1"/>
          </p:cNvSpPr>
          <p:nvPr/>
        </p:nvSpPr>
        <p:spPr bwMode="auto">
          <a:xfrm>
            <a:off x="34637" y="-44664"/>
            <a:ext cx="789362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pic>
        <p:nvPicPr>
          <p:cNvPr id="41986" name="Picture 2"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931982"/>
            <a:ext cx="2895600" cy="21717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028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962650" y="1962150"/>
            <a:ext cx="51435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solidFill>
                <a:schemeClr val="tx2">
                  <a:lumMod val="50000"/>
                </a:schemeClr>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581" b="98710" l="0" r="100000">
                        <a14:foregroundMark x1="34661" y1="72258" x2="34661" y2="72258"/>
                        <a14:foregroundMark x1="36653" y1="56774" x2="36653" y2="56774"/>
                        <a14:foregroundMark x1="38247" y1="85806" x2="38247" y2="85806"/>
                        <a14:foregroundMark x1="43426" y1="92258" x2="43426" y2="92258"/>
                        <a14:foregroundMark x1="42629" y1="56774" x2="42629" y2="56774"/>
                        <a14:foregroundMark x1="46215" y1="61290" x2="46215" y2="61290"/>
                        <a14:foregroundMark x1="48207" y1="70323" x2="48207" y2="70323"/>
                        <a14:foregroundMark x1="47012" y1="81290" x2="47012" y2="81290"/>
                        <a14:foregroundMark x1="49801" y1="87742" x2="49801" y2="87742"/>
                        <a14:foregroundMark x1="54183" y1="93548" x2="54183" y2="93548"/>
                        <a14:backgroundMark x1="13147" y1="94194" x2="17530" y2="12258"/>
                        <a14:backgroundMark x1="58964" y1="52258" x2="65737" y2="72258"/>
                        <a14:backgroundMark x1="64940" y1="70968" x2="64940" y2="70968"/>
                      </a14:backgroundRemoval>
                    </a14:imgEffect>
                  </a14:imgLayer>
                </a14:imgProps>
              </a:ext>
              <a:ext uri="{28A0092B-C50C-407E-A947-70E740481C1C}">
                <a14:useLocalDpi xmlns:a14="http://schemas.microsoft.com/office/drawing/2010/main" val="0"/>
              </a:ext>
            </a:extLst>
          </a:blip>
          <a:stretch>
            <a:fillRect/>
          </a:stretch>
        </p:blipFill>
        <p:spPr>
          <a:xfrm>
            <a:off x="7810500" y="3017833"/>
            <a:ext cx="1447800" cy="936634"/>
          </a:xfrm>
          <a:prstGeom prst="rect">
            <a:avLst/>
          </a:prstGeom>
        </p:spPr>
      </p:pic>
      <p:sp>
        <p:nvSpPr>
          <p:cNvPr id="8" name="Round Single Corner Rectangle 7"/>
          <p:cNvSpPr/>
          <p:nvPr/>
        </p:nvSpPr>
        <p:spPr bwMode="auto">
          <a:xfrm rot="10800000">
            <a:off x="8772525" y="0"/>
            <a:ext cx="371475" cy="2924175"/>
          </a:xfrm>
          <a:prstGeom prst="round1Rect">
            <a:avLst/>
          </a:prstGeom>
          <a:solidFill>
            <a:srgbClr val="50B6B3"/>
          </a:solidFill>
          <a:ln w="9525" cap="flat" cmpd="sng" algn="ctr">
            <a:noFill/>
            <a:prstDash val="solid"/>
            <a:round/>
            <a:headEnd type="none" w="med" len="med"/>
            <a:tailEnd type="none" w="med" len="med"/>
          </a:ln>
          <a:effectLst/>
        </p:spPr>
        <p:txBody>
          <a:bodyPr/>
          <a:lstStyle/>
          <a:p>
            <a:pPr algn="ctr" eaLnBrk="0" hangingPunct="0">
              <a:defRPr/>
            </a:pPr>
            <a:endParaRPr lang="en-GB" sz="2400">
              <a:solidFill>
                <a:schemeClr val="tx2">
                  <a:lumMod val="50000"/>
                </a:schemeClr>
              </a:solidFill>
              <a:latin typeface="Verdana" panose="020B0604030504040204" pitchFamily="34" charset="0"/>
              <a:ea typeface="Verdana" panose="020B0604030504040204" pitchFamily="34" charset="0"/>
              <a:cs typeface="ＭＳ Ｐゴシック" pitchFamily="-110" charset="-128"/>
            </a:endParaRPr>
          </a:p>
        </p:txBody>
      </p:sp>
      <p:sp>
        <p:nvSpPr>
          <p:cNvPr id="2" name="Rectangle 1"/>
          <p:cNvSpPr/>
          <p:nvPr/>
        </p:nvSpPr>
        <p:spPr>
          <a:xfrm>
            <a:off x="24205" y="1176160"/>
            <a:ext cx="7890163" cy="2677656"/>
          </a:xfrm>
          <a:prstGeom prst="rect">
            <a:avLst/>
          </a:prstGeom>
        </p:spPr>
        <p:txBody>
          <a:bodyPr wrap="square">
            <a:spAutoFit/>
          </a:bodyPr>
          <a:lstStyle/>
          <a:p>
            <a:r>
              <a:rPr lang="en-029" sz="2800" dirty="0" smtClean="0">
                <a:latin typeface="Eras Bold ITC" panose="020B0907030504020204" pitchFamily="34" charset="0"/>
              </a:rPr>
              <a:t>Samuel </a:t>
            </a:r>
            <a:r>
              <a:rPr lang="en-029" sz="2800" dirty="0">
                <a:latin typeface="Eras Bold ITC" panose="020B0907030504020204" pitchFamily="34" charset="0"/>
              </a:rPr>
              <a:t>makes clear that what Saul did was </a:t>
            </a:r>
            <a:r>
              <a:rPr lang="en-029" sz="2800" dirty="0" smtClean="0">
                <a:latin typeface="Eras Bold ITC" panose="020B0907030504020204" pitchFamily="34" charset="0"/>
              </a:rPr>
              <a:t>wrong </a:t>
            </a:r>
            <a:r>
              <a:rPr lang="en-029" sz="2800" dirty="0">
                <a:latin typeface="Eras Bold ITC" panose="020B0907030504020204" pitchFamily="34" charset="0"/>
              </a:rPr>
              <a:t>(v. 13) and as a result of this action Saul’s kingdom would not continue, because Saul disobeyed the commandments (v. 14</a:t>
            </a:r>
            <a:r>
              <a:rPr lang="en-029" sz="2800" dirty="0" smtClean="0">
                <a:latin typeface="Eras Bold ITC" panose="020B0907030504020204" pitchFamily="34" charset="0"/>
              </a:rPr>
              <a:t>). … he mixed the functions which should be separate.</a:t>
            </a:r>
            <a:endParaRPr lang="en-029" sz="2800" dirty="0">
              <a:latin typeface="Eras Bold ITC" panose="020B0907030504020204" pitchFamily="34" charset="0"/>
              <a:ea typeface="Verdana" panose="020B0604030504040204" pitchFamily="34" charset="0"/>
            </a:endParaRPr>
          </a:p>
        </p:txBody>
      </p:sp>
      <p:sp>
        <p:nvSpPr>
          <p:cNvPr id="9" name="TextBox 8"/>
          <p:cNvSpPr txBox="1"/>
          <p:nvPr/>
        </p:nvSpPr>
        <p:spPr>
          <a:xfrm>
            <a:off x="6705600" y="3970784"/>
            <a:ext cx="3657600" cy="276999"/>
          </a:xfrm>
          <a:prstGeom prst="rect">
            <a:avLst/>
          </a:prstGeom>
          <a:noFill/>
        </p:spPr>
        <p:txBody>
          <a:bodyPr wrap="square" rtlCol="0">
            <a:spAutoFit/>
          </a:bodyPr>
          <a:lstStyle/>
          <a:p>
            <a:pPr algn="ctr"/>
            <a:r>
              <a:rPr lang="en-029" sz="600" b="1" dirty="0" smtClean="0"/>
              <a:t>CARIBBEAN </a:t>
            </a:r>
          </a:p>
          <a:p>
            <a:pPr algn="ctr"/>
            <a:r>
              <a:rPr lang="en-029" sz="600" b="1" dirty="0" smtClean="0"/>
              <a:t>RELIGIOUS LIBERTY ASSOCIATION</a:t>
            </a:r>
            <a:endParaRPr lang="en-029" sz="600" b="1" dirty="0"/>
          </a:p>
        </p:txBody>
      </p:sp>
      <p:sp>
        <p:nvSpPr>
          <p:cNvPr id="11" name="Text Box 3"/>
          <p:cNvSpPr txBox="1">
            <a:spLocks noChangeArrowheads="1"/>
          </p:cNvSpPr>
          <p:nvPr/>
        </p:nvSpPr>
        <p:spPr bwMode="auto">
          <a:xfrm>
            <a:off x="34637" y="-44664"/>
            <a:ext cx="7893627"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029" sz="2800" b="1" dirty="0" smtClean="0">
                <a:latin typeface="Eras Bold ITC" panose="020B0907030504020204" pitchFamily="34" charset="0"/>
                <a:ea typeface="Verdana" panose="020B0604030504040204" pitchFamily="34" charset="0"/>
              </a:rPr>
              <a:t>Understanding </a:t>
            </a:r>
          </a:p>
          <a:p>
            <a:pPr algn="ctr">
              <a:defRPr/>
            </a:pPr>
            <a:r>
              <a:rPr lang="en-029" sz="2800" b="1" dirty="0" smtClean="0">
                <a:latin typeface="Eras Bold ITC" panose="020B0907030504020204" pitchFamily="34" charset="0"/>
                <a:ea typeface="Verdana" panose="020B0604030504040204" pitchFamily="34" charset="0"/>
              </a:rPr>
              <a:t>Separation </a:t>
            </a:r>
            <a:r>
              <a:rPr lang="en-029" sz="2800" b="1" dirty="0">
                <a:latin typeface="Eras Bold ITC" panose="020B0907030504020204" pitchFamily="34" charset="0"/>
                <a:ea typeface="Verdana" panose="020B0604030504040204" pitchFamily="34" charset="0"/>
              </a:rPr>
              <a:t>of church and </a:t>
            </a:r>
            <a:r>
              <a:rPr lang="en-029" sz="2800" b="1" dirty="0" smtClean="0">
                <a:latin typeface="Eras Bold ITC" panose="020B0907030504020204" pitchFamily="34" charset="0"/>
                <a:ea typeface="Verdana" panose="020B0604030504040204" pitchFamily="34" charset="0"/>
              </a:rPr>
              <a:t>state</a:t>
            </a:r>
            <a:r>
              <a:rPr lang="en-029" sz="2800" dirty="0" smtClean="0">
                <a:latin typeface="Eras Bold ITC" panose="020B0907030504020204" pitchFamily="34" charset="0"/>
                <a:ea typeface="Verdana" panose="020B0604030504040204" pitchFamily="34" charset="0"/>
              </a:rPr>
              <a:t> </a:t>
            </a:r>
            <a:endParaRPr lang="en-US" sz="2800" dirty="0">
              <a:solidFill>
                <a:schemeClr val="tx2">
                  <a:lumMod val="50000"/>
                </a:schemeClr>
              </a:solidFill>
              <a:latin typeface="Eras Bold ITC" panose="020B0907030504020204" pitchFamily="34" charset="0"/>
              <a:ea typeface="Verdana" panose="020B060403050404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6520" y1="35052" x2="56388" y2="81443"/>
                        <a14:foregroundMark x1="8370" y1="95361" x2="44934" y2="83505"/>
                        <a14:foregroundMark x1="67401" y1="84021" x2="88987" y2="89691"/>
                        <a14:foregroundMark x1="51101" y1="87629" x2="51101" y2="87629"/>
                        <a14:foregroundMark x1="56388" y1="85052" x2="56388" y2="85052"/>
                        <a14:foregroundMark x1="50220" y1="95361" x2="50220" y2="95361"/>
                        <a14:foregroundMark x1="46256" y1="85052" x2="46256" y2="85052"/>
                      </a14:backgroundRemoval>
                    </a14:imgEffect>
                  </a14:imgLayer>
                </a14:imgProps>
              </a:ext>
              <a:ext uri="{28A0092B-C50C-407E-A947-70E740481C1C}">
                <a14:useLocalDpi xmlns:a14="http://schemas.microsoft.com/office/drawing/2010/main" val="0"/>
              </a:ext>
            </a:extLst>
          </a:blip>
          <a:stretch>
            <a:fillRect/>
          </a:stretch>
        </p:blipFill>
        <p:spPr>
          <a:xfrm>
            <a:off x="8128920" y="4296418"/>
            <a:ext cx="810959" cy="693067"/>
          </a:xfrm>
          <a:prstGeom prst="rect">
            <a:avLst/>
          </a:prstGeom>
        </p:spPr>
      </p:pic>
    </p:spTree>
    <p:extLst>
      <p:ext uri="{BB962C8B-B14F-4D97-AF65-F5344CB8AC3E}">
        <p14:creationId xmlns:p14="http://schemas.microsoft.com/office/powerpoint/2010/main" val="835541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3120</Words>
  <Application>Microsoft Office PowerPoint</Application>
  <PresentationFormat>On-screen Show (16:9)</PresentationFormat>
  <Paragraphs>262</Paragraphs>
  <Slides>58</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1999-2004</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ASHALL</dc:creator>
  <cp:lastModifiedBy>ASHALL</cp:lastModifiedBy>
  <cp:revision>98</cp:revision>
  <dcterms:created xsi:type="dcterms:W3CDTF">2019-01-15T18:50:47Z</dcterms:created>
  <dcterms:modified xsi:type="dcterms:W3CDTF">2019-01-19T02:22:32Z</dcterms:modified>
</cp:coreProperties>
</file>