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972" r:id="rId3"/>
  </p:sldMasterIdLst>
  <p:notesMasterIdLst>
    <p:notesMasterId r:id="rId29"/>
  </p:notesMasterIdLst>
  <p:handoutMasterIdLst>
    <p:handoutMasterId r:id="rId30"/>
  </p:handoutMasterIdLst>
  <p:sldIdLst>
    <p:sldId id="368" r:id="rId4"/>
    <p:sldId id="347" r:id="rId5"/>
    <p:sldId id="369" r:id="rId6"/>
    <p:sldId id="354" r:id="rId7"/>
    <p:sldId id="263" r:id="rId8"/>
    <p:sldId id="348" r:id="rId9"/>
    <p:sldId id="349" r:id="rId10"/>
    <p:sldId id="350" r:id="rId11"/>
    <p:sldId id="351" r:id="rId12"/>
    <p:sldId id="352" r:id="rId13"/>
    <p:sldId id="357" r:id="rId14"/>
    <p:sldId id="353" r:id="rId15"/>
    <p:sldId id="358" r:id="rId16"/>
    <p:sldId id="359" r:id="rId17"/>
    <p:sldId id="360" r:id="rId18"/>
    <p:sldId id="355" r:id="rId19"/>
    <p:sldId id="361" r:id="rId20"/>
    <p:sldId id="362" r:id="rId21"/>
    <p:sldId id="363" r:id="rId22"/>
    <p:sldId id="367" r:id="rId23"/>
    <p:sldId id="364" r:id="rId24"/>
    <p:sldId id="366" r:id="rId25"/>
    <p:sldId id="365" r:id="rId26"/>
    <p:sldId id="286" r:id="rId27"/>
    <p:sldId id="356"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B0F0"/>
    <a:srgbClr val="0091EA"/>
    <a:srgbClr val="FF0000"/>
    <a:srgbClr val="00B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660"/>
  </p:normalViewPr>
  <p:slideViewPr>
    <p:cSldViewPr>
      <p:cViewPr varScale="1">
        <p:scale>
          <a:sx n="81" d="100"/>
          <a:sy n="81" d="100"/>
        </p:scale>
        <p:origin x="111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EFD80EA-D261-4EC9-95AD-3938B156D82C}" type="datetimeFigureOut">
              <a:rPr lang="en-US" smtClean="0"/>
              <a:t>8/2/2016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EE3A93A-A062-4184-A205-B9CE92FF7E28}" type="slidenum">
              <a:rPr lang="en-US" smtClean="0"/>
              <a:t>‹#›</a:t>
            </a:fld>
            <a:endParaRPr lang="en-US"/>
          </a:p>
        </p:txBody>
      </p:sp>
    </p:spTree>
    <p:extLst>
      <p:ext uri="{BB962C8B-B14F-4D97-AF65-F5344CB8AC3E}">
        <p14:creationId xmlns:p14="http://schemas.microsoft.com/office/powerpoint/2010/main" val="2189551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6EA6E38-82B1-47BB-A812-313B295FEFF2}" type="datetimeFigureOut">
              <a:rPr lang="en-US" smtClean="0"/>
              <a:pPr/>
              <a:t>8/2/2016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1089E94-532B-494D-AD7A-712B16D9F5AA}" type="slidenum">
              <a:rPr lang="en-US" smtClean="0"/>
              <a:pPr/>
              <a:t>‹#›</a:t>
            </a:fld>
            <a:endParaRPr lang="en-US"/>
          </a:p>
        </p:txBody>
      </p:sp>
    </p:spTree>
    <p:extLst>
      <p:ext uri="{BB962C8B-B14F-4D97-AF65-F5344CB8AC3E}">
        <p14:creationId xmlns:p14="http://schemas.microsoft.com/office/powerpoint/2010/main" val="135109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089E94-532B-494D-AD7A-712B16D9F5AA}" type="slidenum">
              <a:rPr lang="en-US" smtClean="0"/>
              <a:pPr/>
              <a:t>8</a:t>
            </a:fld>
            <a:endParaRPr lang="en-US"/>
          </a:p>
        </p:txBody>
      </p:sp>
    </p:spTree>
    <p:extLst>
      <p:ext uri="{BB962C8B-B14F-4D97-AF65-F5344CB8AC3E}">
        <p14:creationId xmlns:p14="http://schemas.microsoft.com/office/powerpoint/2010/main" val="173045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pPr/>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pPr/>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pPr/>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8/2/2016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604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8/2/2016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5317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8/2/2016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05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8/2/2016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481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solidFill>
                  <a:prstClr val="black">
                    <a:tint val="75000"/>
                  </a:prstClr>
                </a:solidFill>
              </a:rPr>
              <a:pPr/>
              <a:t>8/2/2016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91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solidFill>
                  <a:prstClr val="black">
                    <a:tint val="75000"/>
                  </a:prstClr>
                </a:solidFill>
              </a:rPr>
              <a:pPr/>
              <a:t>8/2/2016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53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solidFill>
                  <a:prstClr val="black">
                    <a:tint val="75000"/>
                  </a:prstClr>
                </a:solidFill>
              </a:rPr>
              <a:pPr/>
              <a:t>8/2/2016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257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3545F7-77F9-4401-AA0E-BF14C26D8903}"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8/2/2016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638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8/2/2016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628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8/2/2016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77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8/2/2016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613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3545F7-77F9-4401-AA0E-BF14C26D8903}" type="datetimeFigureOut">
              <a:rPr lang="en-US" smtClean="0"/>
              <a:pPr/>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3545F7-77F9-4401-AA0E-BF14C26D8903}" type="datetimeFigureOut">
              <a:rPr lang="en-US" smtClean="0"/>
              <a:pPr/>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3545F7-77F9-4401-AA0E-BF14C26D8903}" type="datetimeFigureOut">
              <a:rPr lang="en-US" smtClean="0"/>
              <a:pPr/>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545F7-77F9-4401-AA0E-BF14C26D8903}" type="datetimeFigureOut">
              <a:rPr lang="en-US" smtClean="0"/>
              <a:pPr/>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545F7-77F9-4401-AA0E-BF14C26D8903}" type="datetimeFigureOut">
              <a:rPr lang="en-US" smtClean="0"/>
              <a:pPr/>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545F7-77F9-4401-AA0E-BF14C26D8903}" type="datetimeFigureOut">
              <a:rPr lang="en-US" smtClean="0"/>
              <a:pPr/>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545F7-77F9-4401-AA0E-BF14C26D8903}" type="datetimeFigureOut">
              <a:rPr lang="en-US" smtClean="0"/>
              <a:pPr/>
              <a:t>8/2/2016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E0586-5A1C-41FD-AA9D-07A4E729E6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8/2/2016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solidFill>
                  <a:prstClr val="black">
                    <a:tint val="75000"/>
                  </a:prstClr>
                </a:solidFill>
              </a:rPr>
              <a:pPr/>
              <a:t>8/2/2016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6096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3909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52" y="381000"/>
            <a:ext cx="8229600" cy="1143000"/>
          </a:xfrm>
        </p:spPr>
        <p:txBody>
          <a:bodyPr>
            <a:normAutofit/>
          </a:bodyPr>
          <a:lstStyle/>
          <a:p>
            <a:r>
              <a:rPr lang="en-US" dirty="0" smtClean="0">
                <a:latin typeface="Arial" panose="020B0604020202020204" pitchFamily="34" charset="0"/>
                <a:cs typeface="Arial" panose="020B0604020202020204" pitchFamily="34" charset="0"/>
              </a:rPr>
              <a:t>Do you know where you are?</a:t>
            </a:r>
            <a:endParaRPr lang="en-US" dirty="0"/>
          </a:p>
        </p:txBody>
      </p:sp>
      <p:sp>
        <p:nvSpPr>
          <p:cNvPr id="3" name="Content Placeholder 2"/>
          <p:cNvSpPr>
            <a:spLocks noGrp="1"/>
          </p:cNvSpPr>
          <p:nvPr>
            <p:ph idx="1"/>
          </p:nvPr>
        </p:nvSpPr>
        <p:spPr>
          <a:xfrm>
            <a:off x="838200" y="1752600"/>
            <a:ext cx="8077200" cy="4068763"/>
          </a:xfrm>
        </p:spPr>
        <p:txBody>
          <a:bodyPr>
            <a:normAutofit lnSpcReduction="10000"/>
          </a:bodyPr>
          <a:lstStyle/>
          <a:p>
            <a:r>
              <a:rPr lang="en-US" dirty="0" smtClean="0">
                <a:latin typeface="Arial" panose="020B0604020202020204" pitchFamily="34" charset="0"/>
                <a:cs typeface="Arial" panose="020B0604020202020204" pitchFamily="34" charset="0"/>
              </a:rPr>
              <a:t>Since we are the Church, </a:t>
            </a:r>
          </a:p>
          <a:p>
            <a:r>
              <a:rPr lang="en-US" dirty="0" smtClean="0">
                <a:latin typeface="Arial" panose="020B0604020202020204" pitchFamily="34" charset="0"/>
                <a:cs typeface="Arial" panose="020B0604020202020204" pitchFamily="34" charset="0"/>
              </a:rPr>
              <a:t>Then it’s our responsibility as members to discover our own numbers.</a:t>
            </a:r>
          </a:p>
          <a:p>
            <a:pPr marL="0" indent="0">
              <a:buNone/>
            </a:pPr>
            <a:endParaRPr lang="en-US" dirty="0" smtClean="0">
              <a:latin typeface="Arial" panose="020B0604020202020204" pitchFamily="34" charset="0"/>
              <a:cs typeface="Arial" panose="020B0604020202020204" pitchFamily="34" charset="0"/>
            </a:endParaRPr>
          </a:p>
          <a:p>
            <a:r>
              <a:rPr lang="en-US" u="sng" dirty="0" smtClean="0"/>
              <a:t>“Ignorance is no excuse now for the transgression of the Law. The light shines clearly, and none need be ignorant.”</a:t>
            </a:r>
            <a:endParaRPr lang="en-US" sz="2800" u="sng" dirty="0" smtClean="0">
              <a:latin typeface="Gabriola" panose="04040605051002020D02" pitchFamily="82" charset="0"/>
              <a:cs typeface="Arial" panose="020B0604020202020204" pitchFamily="34" charset="0"/>
            </a:endParaRPr>
          </a:p>
          <a:p>
            <a:pPr marL="0" indent="0">
              <a:buNone/>
            </a:pPr>
            <a:r>
              <a:rPr lang="en-US" sz="2000" i="1" dirty="0" smtClean="0"/>
              <a:t>                                                              Counsels on Diet and Foods</a:t>
            </a:r>
            <a:r>
              <a:rPr lang="en-US" sz="2000" cap="all" dirty="0" smtClean="0"/>
              <a:t>,  </a:t>
            </a:r>
            <a:r>
              <a:rPr lang="en-US" sz="2000" cap="all" dirty="0"/>
              <a:t>70</a:t>
            </a:r>
          </a:p>
          <a:p>
            <a:pPr marL="0" indent="0">
              <a:buNone/>
            </a:pPr>
            <a:endParaRPr lang="es-ES_tradnl" sz="2000" i="1" dirty="0">
              <a:latin typeface="Gabriola" panose="04040605051002020D02" pitchFamily="82" charset="0"/>
              <a:cs typeface="Arial" panose="020B0604020202020204" pitchFamily="34" charset="0"/>
            </a:endParaRPr>
          </a:p>
        </p:txBody>
      </p:sp>
    </p:spTree>
    <p:extLst>
      <p:ext uri="{BB962C8B-B14F-4D97-AF65-F5344CB8AC3E}">
        <p14:creationId xmlns:p14="http://schemas.microsoft.com/office/powerpoint/2010/main" val="2504861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Verify your numbers</a:t>
            </a:r>
            <a:endParaRPr lang="en-US" b="1" dirty="0"/>
          </a:p>
        </p:txBody>
      </p:sp>
      <p:sp>
        <p:nvSpPr>
          <p:cNvPr id="3" name="Content Placeholder 2"/>
          <p:cNvSpPr>
            <a:spLocks noGrp="1"/>
          </p:cNvSpPr>
          <p:nvPr>
            <p:ph idx="1"/>
          </p:nvPr>
        </p:nvSpPr>
        <p:spPr>
          <a:xfrm>
            <a:off x="762000" y="1600200"/>
            <a:ext cx="8229600" cy="4525963"/>
          </a:xfrm>
        </p:spPr>
        <p:txBody>
          <a:bodyPr/>
          <a:lstStyle/>
          <a:p>
            <a:r>
              <a:rPr lang="en-US" i="1" dirty="0" smtClean="0">
                <a:latin typeface="Arial" panose="020B0604020202020204" pitchFamily="34" charset="0"/>
                <a:cs typeface="Arial" panose="020B0604020202020204" pitchFamily="34" charset="0"/>
              </a:rPr>
              <a:t>Blood pressure</a:t>
            </a:r>
          </a:p>
          <a:p>
            <a:endParaRPr lang="en-US" dirty="0" smtClean="0">
              <a:latin typeface="Arial" panose="020B0604020202020204" pitchFamily="34" charset="0"/>
              <a:cs typeface="Arial" panose="020B0604020202020204" pitchFamily="34" charset="0"/>
            </a:endParaRPr>
          </a:p>
          <a:p>
            <a:pPr>
              <a:lnSpc>
                <a:spcPct val="80000"/>
              </a:lnSpc>
            </a:pPr>
            <a:r>
              <a:rPr lang="en-US" altLang="ko-KR" sz="2800" dirty="0" smtClean="0">
                <a:latin typeface="Arial" panose="020B0604020202020204" pitchFamily="34" charset="0"/>
                <a:ea typeface="굴림" panose="020B0600000101010101" pitchFamily="34" charset="-127"/>
                <a:cs typeface="Arial" panose="020B0604020202020204" pitchFamily="34" charset="0"/>
              </a:rPr>
              <a:t>Your blood pressure readings can vary.</a:t>
            </a:r>
          </a:p>
          <a:p>
            <a:pPr lvl="1">
              <a:lnSpc>
                <a:spcPct val="80000"/>
              </a:lnSpc>
            </a:pPr>
            <a:endParaRPr lang="en-US" altLang="ko-KR" dirty="0" smtClean="0">
              <a:latin typeface="Arial" panose="020B0604020202020204" pitchFamily="34" charset="0"/>
              <a:ea typeface="굴림" panose="020B0600000101010101" pitchFamily="34" charset="-127"/>
              <a:cs typeface="Arial" panose="020B0604020202020204" pitchFamily="34" charset="0"/>
            </a:endParaRPr>
          </a:p>
          <a:p>
            <a:pPr lvl="1">
              <a:lnSpc>
                <a:spcPct val="80000"/>
              </a:lnSpc>
            </a:pPr>
            <a:r>
              <a:rPr lang="en-US" altLang="ko-KR" dirty="0" smtClean="0">
                <a:latin typeface="Arial" panose="020B0604020202020204" pitchFamily="34" charset="0"/>
                <a:ea typeface="굴림" panose="020B0600000101010101" pitchFamily="34" charset="-127"/>
                <a:cs typeface="Arial" panose="020B0604020202020204" pitchFamily="34" charset="0"/>
              </a:rPr>
              <a:t>When and where you take BP may influence</a:t>
            </a:r>
          </a:p>
          <a:p>
            <a:pPr lvl="1">
              <a:lnSpc>
                <a:spcPct val="80000"/>
              </a:lnSpc>
            </a:pPr>
            <a:r>
              <a:rPr lang="en-US" altLang="ko-KR" dirty="0" smtClean="0">
                <a:latin typeface="Arial" panose="020B0604020202020204" pitchFamily="34" charset="0"/>
                <a:ea typeface="굴림" panose="020B0600000101010101" pitchFamily="34" charset="-127"/>
                <a:cs typeface="Arial" panose="020B0604020202020204" pitchFamily="34" charset="0"/>
              </a:rPr>
              <a:t>Also, what type of monitor you use</a:t>
            </a:r>
          </a:p>
          <a:p>
            <a:pPr lvl="1">
              <a:lnSpc>
                <a:spcPct val="80000"/>
              </a:lnSpc>
            </a:pPr>
            <a:endParaRPr lang="en-US" altLang="ko-KR" dirty="0" smtClean="0">
              <a:latin typeface="Arial" panose="020B0604020202020204" pitchFamily="34" charset="0"/>
              <a:ea typeface="굴림" panose="020B0600000101010101" pitchFamily="34" charset="-127"/>
              <a:cs typeface="Arial" panose="020B0604020202020204" pitchFamily="34" charset="0"/>
            </a:endParaRPr>
          </a:p>
          <a:p>
            <a:pPr>
              <a:lnSpc>
                <a:spcPct val="80000"/>
              </a:lnSpc>
            </a:pPr>
            <a:r>
              <a:rPr lang="en-US" altLang="ko-KR" sz="2800" dirty="0" smtClean="0">
                <a:latin typeface="Arial" panose="020B0604020202020204" pitchFamily="34" charset="0"/>
                <a:ea typeface="굴림" panose="020B0600000101010101" pitchFamily="34" charset="-127"/>
                <a:cs typeface="Arial" panose="020B0604020202020204" pitchFamily="34" charset="0"/>
              </a:rPr>
              <a:t>You MUST inform your physician if the constant reading on your monitor is </a:t>
            </a:r>
            <a:r>
              <a:rPr lang="en-US" altLang="ko-KR" sz="2800" u="sng" dirty="0" smtClean="0">
                <a:latin typeface="Arial" panose="020B0604020202020204" pitchFamily="34" charset="0"/>
                <a:ea typeface="굴림" panose="020B0600000101010101" pitchFamily="34" charset="-127"/>
                <a:cs typeface="Arial" panose="020B0604020202020204" pitchFamily="34" charset="0"/>
              </a:rPr>
              <a:t>140/90</a:t>
            </a:r>
          </a:p>
          <a:p>
            <a:pPr marL="0" indent="0">
              <a:buNone/>
            </a:pPr>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2972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808038"/>
          </a:xfrm>
        </p:spPr>
        <p:txBody>
          <a:bodyPr>
            <a:normAutofit/>
          </a:bodyPr>
          <a:lstStyle/>
          <a:p>
            <a:r>
              <a:rPr lang="es-PA" sz="3600" dirty="0"/>
              <a:t>BLOOD PRESSURE</a:t>
            </a:r>
          </a:p>
        </p:txBody>
      </p:sp>
      <p:sp>
        <p:nvSpPr>
          <p:cNvPr id="3" name="Content Placeholder 2"/>
          <p:cNvSpPr>
            <a:spLocks noGrp="1"/>
          </p:cNvSpPr>
          <p:nvPr>
            <p:ph idx="1"/>
          </p:nvPr>
        </p:nvSpPr>
        <p:spPr>
          <a:xfrm>
            <a:off x="457200" y="2438400"/>
            <a:ext cx="8686800" cy="3687763"/>
          </a:xfrm>
        </p:spPr>
        <p:txBody>
          <a:bodyPr>
            <a:normAutofit lnSpcReduction="10000"/>
          </a:bodyPr>
          <a:lstStyle/>
          <a:p>
            <a:r>
              <a:rPr lang="en-US" altLang="en-US" dirty="0" smtClean="0"/>
              <a:t>Less than 120/80 		Ideal</a:t>
            </a:r>
            <a:br>
              <a:rPr lang="en-US" altLang="en-US" dirty="0" smtClean="0"/>
            </a:br>
            <a:r>
              <a:rPr lang="en-US" altLang="en-US" dirty="0" smtClean="0"/>
              <a:t/>
            </a:r>
            <a:br>
              <a:rPr lang="en-US" altLang="en-US" dirty="0" smtClean="0"/>
            </a:br>
            <a:r>
              <a:rPr lang="en-US" altLang="en-US" dirty="0" smtClean="0"/>
              <a:t>120-139/80-89		Pre-hypertension</a:t>
            </a:r>
            <a:br>
              <a:rPr lang="en-US" altLang="en-US" dirty="0" smtClean="0"/>
            </a:br>
            <a:r>
              <a:rPr lang="en-US" altLang="en-US" dirty="0" smtClean="0"/>
              <a:t/>
            </a:r>
            <a:br>
              <a:rPr lang="en-US" altLang="en-US" dirty="0" smtClean="0"/>
            </a:br>
            <a:r>
              <a:rPr lang="en-US" altLang="en-US" dirty="0" smtClean="0"/>
              <a:t>140/90				Hypertension</a:t>
            </a:r>
            <a:br>
              <a:rPr lang="en-US" altLang="en-US" dirty="0" smtClean="0"/>
            </a:br>
            <a:r>
              <a:rPr lang="en-US" altLang="en-US" dirty="0" smtClean="0"/>
              <a:t/>
            </a:r>
            <a:br>
              <a:rPr lang="en-US" altLang="en-US" dirty="0" smtClean="0"/>
            </a:br>
            <a:r>
              <a:rPr lang="en-US" altLang="en-US" dirty="0" smtClean="0"/>
              <a:t/>
            </a:r>
            <a:br>
              <a:rPr lang="en-US" altLang="en-US" dirty="0" smtClean="0"/>
            </a:br>
            <a:endParaRPr lang="en-US" dirty="0"/>
          </a:p>
        </p:txBody>
      </p:sp>
    </p:spTree>
    <p:extLst>
      <p:ext uri="{BB962C8B-B14F-4D97-AF65-F5344CB8AC3E}">
        <p14:creationId xmlns:p14="http://schemas.microsoft.com/office/powerpoint/2010/main" val="1788608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1376" y="2286001"/>
            <a:ext cx="7848600" cy="3200400"/>
          </a:xfrm>
        </p:spPr>
        <p:txBody>
          <a:bodyPr/>
          <a:lstStyle/>
          <a:p>
            <a:r>
              <a:rPr lang="en-US" dirty="0" smtClean="0">
                <a:latin typeface="Arial" panose="020B0604020202020204" pitchFamily="34" charset="0"/>
                <a:cs typeface="Arial" panose="020B0604020202020204" pitchFamily="34" charset="0"/>
              </a:rPr>
              <a:t>Cholesterol is a fat-like substance; it may obstruct your arteries, leading to heart diseases.</a:t>
            </a:r>
          </a:p>
          <a:p>
            <a:r>
              <a:rPr lang="en-US" dirty="0" smtClean="0">
                <a:latin typeface="Arial" panose="020B0604020202020204" pitchFamily="34" charset="0"/>
                <a:cs typeface="Arial" panose="020B0604020202020204" pitchFamily="34" charset="0"/>
              </a:rPr>
              <a:t>Cholesterol tests measure your levels, LDL (low density, bad) , HDL (high density, good) and Triglycerides</a:t>
            </a:r>
            <a:endParaRPr lang="en-US"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457200" y="914400"/>
            <a:ext cx="8229600" cy="1143000"/>
          </a:xfrm>
        </p:spPr>
        <p:txBody>
          <a:bodyPr/>
          <a:lstStyle/>
          <a:p>
            <a:r>
              <a:rPr lang="en-US" dirty="0" smtClean="0"/>
              <a:t>Cholesterol Levels</a:t>
            </a:r>
            <a:endParaRPr lang="en-US" dirty="0"/>
          </a:p>
        </p:txBody>
      </p:sp>
    </p:spTree>
    <p:extLst>
      <p:ext uri="{BB962C8B-B14F-4D97-AF65-F5344CB8AC3E}">
        <p14:creationId xmlns:p14="http://schemas.microsoft.com/office/powerpoint/2010/main" val="964833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48" y="762000"/>
            <a:ext cx="8229600" cy="1143000"/>
          </a:xfrm>
        </p:spPr>
        <p:txBody>
          <a:bodyPr/>
          <a:lstStyle/>
          <a:p>
            <a:pPr algn="l"/>
            <a:r>
              <a:rPr lang="en-US" dirty="0" smtClean="0"/>
              <a:t>Levels </a:t>
            </a:r>
            <a:endParaRPr lang="en-US" dirty="0"/>
          </a:p>
        </p:txBody>
      </p:sp>
      <p:sp>
        <p:nvSpPr>
          <p:cNvPr id="3" name="Content Placeholder 2"/>
          <p:cNvSpPr>
            <a:spLocks noGrp="1"/>
          </p:cNvSpPr>
          <p:nvPr>
            <p:ph idx="1"/>
          </p:nvPr>
        </p:nvSpPr>
        <p:spPr>
          <a:xfrm>
            <a:off x="457200" y="2209800"/>
            <a:ext cx="8229600" cy="3916363"/>
          </a:xfrm>
        </p:spPr>
        <p:txBody>
          <a:bodyPr/>
          <a:lstStyle/>
          <a:p>
            <a:r>
              <a:rPr lang="en-US" dirty="0" smtClean="0">
                <a:latin typeface="Arial" panose="020B0604020202020204" pitchFamily="34" charset="0"/>
                <a:cs typeface="Arial" panose="020B0604020202020204" pitchFamily="34" charset="0"/>
              </a:rPr>
              <a:t>Totaling less than 200		Desirable</a:t>
            </a:r>
          </a:p>
          <a:p>
            <a:r>
              <a:rPr lang="en-US" dirty="0" smtClean="0">
                <a:latin typeface="Arial" panose="020B0604020202020204" pitchFamily="34" charset="0"/>
                <a:cs typeface="Arial" panose="020B0604020202020204" pitchFamily="34" charset="0"/>
              </a:rPr>
              <a:t>200-239mg/</a:t>
            </a:r>
            <a:r>
              <a:rPr lang="en-US" dirty="0" err="1" smtClean="0">
                <a:latin typeface="Arial" panose="020B0604020202020204" pitchFamily="34" charset="0"/>
                <a:cs typeface="Arial" panose="020B0604020202020204" pitchFamily="34" charset="0"/>
              </a:rPr>
              <a:t>dL</a:t>
            </a:r>
            <a:r>
              <a:rPr lang="en-US" dirty="0" smtClean="0">
                <a:latin typeface="Arial" panose="020B0604020202020204" pitchFamily="34" charset="0"/>
                <a:cs typeface="Arial" panose="020B0604020202020204" pitchFamily="34" charset="0"/>
              </a:rPr>
              <a:t>			At risk</a:t>
            </a:r>
          </a:p>
          <a:p>
            <a:r>
              <a:rPr lang="en-US" dirty="0" smtClean="0">
                <a:latin typeface="Arial" panose="020B0604020202020204" pitchFamily="34" charset="0"/>
                <a:cs typeface="Arial" panose="020B0604020202020204" pitchFamily="34" charset="0"/>
              </a:rPr>
              <a:t>240/ and more			High</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983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015" y="914400"/>
            <a:ext cx="8229600" cy="1143000"/>
          </a:xfrm>
        </p:spPr>
        <p:txBody>
          <a:bodyPr>
            <a:normAutofit/>
          </a:bodyPr>
          <a:lstStyle/>
          <a:p>
            <a:r>
              <a:rPr lang="en-US" sz="4000" dirty="0" smtClean="0">
                <a:latin typeface="Arial" panose="020B0604020202020204" pitchFamily="34" charset="0"/>
                <a:cs typeface="Arial" panose="020B0604020202020204" pitchFamily="34" charset="0"/>
              </a:rPr>
              <a:t>Low-density Cholesterol </a:t>
            </a:r>
            <a:r>
              <a:rPr lang="es-ES_tradnl" sz="4000" dirty="0" smtClean="0">
                <a:latin typeface="Arial" panose="020B0604020202020204" pitchFamily="34" charset="0"/>
                <a:cs typeface="Arial" panose="020B0604020202020204" pitchFamily="34" charset="0"/>
              </a:rPr>
              <a:t>- </a:t>
            </a:r>
            <a:r>
              <a:rPr lang="es-ES_tradnl" sz="4000" dirty="0">
                <a:latin typeface="Arial" panose="020B0604020202020204" pitchFamily="34" charset="0"/>
                <a:cs typeface="Arial" panose="020B0604020202020204" pitchFamily="34" charset="0"/>
              </a:rPr>
              <a:t>LDL</a:t>
            </a:r>
            <a:endParaRPr lang="es-PA" sz="4000" dirty="0"/>
          </a:p>
        </p:txBody>
      </p:sp>
      <p:sp>
        <p:nvSpPr>
          <p:cNvPr id="3" name="Content Placeholder 2"/>
          <p:cNvSpPr>
            <a:spLocks noGrp="1"/>
          </p:cNvSpPr>
          <p:nvPr>
            <p:ph idx="1"/>
          </p:nvPr>
        </p:nvSpPr>
        <p:spPr>
          <a:xfrm>
            <a:off x="1143000" y="2514600"/>
            <a:ext cx="7772400" cy="3048000"/>
          </a:xfrm>
        </p:spPr>
        <p:txBody>
          <a:bodyPr/>
          <a:lstStyle/>
          <a:p>
            <a:r>
              <a:rPr lang="en-US" dirty="0" smtClean="0"/>
              <a:t>LDL less than 100		Optimal</a:t>
            </a:r>
          </a:p>
          <a:p>
            <a:r>
              <a:rPr lang="en-US" dirty="0" smtClean="0"/>
              <a:t>100-129 mg/</a:t>
            </a:r>
            <a:r>
              <a:rPr lang="en-US" dirty="0" err="1" smtClean="0"/>
              <a:t>dL</a:t>
            </a:r>
            <a:r>
              <a:rPr lang="en-US" dirty="0" smtClean="0"/>
              <a:t>		Normal</a:t>
            </a:r>
          </a:p>
          <a:p>
            <a:r>
              <a:rPr lang="en-US" dirty="0" smtClean="0"/>
              <a:t>130-159 mg/</a:t>
            </a:r>
            <a:r>
              <a:rPr lang="en-US" dirty="0" err="1" smtClean="0"/>
              <a:t>dL</a:t>
            </a:r>
            <a:r>
              <a:rPr lang="en-US" dirty="0" smtClean="0"/>
              <a:t>		Risky</a:t>
            </a:r>
          </a:p>
          <a:p>
            <a:r>
              <a:rPr lang="en-US" dirty="0" smtClean="0"/>
              <a:t>160-189 mg/</a:t>
            </a:r>
            <a:r>
              <a:rPr lang="en-US" dirty="0" err="1" smtClean="0"/>
              <a:t>dL</a:t>
            </a:r>
            <a:r>
              <a:rPr lang="en-US" dirty="0" smtClean="0"/>
              <a:t>		High</a:t>
            </a:r>
          </a:p>
          <a:p>
            <a:r>
              <a:rPr lang="en-US" dirty="0" smtClean="0"/>
              <a:t>190- or more			Very high</a:t>
            </a:r>
            <a:endParaRPr lang="en-US" dirty="0"/>
          </a:p>
        </p:txBody>
      </p:sp>
    </p:spTree>
    <p:extLst>
      <p:ext uri="{BB962C8B-B14F-4D97-AF65-F5344CB8AC3E}">
        <p14:creationId xmlns:p14="http://schemas.microsoft.com/office/powerpoint/2010/main" val="3839230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0600"/>
            <a:ext cx="7086600" cy="1143000"/>
          </a:xfrm>
        </p:spPr>
        <p:txBody>
          <a:bodyPr>
            <a:normAutofit/>
          </a:bodyPr>
          <a:lstStyle/>
          <a:p>
            <a:r>
              <a:rPr lang="en-US" sz="4000" dirty="0" smtClean="0"/>
              <a:t>High-Density Cholesterol - HDL</a:t>
            </a:r>
            <a:endParaRPr lang="en-US" sz="4000" dirty="0"/>
          </a:p>
        </p:txBody>
      </p:sp>
      <p:sp>
        <p:nvSpPr>
          <p:cNvPr id="3" name="Content Placeholder 2"/>
          <p:cNvSpPr>
            <a:spLocks noGrp="1"/>
          </p:cNvSpPr>
          <p:nvPr>
            <p:ph idx="1"/>
          </p:nvPr>
        </p:nvSpPr>
        <p:spPr>
          <a:xfrm>
            <a:off x="914400" y="2590800"/>
            <a:ext cx="8077200" cy="3047999"/>
          </a:xfrm>
        </p:spPr>
        <p:txBody>
          <a:bodyPr>
            <a:normAutofit/>
          </a:bodyPr>
          <a:lstStyle/>
          <a:p>
            <a:r>
              <a:rPr lang="en-US" dirty="0" smtClean="0">
                <a:latin typeface="Arial" panose="020B0604020202020204" pitchFamily="34" charset="0"/>
                <a:cs typeface="Arial" panose="020B0604020202020204" pitchFamily="34" charset="0"/>
              </a:rPr>
              <a:t>Less than 40 mg/</a:t>
            </a:r>
            <a:r>
              <a:rPr lang="en-US" dirty="0" err="1" smtClean="0">
                <a:latin typeface="Arial" panose="020B0604020202020204" pitchFamily="34" charset="0"/>
                <a:cs typeface="Arial" panose="020B0604020202020204" pitchFamily="34" charset="0"/>
              </a:rPr>
              <a:t>dL</a:t>
            </a:r>
            <a:r>
              <a:rPr lang="en-US" dirty="0" smtClean="0">
                <a:latin typeface="Arial" panose="020B0604020202020204" pitchFamily="34" charset="0"/>
                <a:cs typeface="Arial" panose="020B0604020202020204" pitchFamily="34" charset="0"/>
              </a:rPr>
              <a:t>  - men</a:t>
            </a:r>
          </a:p>
          <a:p>
            <a:r>
              <a:rPr lang="en-US" dirty="0" smtClean="0">
                <a:latin typeface="Arial" panose="020B0604020202020204" pitchFamily="34" charset="0"/>
                <a:cs typeface="Arial" panose="020B0604020202020204" pitchFamily="34" charset="0"/>
              </a:rPr>
              <a:t>Less than 50 mg/</a:t>
            </a:r>
            <a:r>
              <a:rPr lang="en-US" dirty="0" err="1" smtClean="0">
                <a:latin typeface="Arial" panose="020B0604020202020204" pitchFamily="34" charset="0"/>
                <a:cs typeface="Arial" panose="020B0604020202020204" pitchFamily="34" charset="0"/>
              </a:rPr>
              <a:t>dL</a:t>
            </a:r>
            <a:r>
              <a:rPr lang="en-US" dirty="0" smtClean="0">
                <a:latin typeface="Arial" panose="020B0604020202020204" pitchFamily="34" charset="0"/>
                <a:cs typeface="Arial" panose="020B0604020202020204" pitchFamily="34" charset="0"/>
              </a:rPr>
              <a:t>  - women</a:t>
            </a:r>
          </a:p>
          <a:p>
            <a:r>
              <a:rPr lang="en-US" dirty="0" smtClean="0">
                <a:latin typeface="Arial" panose="020B0604020202020204" pitchFamily="34" charset="0"/>
                <a:cs typeface="Arial" panose="020B0604020202020204" pitchFamily="34" charset="0"/>
              </a:rPr>
              <a:t>May increase the risk of heart-diseases</a:t>
            </a:r>
          </a:p>
          <a:p>
            <a:r>
              <a:rPr lang="en-US" dirty="0" smtClean="0">
                <a:latin typeface="Arial" panose="020B0604020202020204" pitchFamily="34" charset="0"/>
                <a:cs typeface="Arial" panose="020B0604020202020204" pitchFamily="34" charset="0"/>
              </a:rPr>
              <a:t>More than 60 mg/</a:t>
            </a:r>
            <a:r>
              <a:rPr lang="en-US" dirty="0" err="1" smtClean="0">
                <a:latin typeface="Arial" panose="020B0604020202020204" pitchFamily="34" charset="0"/>
                <a:cs typeface="Arial" panose="020B0604020202020204" pitchFamily="34" charset="0"/>
              </a:rPr>
              <a:t>dL</a:t>
            </a:r>
            <a:r>
              <a:rPr lang="en-US" dirty="0" smtClean="0">
                <a:latin typeface="Arial" panose="020B0604020202020204" pitchFamily="34" charset="0"/>
                <a:cs typeface="Arial" panose="020B0604020202020204" pitchFamily="34" charset="0"/>
              </a:rPr>
              <a:t> reduces  the risk of heart-diseases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785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295400"/>
            <a:ext cx="3124200" cy="808038"/>
          </a:xfrm>
        </p:spPr>
        <p:txBody>
          <a:bodyPr>
            <a:normAutofit fontScale="90000"/>
          </a:bodyPr>
          <a:lstStyle/>
          <a:p>
            <a:pPr algn="l"/>
            <a:r>
              <a:rPr lang="es-ES_tradnl" sz="4000" dirty="0" smtClean="0"/>
              <a:t>TRIGLYCERIDES</a:t>
            </a:r>
            <a:endParaRPr lang="es-ES_tradnl" sz="4000" dirty="0"/>
          </a:p>
        </p:txBody>
      </p:sp>
      <p:sp>
        <p:nvSpPr>
          <p:cNvPr id="3" name="Content Placeholder 2"/>
          <p:cNvSpPr>
            <a:spLocks noGrp="1"/>
          </p:cNvSpPr>
          <p:nvPr>
            <p:ph idx="1"/>
          </p:nvPr>
        </p:nvSpPr>
        <p:spPr>
          <a:xfrm>
            <a:off x="990600" y="2667000"/>
            <a:ext cx="7772400" cy="2514600"/>
          </a:xfrm>
        </p:spPr>
        <p:txBody>
          <a:bodyPr/>
          <a:lstStyle/>
          <a:p>
            <a:r>
              <a:rPr lang="es-ES_tradnl" dirty="0" err="1"/>
              <a:t>Less</a:t>
            </a:r>
            <a:r>
              <a:rPr lang="es-ES_tradnl" dirty="0"/>
              <a:t> </a:t>
            </a:r>
            <a:r>
              <a:rPr lang="es-ES_tradnl" dirty="0" err="1"/>
              <a:t>than</a:t>
            </a:r>
            <a:r>
              <a:rPr lang="es-ES_tradnl" dirty="0"/>
              <a:t> 150 mg/</a:t>
            </a:r>
            <a:r>
              <a:rPr lang="es-ES_tradnl" dirty="0" err="1"/>
              <a:t>dL</a:t>
            </a:r>
            <a:r>
              <a:rPr lang="es-ES_tradnl" dirty="0"/>
              <a:t>	Normal</a:t>
            </a:r>
          </a:p>
          <a:p>
            <a:r>
              <a:rPr lang="es-ES_tradnl" dirty="0"/>
              <a:t>150 – 199 mg/</a:t>
            </a:r>
            <a:r>
              <a:rPr lang="es-ES_tradnl" dirty="0" err="1"/>
              <a:t>dL</a:t>
            </a:r>
            <a:r>
              <a:rPr lang="es-ES_tradnl" dirty="0"/>
              <a:t>		At </a:t>
            </a:r>
            <a:r>
              <a:rPr lang="es-ES_tradnl" dirty="0" err="1"/>
              <a:t>risk</a:t>
            </a:r>
            <a:endParaRPr lang="es-ES_tradnl" dirty="0"/>
          </a:p>
          <a:p>
            <a:r>
              <a:rPr lang="es-ES_tradnl" dirty="0"/>
              <a:t>200 – 499 mg/</a:t>
            </a:r>
            <a:r>
              <a:rPr lang="es-ES_tradnl" dirty="0" err="1"/>
              <a:t>dL</a:t>
            </a:r>
            <a:r>
              <a:rPr lang="es-ES_tradnl" dirty="0"/>
              <a:t>		High</a:t>
            </a:r>
          </a:p>
          <a:p>
            <a:r>
              <a:rPr lang="es-ES_tradnl" dirty="0"/>
              <a:t>500mg/</a:t>
            </a:r>
            <a:r>
              <a:rPr lang="es-ES_tradnl" dirty="0" err="1"/>
              <a:t>dL</a:t>
            </a:r>
            <a:r>
              <a:rPr lang="es-ES_tradnl" dirty="0"/>
              <a:t> </a:t>
            </a:r>
            <a:r>
              <a:rPr lang="es-ES_tradnl" dirty="0" err="1"/>
              <a:t>or</a:t>
            </a:r>
            <a:r>
              <a:rPr lang="es-ES_tradnl" dirty="0"/>
              <a:t> more		</a:t>
            </a:r>
            <a:r>
              <a:rPr lang="es-ES_tradnl" dirty="0" err="1"/>
              <a:t>Very</a:t>
            </a:r>
            <a:r>
              <a:rPr lang="es-ES_tradnl" dirty="0"/>
              <a:t> </a:t>
            </a:r>
            <a:r>
              <a:rPr lang="es-ES_tradnl" dirty="0" err="1"/>
              <a:t>high</a:t>
            </a:r>
            <a:endParaRPr lang="es-ES_tradnl" dirty="0"/>
          </a:p>
        </p:txBody>
      </p:sp>
    </p:spTree>
    <p:extLst>
      <p:ext uri="{BB962C8B-B14F-4D97-AF65-F5344CB8AC3E}">
        <p14:creationId xmlns:p14="http://schemas.microsoft.com/office/powerpoint/2010/main" val="3146699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133600"/>
            <a:ext cx="8229600" cy="3505200"/>
          </a:xfrm>
        </p:spPr>
        <p:txBody>
          <a:bodyPr/>
          <a:lstStyle/>
          <a:p>
            <a:r>
              <a:rPr lang="en-US" dirty="0" smtClean="0">
                <a:latin typeface="Arial" panose="020B0604020202020204" pitchFamily="34" charset="0"/>
                <a:cs typeface="Arial" panose="020B0604020202020204" pitchFamily="34" charset="0"/>
              </a:rPr>
              <a:t>The blood sugar test measures the amount of sugar in your blood. It’s useful, to diagnose and control diabetic patients</a:t>
            </a:r>
          </a:p>
          <a:p>
            <a:r>
              <a:rPr lang="en-US" dirty="0" smtClean="0">
                <a:latin typeface="Arial" panose="020B0604020202020204" pitchFamily="34" charset="0"/>
                <a:cs typeface="Arial" panose="020B0604020202020204" pitchFamily="34" charset="0"/>
              </a:rPr>
              <a:t>Less than 100 mg/</a:t>
            </a:r>
            <a:r>
              <a:rPr lang="en-US" dirty="0" err="1" smtClean="0">
                <a:latin typeface="Arial" panose="020B0604020202020204" pitchFamily="34" charset="0"/>
                <a:cs typeface="Arial" panose="020B0604020202020204" pitchFamily="34" charset="0"/>
              </a:rPr>
              <a:t>dL</a:t>
            </a:r>
            <a:r>
              <a:rPr lang="en-US" dirty="0" smtClean="0">
                <a:latin typeface="Arial" panose="020B0604020202020204" pitchFamily="34" charset="0"/>
                <a:cs typeface="Arial" panose="020B0604020202020204" pitchFamily="34" charset="0"/>
              </a:rPr>
              <a:t>    	Normal</a:t>
            </a:r>
          </a:p>
          <a:p>
            <a:r>
              <a:rPr lang="en-US" dirty="0" smtClean="0">
                <a:latin typeface="Arial" panose="020B0604020202020204" pitchFamily="34" charset="0"/>
                <a:cs typeface="Arial" panose="020B0604020202020204" pitchFamily="34" charset="0"/>
              </a:rPr>
              <a:t>100- 120 mg/</a:t>
            </a:r>
            <a:r>
              <a:rPr lang="en-US" dirty="0" err="1" smtClean="0">
                <a:latin typeface="Arial" panose="020B0604020202020204" pitchFamily="34" charset="0"/>
                <a:cs typeface="Arial" panose="020B0604020202020204" pitchFamily="34" charset="0"/>
              </a:rPr>
              <a:t>dL</a:t>
            </a:r>
            <a:r>
              <a:rPr lang="en-US" dirty="0" smtClean="0">
                <a:latin typeface="Arial" panose="020B0604020202020204" pitchFamily="34" charset="0"/>
                <a:cs typeface="Arial" panose="020B0604020202020204" pitchFamily="34" charset="0"/>
              </a:rPr>
              <a:t>		Pre-diabetic</a:t>
            </a:r>
          </a:p>
          <a:p>
            <a:r>
              <a:rPr lang="en-US" dirty="0" smtClean="0">
                <a:latin typeface="Arial" panose="020B0604020202020204" pitchFamily="34" charset="0"/>
                <a:cs typeface="Arial" panose="020B0604020202020204" pitchFamily="34" charset="0"/>
              </a:rPr>
              <a:t>120– or higher 		Diabetic</a:t>
            </a:r>
            <a:endParaRPr lang="en-US"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2514600" y="868363"/>
            <a:ext cx="4191000" cy="960438"/>
          </a:xfrm>
        </p:spPr>
        <p:txBody>
          <a:bodyPr/>
          <a:lstStyle/>
          <a:p>
            <a:r>
              <a:rPr lang="en-US" dirty="0" smtClean="0"/>
              <a:t>Blood sugar</a:t>
            </a:r>
            <a:endParaRPr lang="en-US" dirty="0"/>
          </a:p>
        </p:txBody>
      </p:sp>
    </p:spTree>
    <p:extLst>
      <p:ext uri="{BB962C8B-B14F-4D97-AF65-F5344CB8AC3E}">
        <p14:creationId xmlns:p14="http://schemas.microsoft.com/office/powerpoint/2010/main" val="3687273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1143000"/>
            <a:ext cx="5410200" cy="1143000"/>
          </a:xfrm>
        </p:spPr>
        <p:txBody>
          <a:bodyPr/>
          <a:lstStyle/>
          <a:p>
            <a:r>
              <a:rPr lang="en-US" dirty="0" smtClean="0">
                <a:latin typeface="Arial" panose="020B0604020202020204" pitchFamily="34" charset="0"/>
                <a:cs typeface="Arial" panose="020B0604020202020204" pitchFamily="34" charset="0"/>
              </a:rPr>
              <a:t>The  A1C  Test</a:t>
            </a:r>
            <a:endParaRPr lang="en-US" dirty="0"/>
          </a:p>
        </p:txBody>
      </p:sp>
      <p:sp>
        <p:nvSpPr>
          <p:cNvPr id="3" name="Content Placeholder 2"/>
          <p:cNvSpPr>
            <a:spLocks noGrp="1"/>
          </p:cNvSpPr>
          <p:nvPr>
            <p:ph idx="1"/>
          </p:nvPr>
        </p:nvSpPr>
        <p:spPr>
          <a:xfrm>
            <a:off x="1143000" y="3048000"/>
            <a:ext cx="7315200" cy="1981200"/>
          </a:xfrm>
        </p:spPr>
        <p:txBody>
          <a:bodyPr/>
          <a:lstStyle/>
          <a:p>
            <a:r>
              <a:rPr lang="en-US" dirty="0" smtClean="0">
                <a:latin typeface="Arial" panose="020B0604020202020204" pitchFamily="34" charset="0"/>
                <a:cs typeface="Arial" panose="020B0604020202020204" pitchFamily="34" charset="0"/>
              </a:rPr>
              <a:t>Less than 5.7  		Normal</a:t>
            </a:r>
          </a:p>
          <a:p>
            <a:r>
              <a:rPr lang="en-US" dirty="0" smtClean="0">
                <a:latin typeface="Arial" panose="020B0604020202020204" pitchFamily="34" charset="0"/>
                <a:cs typeface="Arial" panose="020B0604020202020204" pitchFamily="34" charset="0"/>
              </a:rPr>
              <a:t>5.7 – 6.4 			Pre-diabetic</a:t>
            </a:r>
          </a:p>
          <a:p>
            <a:r>
              <a:rPr lang="en-US" dirty="0" smtClean="0">
                <a:latin typeface="Arial" panose="020B0604020202020204" pitchFamily="34" charset="0"/>
                <a:cs typeface="Arial" panose="020B0604020202020204" pitchFamily="34" charset="0"/>
              </a:rPr>
              <a:t>6.5 or more			Diabetic</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373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5"/>
          <p:cNvSpPr txBox="1">
            <a:spLocks noChangeArrowheads="1"/>
          </p:cNvSpPr>
          <p:nvPr/>
        </p:nvSpPr>
        <p:spPr>
          <a:xfrm>
            <a:off x="0" y="2513650"/>
            <a:ext cx="3962400" cy="1676400"/>
          </a:xfrm>
          <a:prstGeom prst="rect">
            <a:avLst/>
          </a:prstGeom>
          <a:extLst>
            <a:ext uri="{AF507438-7753-43E0-B8FC-AC1667EBCBE1}">
              <a14:hiddenEffects xmlns:a14="http://schemas.microsoft.com/office/drawing/2010/main">
                <a:effectLst>
                  <a:outerShdw dist="17961" dir="2700000" algn="ctr" rotWithShape="0">
                    <a:schemeClr val="bg1"/>
                  </a:outerShdw>
                </a:effectLst>
              </a14:hiddenEffects>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ln w="0"/>
                <a:effectLst>
                  <a:outerShdw blurRad="38100" dist="19050" dir="2700000" algn="tl" rotWithShape="0">
                    <a:schemeClr val="dk1">
                      <a:alpha val="40000"/>
                    </a:schemeClr>
                  </a:outerShdw>
                </a:effectLst>
              </a:rPr>
              <a:t>Knowing your</a:t>
            </a:r>
          </a:p>
          <a:p>
            <a:r>
              <a:rPr lang="en-US" sz="4800" b="1" dirty="0" smtClean="0">
                <a:ln w="0"/>
                <a:effectLst>
                  <a:outerShdw blurRad="38100" dist="19050" dir="2700000" algn="tl" rotWithShape="0">
                    <a:schemeClr val="dk1">
                      <a:alpha val="40000"/>
                    </a:schemeClr>
                  </a:outerShdw>
                </a:effectLst>
              </a:rPr>
              <a:t>numbers</a:t>
            </a:r>
            <a:endParaRPr lang="en-US" sz="4800" b="1" dirty="0">
              <a:ln w="0"/>
              <a:effectLst>
                <a:outerShdw blurRad="38100" dist="19050" dir="2700000" algn="tl" rotWithShape="0">
                  <a:schemeClr val="dk1">
                    <a:alpha val="40000"/>
                  </a:schemeClr>
                </a:outerShdw>
              </a:effectLst>
            </a:endParaRPr>
          </a:p>
        </p:txBody>
      </p:sp>
      <p:sp>
        <p:nvSpPr>
          <p:cNvPr id="9" name="Rectangle 8"/>
          <p:cNvSpPr txBox="1">
            <a:spLocks noChangeArrowheads="1"/>
          </p:cNvSpPr>
          <p:nvPr/>
        </p:nvSpPr>
        <p:spPr>
          <a:xfrm>
            <a:off x="7010400" y="6076013"/>
            <a:ext cx="2106118" cy="762000"/>
          </a:xfrm>
          <a:prstGeom prst="rect">
            <a:avLst/>
          </a:prstGeom>
          <a:extLst>
            <a:ext uri="{AF507438-7753-43E0-B8FC-AC1667EBCBE1}">
              <a14:hiddenEffects xmlns:a14="http://schemas.microsoft.com/office/drawing/2010/main">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400" kern="0" dirty="0" smtClean="0"/>
              <a:t/>
            </a:r>
            <a:br>
              <a:rPr lang="en-US" sz="1400" kern="0" dirty="0" smtClean="0"/>
            </a:br>
            <a:r>
              <a:rPr lang="en-US" sz="1400" kern="0" dirty="0" smtClean="0"/>
              <a:t>Health Ministries</a:t>
            </a:r>
            <a:br>
              <a:rPr lang="en-US" sz="1400" kern="0" dirty="0" smtClean="0"/>
            </a:br>
            <a:r>
              <a:rPr lang="en-US" sz="1400" kern="0" dirty="0" smtClean="0"/>
              <a:t>Inter-American Division</a:t>
            </a:r>
            <a:endParaRPr lang="en-US" sz="1400" kern="0" dirty="0"/>
          </a:p>
        </p:txBody>
      </p:sp>
    </p:spTree>
    <p:extLst>
      <p:ext uri="{BB962C8B-B14F-4D97-AF65-F5344CB8AC3E}">
        <p14:creationId xmlns:p14="http://schemas.microsoft.com/office/powerpoint/2010/main" val="204995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229600" cy="5562600"/>
          </a:xfrm>
        </p:spPr>
        <p:txBody>
          <a:bodyPr>
            <a:normAutofit/>
          </a:bodyPr>
          <a:lstStyle/>
          <a:p>
            <a:r>
              <a:rPr lang="en-US" dirty="0" smtClean="0">
                <a:latin typeface="Arial" panose="020B0604020202020204" pitchFamily="34" charset="0"/>
                <a:cs typeface="Arial" panose="020B0604020202020204" pitchFamily="34" charset="0"/>
              </a:rPr>
              <a:t>Knowing your numbers, you will be able to prevent many malfunctions and diseases.</a:t>
            </a:r>
          </a:p>
          <a:p>
            <a:r>
              <a:rPr lang="en-US" dirty="0" smtClean="0">
                <a:latin typeface="Arial" panose="020B0604020202020204" pitchFamily="34" charset="0"/>
                <a:cs typeface="Arial" panose="020B0604020202020204" pitchFamily="34" charset="0"/>
              </a:rPr>
              <a:t>For a healthy life –and, therefore- a healthy Church, comply with the following 4 </a:t>
            </a:r>
            <a:r>
              <a:rPr lang="en-US" i="1" dirty="0" smtClean="0">
                <a:latin typeface="Arial" panose="020B0604020202020204" pitchFamily="34" charset="0"/>
                <a:cs typeface="Arial" panose="020B0604020202020204" pitchFamily="34" charset="0"/>
              </a:rPr>
              <a:t>Strategic Pillars</a:t>
            </a:r>
          </a:p>
          <a:p>
            <a:pPr lvl="3"/>
            <a:r>
              <a:rPr lang="en-US" sz="3600" dirty="0" smtClean="0">
                <a:latin typeface="Arial" panose="020B0604020202020204" pitchFamily="34" charset="0"/>
                <a:cs typeface="Arial" panose="020B0604020202020204" pitchFamily="34" charset="0"/>
              </a:rPr>
              <a:t>Pray </a:t>
            </a:r>
          </a:p>
          <a:p>
            <a:pPr lvl="3"/>
            <a:r>
              <a:rPr lang="en-US" sz="3600" dirty="0" smtClean="0">
                <a:latin typeface="Arial" panose="020B0604020202020204" pitchFamily="34" charset="0"/>
                <a:cs typeface="Arial" panose="020B0604020202020204" pitchFamily="34" charset="0"/>
              </a:rPr>
              <a:t>Prevent</a:t>
            </a:r>
          </a:p>
          <a:p>
            <a:pPr lvl="3"/>
            <a:r>
              <a:rPr lang="en-US" sz="3600" dirty="0" smtClean="0">
                <a:latin typeface="Arial" panose="020B0604020202020204" pitchFamily="34" charset="0"/>
                <a:cs typeface="Arial" panose="020B0604020202020204" pitchFamily="34" charset="0"/>
              </a:rPr>
              <a:t>Practice</a:t>
            </a:r>
          </a:p>
          <a:p>
            <a:pPr lvl="3"/>
            <a:r>
              <a:rPr lang="en-US" sz="3600" dirty="0" smtClean="0">
                <a:latin typeface="Arial" panose="020B0604020202020204" pitchFamily="34" charset="0"/>
                <a:cs typeface="Arial" panose="020B0604020202020204" pitchFamily="34" charset="0"/>
              </a:rPr>
              <a:t>Proclaim</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3103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8229600" cy="1477962"/>
          </a:xfrm>
        </p:spPr>
        <p:txBody>
          <a:bodyPr>
            <a:normAutofit/>
          </a:bodyPr>
          <a:lstStyle/>
          <a:p>
            <a:pPr algn="l"/>
            <a:r>
              <a:rPr lang="es-ES_tradnl" sz="4000" dirty="0" smtClean="0">
                <a:latin typeface="Arial" panose="020B0604020202020204" pitchFamily="34" charset="0"/>
                <a:cs typeface="Arial" panose="020B0604020202020204" pitchFamily="34" charset="0"/>
              </a:rPr>
              <a:t>TIPS </a:t>
            </a:r>
            <a:r>
              <a:rPr lang="es-ES_tradnl" sz="4000" dirty="0">
                <a:latin typeface="Arial" panose="020B0604020202020204" pitchFamily="34" charset="0"/>
                <a:cs typeface="Arial" panose="020B0604020202020204" pitchFamily="34" charset="0"/>
              </a:rPr>
              <a:t>FOR A GOOD </a:t>
            </a:r>
            <a:r>
              <a:rPr lang="es-ES_tradnl" sz="4000" dirty="0" smtClean="0">
                <a:latin typeface="Arial" panose="020B0604020202020204" pitchFamily="34" charset="0"/>
                <a:cs typeface="Arial" panose="020B0604020202020204" pitchFamily="34" charset="0"/>
              </a:rPr>
              <a:t>HEALTH </a:t>
            </a:r>
            <a:endParaRPr lang="es-ES_tradnl" sz="4000" dirty="0">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1371600" y="2286000"/>
            <a:ext cx="7315200" cy="3870325"/>
          </a:xfrm>
        </p:spPr>
        <p:txBody>
          <a:bodyPr>
            <a:normAutofit lnSpcReduction="10000"/>
          </a:bodyPr>
          <a:lstStyle/>
          <a:p>
            <a:r>
              <a:rPr lang="en-US" dirty="0" smtClean="0">
                <a:latin typeface="Arial" panose="020B0604020202020204" pitchFamily="34" charset="0"/>
                <a:cs typeface="Arial" panose="020B0604020202020204" pitchFamily="34" charset="0"/>
              </a:rPr>
              <a:t>Keep yourself active</a:t>
            </a:r>
          </a:p>
          <a:p>
            <a:r>
              <a:rPr lang="en-US" dirty="0" smtClean="0">
                <a:latin typeface="Arial" panose="020B0604020202020204" pitchFamily="34" charset="0"/>
                <a:cs typeface="Arial" panose="020B0604020202020204" pitchFamily="34" charset="0"/>
              </a:rPr>
              <a:t>Love fruits and vegetables</a:t>
            </a:r>
          </a:p>
          <a:p>
            <a:r>
              <a:rPr lang="en-US" dirty="0" smtClean="0">
                <a:latin typeface="Arial" panose="020B0604020202020204" pitchFamily="34" charset="0"/>
                <a:cs typeface="Arial" panose="020B0604020202020204" pitchFamily="34" charset="0"/>
              </a:rPr>
              <a:t>Avoid excess of sugar and salt</a:t>
            </a:r>
          </a:p>
          <a:p>
            <a:r>
              <a:rPr lang="en-US" dirty="0" smtClean="0">
                <a:latin typeface="Arial" panose="020B0604020202020204" pitchFamily="34" charset="0"/>
                <a:cs typeface="Arial" panose="020B0604020202020204" pitchFamily="34" charset="0"/>
              </a:rPr>
              <a:t>Sleep 7 – 8 hours</a:t>
            </a:r>
          </a:p>
          <a:p>
            <a:r>
              <a:rPr lang="en-US" dirty="0" smtClean="0">
                <a:latin typeface="Arial" panose="020B0604020202020204" pitchFamily="34" charset="0"/>
                <a:cs typeface="Arial" panose="020B0604020202020204" pitchFamily="34" charset="0"/>
              </a:rPr>
              <a:t>Drink enough water, even when you are not thirsty</a:t>
            </a:r>
          </a:p>
          <a:p>
            <a:r>
              <a:rPr lang="en-US" dirty="0" smtClean="0">
                <a:latin typeface="Arial" panose="020B0604020202020204" pitchFamily="34" charset="0"/>
                <a:cs typeface="Arial" panose="020B0604020202020204" pitchFamily="34" charset="0"/>
              </a:rPr>
              <a:t>Cultivate a positive attitude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6544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240" y="914400"/>
            <a:ext cx="6227360" cy="1143000"/>
          </a:xfrm>
        </p:spPr>
        <p:txBody>
          <a:bodyPr>
            <a:normAutofit/>
          </a:bodyPr>
          <a:lstStyle/>
          <a:p>
            <a:pPr algn="l"/>
            <a:r>
              <a:rPr lang="en-US" sz="4000" dirty="0" smtClean="0">
                <a:latin typeface="Arial" panose="020B0604020202020204" pitchFamily="34" charset="0"/>
                <a:cs typeface="Arial" panose="020B0604020202020204" pitchFamily="34" charset="0"/>
              </a:rPr>
              <a:t>Tips for a good health </a:t>
            </a:r>
            <a:endParaRPr lang="en-US" sz="4000" dirty="0"/>
          </a:p>
        </p:txBody>
      </p:sp>
      <p:sp>
        <p:nvSpPr>
          <p:cNvPr id="4" name="Content Placeholder 2"/>
          <p:cNvSpPr>
            <a:spLocks noGrp="1"/>
          </p:cNvSpPr>
          <p:nvPr>
            <p:ph idx="1"/>
          </p:nvPr>
        </p:nvSpPr>
        <p:spPr>
          <a:xfrm>
            <a:off x="1278340" y="2286000"/>
            <a:ext cx="7391400" cy="3810000"/>
          </a:xfrm>
        </p:spPr>
        <p:txBody>
          <a:bodyPr/>
          <a:lstStyle/>
          <a:p>
            <a:r>
              <a:rPr lang="en-US" dirty="0" smtClean="0">
                <a:latin typeface="Arial" panose="020B0604020202020204" pitchFamily="34" charset="0"/>
                <a:cs typeface="Arial" panose="020B0604020202020204" pitchFamily="34" charset="0"/>
              </a:rPr>
              <a:t>Talk to God on a daily basis</a:t>
            </a:r>
          </a:p>
          <a:p>
            <a:r>
              <a:rPr lang="en-US" dirty="0" smtClean="0">
                <a:latin typeface="Arial" panose="020B0604020202020204" pitchFamily="34" charset="0"/>
                <a:cs typeface="Arial" panose="020B0604020202020204" pitchFamily="34" charset="0"/>
              </a:rPr>
              <a:t>Count your blessings</a:t>
            </a:r>
          </a:p>
          <a:p>
            <a:r>
              <a:rPr lang="en-US" dirty="0" smtClean="0">
                <a:latin typeface="Arial" panose="020B0604020202020204" pitchFamily="34" charset="0"/>
                <a:cs typeface="Arial" panose="020B0604020202020204" pitchFamily="34" charset="0"/>
              </a:rPr>
              <a:t>Control your anger/wrath</a:t>
            </a:r>
          </a:p>
          <a:p>
            <a:r>
              <a:rPr lang="en-US" dirty="0" smtClean="0">
                <a:latin typeface="Arial" panose="020B0604020202020204" pitchFamily="34" charset="0"/>
                <a:cs typeface="Arial" panose="020B0604020202020204" pitchFamily="34" charset="0"/>
              </a:rPr>
              <a:t>Have a budget</a:t>
            </a:r>
          </a:p>
          <a:p>
            <a:r>
              <a:rPr lang="en-US" dirty="0" smtClean="0">
                <a:latin typeface="Arial" panose="020B0604020202020204" pitchFamily="34" charset="0"/>
                <a:cs typeface="Arial" panose="020B0604020202020204" pitchFamily="34" charset="0"/>
              </a:rPr>
              <a:t>Add fiber to your diet</a:t>
            </a:r>
          </a:p>
          <a:p>
            <a:r>
              <a:rPr lang="en-US" dirty="0" smtClean="0">
                <a:latin typeface="Arial" panose="020B0604020202020204" pitchFamily="34" charset="0"/>
                <a:cs typeface="Arial" panose="020B0604020202020204" pitchFamily="34" charset="0"/>
              </a:rPr>
              <a:t>Learn to love yourself and love others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6019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dirty="0" smtClean="0">
                <a:latin typeface="Arial" panose="020B0604020202020204" pitchFamily="34" charset="0"/>
                <a:cs typeface="Arial" panose="020B0604020202020204" pitchFamily="34" charset="0"/>
              </a:rPr>
              <a:t>Tips for a good health </a:t>
            </a:r>
            <a:endParaRPr lang="en-US" sz="4000" dirty="0"/>
          </a:p>
        </p:txBody>
      </p:sp>
      <p:sp>
        <p:nvSpPr>
          <p:cNvPr id="3" name="Content Placeholder 2"/>
          <p:cNvSpPr>
            <a:spLocks noGrp="1"/>
          </p:cNvSpPr>
          <p:nvPr>
            <p:ph idx="1"/>
          </p:nvPr>
        </p:nvSpPr>
        <p:spPr>
          <a:xfrm>
            <a:off x="1371600" y="2362200"/>
            <a:ext cx="7010400" cy="3581400"/>
          </a:xfrm>
        </p:spPr>
        <p:txBody>
          <a:bodyPr/>
          <a:lstStyle/>
          <a:p>
            <a:r>
              <a:rPr lang="en-US" dirty="0" smtClean="0">
                <a:latin typeface="Arial" panose="020B0604020202020204" pitchFamily="34" charset="0"/>
                <a:cs typeface="Arial" panose="020B0604020202020204" pitchFamily="34" charset="0"/>
              </a:rPr>
              <a:t>Control your stress level</a:t>
            </a:r>
          </a:p>
          <a:p>
            <a:r>
              <a:rPr lang="en-US" dirty="0" smtClean="0">
                <a:latin typeface="Arial" panose="020B0604020202020204" pitchFamily="34" charset="0"/>
                <a:cs typeface="Arial" panose="020B0604020202020204" pitchFamily="34" charset="0"/>
              </a:rPr>
              <a:t>Take a daily sunbath for 10 minutes </a:t>
            </a:r>
          </a:p>
          <a:p>
            <a:r>
              <a:rPr lang="en-US" dirty="0" smtClean="0">
                <a:latin typeface="Arial" panose="020B0604020202020204" pitchFamily="34" charset="0"/>
                <a:cs typeface="Arial" panose="020B0604020202020204" pitchFamily="34" charset="0"/>
              </a:rPr>
              <a:t>Avoid dangerous drugs</a:t>
            </a:r>
          </a:p>
          <a:p>
            <a:r>
              <a:rPr lang="en-US" dirty="0" smtClean="0">
                <a:latin typeface="Arial" panose="020B0604020202020204" pitchFamily="34" charset="0"/>
                <a:cs typeface="Arial" panose="020B0604020202020204" pitchFamily="34" charset="0"/>
              </a:rPr>
              <a:t>Keep a good oral hygiene</a:t>
            </a:r>
          </a:p>
          <a:p>
            <a:r>
              <a:rPr lang="en-US" dirty="0" smtClean="0">
                <a:latin typeface="Arial" panose="020B0604020202020204" pitchFamily="34" charset="0"/>
                <a:cs typeface="Arial" panose="020B0604020202020204" pitchFamily="34" charset="0"/>
              </a:rPr>
              <a:t>Control your weight</a:t>
            </a:r>
          </a:p>
          <a:p>
            <a:r>
              <a:rPr lang="en-US" dirty="0" smtClean="0">
                <a:latin typeface="Arial" panose="020B0604020202020204" pitchFamily="34" charset="0"/>
                <a:cs typeface="Arial" panose="020B0604020202020204" pitchFamily="34" charset="0"/>
              </a:rPr>
              <a:t>Smile, smile, smile</a:t>
            </a:r>
            <a:endParaRPr lang="en-US" dirty="0"/>
          </a:p>
        </p:txBody>
      </p:sp>
    </p:spTree>
    <p:extLst>
      <p:ext uri="{BB962C8B-B14F-4D97-AF65-F5344CB8AC3E}">
        <p14:creationId xmlns:p14="http://schemas.microsoft.com/office/powerpoint/2010/main" val="757696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81200" y="1905000"/>
            <a:ext cx="6858000" cy="2554545"/>
          </a:xfrm>
          <a:prstGeom prst="rect">
            <a:avLst/>
          </a:prstGeom>
          <a:noFill/>
        </p:spPr>
        <p:txBody>
          <a:bodyPr wrap="square" rtlCol="0">
            <a:spAutoFit/>
          </a:bodyPr>
          <a:lstStyle/>
          <a:p>
            <a:pPr marL="285750" indent="-285750">
              <a:buFont typeface="Arial" pitchFamily="34" charset="0"/>
              <a:buChar char="•"/>
            </a:pPr>
            <a:r>
              <a:rPr lang="en-US" sz="4000" dirty="0" smtClean="0">
                <a:latin typeface="Arial" panose="020B0604020202020204" pitchFamily="34" charset="0"/>
                <a:cs typeface="Arial" panose="020B0604020202020204" pitchFamily="34" charset="0"/>
              </a:rPr>
              <a:t>These behaviors will help you to get solidly through the first 3 of the 4 Strategic Pillars for a healthy Church</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4737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3854971"/>
            <a:ext cx="7391400" cy="1707630"/>
          </a:xfrm>
        </p:spPr>
        <p:txBody>
          <a:bodyPr/>
          <a:lstStyle/>
          <a:p>
            <a:r>
              <a:rPr lang="en-US" dirty="0" smtClean="0">
                <a:latin typeface="Arial" panose="020B0604020202020204" pitchFamily="34" charset="0"/>
                <a:cs typeface="Arial" panose="020B0604020202020204" pitchFamily="34" charset="0"/>
              </a:rPr>
              <a:t>“</a:t>
            </a:r>
            <a:r>
              <a:rPr lang="en-US" dirty="0" smtClean="0"/>
              <a:t>My son, give me your heart, and </a:t>
            </a:r>
            <a:br>
              <a:rPr lang="en-US" dirty="0" smtClean="0"/>
            </a:br>
            <a:r>
              <a:rPr lang="en-US" dirty="0" smtClean="0"/>
              <a:t>let your eyes delight in my ways</a:t>
            </a:r>
            <a:r>
              <a:rPr lang="en-US" dirty="0" smtClean="0">
                <a:latin typeface="Arial" panose="020B0604020202020204" pitchFamily="34" charset="0"/>
                <a:cs typeface="Arial" panose="020B0604020202020204" pitchFamily="34" charset="0"/>
              </a:rPr>
              <a:t>”.</a:t>
            </a:r>
          </a:p>
          <a:p>
            <a:pPr marL="0" indent="0">
              <a:buNone/>
            </a:pPr>
            <a:r>
              <a:rPr lang="en-US" dirty="0" smtClean="0"/>
              <a:t>                                         </a:t>
            </a:r>
            <a:r>
              <a:rPr lang="en-US" i="1" dirty="0" smtClean="0"/>
              <a:t>Proverbs</a:t>
            </a:r>
            <a:r>
              <a:rPr lang="en-US" dirty="0" smtClean="0"/>
              <a:t> 23:26</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9330"/>
            <a:ext cx="3009900" cy="3924300"/>
          </a:xfrm>
          <a:prstGeom prst="rect">
            <a:avLst/>
          </a:prstGeom>
          <a:ln>
            <a:noFill/>
          </a:ln>
          <a:effectLst>
            <a:softEdge rad="112500"/>
          </a:effectLst>
        </p:spPr>
      </p:pic>
    </p:spTree>
    <p:extLst>
      <p:ext uri="{BB962C8B-B14F-4D97-AF65-F5344CB8AC3E}">
        <p14:creationId xmlns:p14="http://schemas.microsoft.com/office/powerpoint/2010/main" val="3036026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Prevention is the best!!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90600" y="1752601"/>
            <a:ext cx="7543800" cy="2209799"/>
          </a:xfrm>
        </p:spPr>
        <p:txBody>
          <a:bodyPr>
            <a:normAutofit/>
          </a:bodyPr>
          <a:lstStyle/>
          <a:p>
            <a:pPr marL="0" indent="0">
              <a:buNone/>
            </a:pPr>
            <a:r>
              <a:rPr lang="en-US" sz="4400" dirty="0" smtClean="0">
                <a:latin typeface="Arial" panose="020B0604020202020204" pitchFamily="34" charset="0"/>
                <a:cs typeface="Arial" panose="020B0604020202020204" pitchFamily="34" charset="0"/>
              </a:rPr>
              <a:t>Teach people that preventing is much better than healing. 	</a:t>
            </a:r>
            <a:r>
              <a:rPr lang="es-ES" sz="4400" dirty="0" smtClean="0">
                <a:latin typeface="Arial" panose="020B0604020202020204" pitchFamily="34" charset="0"/>
                <a:cs typeface="Arial" panose="020B0604020202020204" pitchFamily="34" charset="0"/>
              </a:rPr>
              <a:t>		</a:t>
            </a:r>
            <a:r>
              <a:rPr lang="es-ES" sz="2400" i="1" dirty="0" smtClean="0">
                <a:latin typeface="Arial" panose="020B0604020202020204" pitchFamily="34" charset="0"/>
                <a:cs typeface="Arial" panose="020B0604020202020204" pitchFamily="34" charset="0"/>
              </a:rPr>
              <a:t> </a:t>
            </a:r>
            <a:r>
              <a:rPr lang="es-ES" sz="2400" i="1" dirty="0" err="1" smtClean="0">
                <a:latin typeface="Arial" panose="020B0604020202020204" pitchFamily="34" charset="0"/>
                <a:cs typeface="Arial" panose="020B0604020202020204" pitchFamily="34" charset="0"/>
              </a:rPr>
              <a:t>Testimony</a:t>
            </a:r>
            <a:r>
              <a:rPr lang="es-ES" sz="2400" i="1" dirty="0" smtClean="0">
                <a:latin typeface="Arial" panose="020B0604020202020204" pitchFamily="34" charset="0"/>
                <a:cs typeface="Arial" panose="020B0604020202020204" pitchFamily="34" charset="0"/>
              </a:rPr>
              <a:t> </a:t>
            </a:r>
            <a:r>
              <a:rPr lang="es-ES" sz="2400" i="1" dirty="0" err="1">
                <a:latin typeface="Arial" panose="020B0604020202020204" pitchFamily="34" charset="0"/>
                <a:cs typeface="Arial" panose="020B0604020202020204" pitchFamily="34" charset="0"/>
              </a:rPr>
              <a:t>T</a:t>
            </a:r>
            <a:r>
              <a:rPr lang="es-ES" sz="2400" i="1" dirty="0" err="1" smtClean="0">
                <a:latin typeface="Arial" panose="020B0604020202020204" pitchFamily="34" charset="0"/>
                <a:cs typeface="Arial" panose="020B0604020202020204" pitchFamily="34" charset="0"/>
              </a:rPr>
              <a:t>reasures</a:t>
            </a:r>
            <a:r>
              <a:rPr lang="es-ES" sz="2400" i="1" dirty="0" smtClean="0">
                <a:latin typeface="Arial" panose="020B0604020202020204" pitchFamily="34" charset="0"/>
                <a:cs typeface="Arial" panose="020B0604020202020204" pitchFamily="34" charset="0"/>
              </a:rPr>
              <a:t>,</a:t>
            </a:r>
            <a:r>
              <a:rPr lang="es-ES" sz="4400" dirty="0" smtClean="0">
                <a:latin typeface="Arial" panose="020B0604020202020204" pitchFamily="34" charset="0"/>
                <a:cs typeface="Arial" panose="020B0604020202020204" pitchFamily="34" charset="0"/>
              </a:rPr>
              <a:t> </a:t>
            </a:r>
            <a:r>
              <a:rPr lang="es-ES" sz="2400" i="1" dirty="0" err="1" smtClean="0">
                <a:latin typeface="Arial" panose="020B0604020202020204" pitchFamily="34" charset="0"/>
                <a:cs typeface="Arial" panose="020B0604020202020204" pitchFamily="34" charset="0"/>
              </a:rPr>
              <a:t>volume</a:t>
            </a:r>
            <a:r>
              <a:rPr lang="es-ES" sz="2400" i="1" dirty="0" smtClean="0">
                <a:latin typeface="Arial" panose="020B0604020202020204" pitchFamily="34" charset="0"/>
                <a:cs typeface="Arial" panose="020B0604020202020204" pitchFamily="34" charset="0"/>
              </a:rPr>
              <a:t> 3, </a:t>
            </a:r>
            <a:r>
              <a:rPr lang="es-ES" sz="2400" dirty="0" smtClean="0">
                <a:latin typeface="Arial" panose="020B0604020202020204" pitchFamily="34" charset="0"/>
                <a:cs typeface="Arial" panose="020B0604020202020204" pitchFamily="34" charset="0"/>
              </a:rPr>
              <a:t>361</a:t>
            </a:r>
            <a:endParaRPr lang="es-ES_tradnl"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962400"/>
            <a:ext cx="2895600" cy="2895600"/>
          </a:xfrm>
          <a:prstGeom prst="rect">
            <a:avLst/>
          </a:prstGeom>
          <a:effectLst>
            <a:softEdge rad="63500"/>
          </a:effectLst>
        </p:spPr>
      </p:pic>
    </p:spTree>
    <p:extLst>
      <p:ext uri="{BB962C8B-B14F-4D97-AF65-F5344CB8AC3E}">
        <p14:creationId xmlns:p14="http://schemas.microsoft.com/office/powerpoint/2010/main" val="2658666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458200" cy="4678363"/>
          </a:xfrm>
        </p:spPr>
        <p:txBody>
          <a:bodyPr/>
          <a:lstStyle/>
          <a:p>
            <a:r>
              <a:rPr lang="en-US" dirty="0" smtClean="0">
                <a:latin typeface="Arial" panose="020B0604020202020204" pitchFamily="34" charset="0"/>
                <a:cs typeface="Arial" panose="020B0604020202020204" pitchFamily="34" charset="0"/>
              </a:rPr>
              <a:t>Physically, mentally and morally, humanity has degenerated. Violating the constitution and the laws of GOD, and transgressing the laws of health has produced such a sad degeneration. </a:t>
            </a:r>
            <a:r>
              <a:rPr lang="en-US" sz="2800" i="1" dirty="0" smtClean="0">
                <a:latin typeface="Arial" panose="020B0604020202020204" pitchFamily="34" charset="0"/>
                <a:cs typeface="Arial" panose="020B0604020202020204" pitchFamily="34" charset="0"/>
              </a:rPr>
              <a:t>Counsels on diet and food</a:t>
            </a:r>
            <a:r>
              <a:rPr lang="en-US" sz="2800" dirty="0" smtClean="0">
                <a:latin typeface="Arial" panose="020B0604020202020204" pitchFamily="34" charset="0"/>
                <a:cs typeface="Arial" panose="020B0604020202020204" pitchFamily="34" charset="0"/>
              </a:rPr>
              <a:t>, </a:t>
            </a:r>
            <a:r>
              <a:rPr lang="es-ES" sz="2800" dirty="0" smtClean="0">
                <a:latin typeface="Arial" panose="020B0604020202020204" pitchFamily="34" charset="0"/>
                <a:cs typeface="Arial" panose="020B0604020202020204" pitchFamily="34" charset="0"/>
              </a:rPr>
              <a:t>72 </a:t>
            </a:r>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95800"/>
            <a:ext cx="2090442" cy="2362200"/>
          </a:xfrm>
          <a:prstGeom prst="rect">
            <a:avLst/>
          </a:prstGeom>
        </p:spPr>
      </p:pic>
    </p:spTree>
    <p:extLst>
      <p:ext uri="{BB962C8B-B14F-4D97-AF65-F5344CB8AC3E}">
        <p14:creationId xmlns:p14="http://schemas.microsoft.com/office/powerpoint/2010/main" val="1910355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828800" y="990600"/>
            <a:ext cx="70866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solidFill>
                  <a:schemeClr val="bg2"/>
                </a:solidFill>
                <a:latin typeface="Arial" panose="020B0604020202020204" pitchFamily="34" charset="0"/>
                <a:cs typeface="Arial" panose="020B0604020202020204" pitchFamily="34" charset="0"/>
              </a:rPr>
              <a:t>Therefore He has permitted the light of health reform to shine upon us, that we may see our sin in violating the laws which He has established in our being. All our enjoyment or suffering may be traced to obedience or transgression of natural law.. </a:t>
            </a:r>
          </a:p>
          <a:p>
            <a:pPr algn="l"/>
            <a:endParaRPr lang="en-US" sz="2800" i="1" dirty="0" smtClean="0">
              <a:solidFill>
                <a:schemeClr val="bg2"/>
              </a:solidFill>
              <a:latin typeface="Arial" panose="020B0604020202020204" pitchFamily="34" charset="0"/>
              <a:cs typeface="Arial" panose="020B0604020202020204" pitchFamily="34" charset="0"/>
            </a:endParaRPr>
          </a:p>
          <a:p>
            <a:pPr algn="l"/>
            <a:r>
              <a:rPr lang="en-US" sz="2800" i="1" dirty="0" smtClean="0">
                <a:solidFill>
                  <a:schemeClr val="bg2">
                    <a:lumMod val="50000"/>
                  </a:schemeClr>
                </a:solidFill>
                <a:latin typeface="Arial" panose="020B0604020202020204" pitchFamily="34" charset="0"/>
                <a:cs typeface="Arial" panose="020B0604020202020204" pitchFamily="34" charset="0"/>
              </a:rPr>
              <a:t>Counsels on Diet and Food</a:t>
            </a:r>
            <a:r>
              <a:rPr lang="en-US" sz="2800" i="1" dirty="0" smtClean="0">
                <a:latin typeface="Arial" panose="020B0604020202020204" pitchFamily="34" charset="0"/>
                <a:cs typeface="Arial" panose="020B0604020202020204" pitchFamily="34" charset="0"/>
              </a:rPr>
              <a:t>,</a:t>
            </a:r>
            <a:r>
              <a:rPr lang="en-US" sz="2800" dirty="0" smtClean="0">
                <a:solidFill>
                  <a:schemeClr val="bg2"/>
                </a:solidFill>
                <a:latin typeface="Arial" panose="020B0604020202020204" pitchFamily="34" charset="0"/>
                <a:cs typeface="Arial" panose="020B0604020202020204" pitchFamily="34" charset="0"/>
              </a:rPr>
              <a:t> 62</a:t>
            </a:r>
            <a:endParaRPr lang="en-US" sz="2800" dirty="0" smtClean="0">
              <a:solidFill>
                <a:schemeClr val="bg2"/>
              </a:solidFill>
              <a:latin typeface="Arial" panose="020B0604020202020204" pitchFamily="34" charset="0"/>
              <a:ea typeface="굴림" pitchFamily="34" charset="-127"/>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83036"/>
            <a:ext cx="2018335" cy="2657475"/>
          </a:xfrm>
          <a:prstGeom prst="rect">
            <a:avLst/>
          </a:prstGeom>
          <a:effectLst>
            <a:softEdge rad="1270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143000"/>
          </a:xfrm>
        </p:spPr>
        <p:txBody>
          <a:bodyPr>
            <a:normAutofit/>
          </a:bodyPr>
          <a:lstStyle/>
          <a:p>
            <a:r>
              <a:rPr lang="en-US" sz="3600" dirty="0" smtClean="0">
                <a:latin typeface="Arial" panose="020B0604020202020204" pitchFamily="34" charset="0"/>
                <a:cs typeface="Arial" panose="020B0604020202020204" pitchFamily="34" charset="0"/>
              </a:rPr>
              <a:t>Diseases that are invading the Church</a:t>
            </a:r>
            <a:endParaRPr lang="en-US" sz="3600" dirty="0"/>
          </a:p>
        </p:txBody>
      </p:sp>
      <p:sp>
        <p:nvSpPr>
          <p:cNvPr id="3" name="Content Placeholder 2"/>
          <p:cNvSpPr>
            <a:spLocks noGrp="1"/>
          </p:cNvSpPr>
          <p:nvPr>
            <p:ph idx="1"/>
          </p:nvPr>
        </p:nvSpPr>
        <p:spPr>
          <a:xfrm>
            <a:off x="990600" y="1905000"/>
            <a:ext cx="8153400" cy="4105156"/>
          </a:xfrm>
        </p:spPr>
        <p:txBody>
          <a:bodyPr>
            <a:normAutofit fontScale="92500" lnSpcReduction="10000"/>
          </a:bodyPr>
          <a:lstStyle/>
          <a:p>
            <a:r>
              <a:rPr lang="en-US" dirty="0" smtClean="0">
                <a:latin typeface="Arial" panose="020B0604020202020204" pitchFamily="34" charset="0"/>
                <a:cs typeface="Arial" panose="020B0604020202020204" pitchFamily="34" charset="0"/>
              </a:rPr>
              <a:t>This is the time for “OUR CHURCHES” to awake from the lethargy that we have been accustomed to for so long.</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Non-communicable diseases have reached epidemic stages in our midst.</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We have  to fight them!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612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1"/>
            <a:ext cx="8229600" cy="2514600"/>
          </a:xfrm>
        </p:spPr>
        <p:txBody>
          <a:bodyPr>
            <a:normAutofit/>
          </a:bodyPr>
          <a:lstStyle/>
          <a:p>
            <a:pPr algn="ctr"/>
            <a:r>
              <a:rPr lang="es-ES" dirty="0">
                <a:latin typeface="Arial" panose="020B0604020202020204" pitchFamily="34" charset="0"/>
                <a:cs typeface="Arial" panose="020B0604020202020204" pitchFamily="34" charset="0"/>
              </a:rPr>
              <a:t>WE CAN WIN</a:t>
            </a:r>
          </a:p>
          <a:p>
            <a:pPr algn="ctr"/>
            <a:endParaRPr lang="es-ES" dirty="0">
              <a:latin typeface="Arial" panose="020B0604020202020204" pitchFamily="34" charset="0"/>
              <a:cs typeface="Arial" panose="020B0604020202020204" pitchFamily="34" charset="0"/>
            </a:endParaRPr>
          </a:p>
          <a:p>
            <a:pPr marL="0" indent="0" algn="ctr">
              <a:buNone/>
            </a:pPr>
            <a:r>
              <a:rPr lang="en-US" dirty="0" smtClean="0">
                <a:latin typeface="Arial" panose="020B0604020202020204" pitchFamily="34" charset="0"/>
                <a:cs typeface="Arial" panose="020B0604020202020204" pitchFamily="34" charset="0"/>
              </a:rPr>
              <a:t>the battle against Non-Communicable Chronic Diseases </a:t>
            </a:r>
            <a:endParaRPr lang="en-US" sz="4400" dirty="0" smtClean="0">
              <a:latin typeface="Arial" panose="020B0604020202020204" pitchFamily="34" charset="0"/>
              <a:cs typeface="Arial" panose="020B0604020202020204" pitchFamily="34" charset="0"/>
            </a:endParaRPr>
          </a:p>
          <a:p>
            <a:pPr marL="0" indent="0">
              <a:buNone/>
            </a:pPr>
            <a:endParaRPr lang="en-US" dirty="0">
              <a:solidFill>
                <a:schemeClr val="bg2"/>
              </a:solidFill>
            </a:endParaRPr>
          </a:p>
        </p:txBody>
      </p:sp>
    </p:spTree>
    <p:extLst>
      <p:ext uri="{BB962C8B-B14F-4D97-AF65-F5344CB8AC3E}">
        <p14:creationId xmlns:p14="http://schemas.microsoft.com/office/powerpoint/2010/main" val="788079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99615"/>
            <a:ext cx="8229600" cy="1143000"/>
          </a:xfrm>
        </p:spPr>
        <p:txBody>
          <a:bodyPr>
            <a:normAutofit/>
          </a:bodyPr>
          <a:lstStyle/>
          <a:p>
            <a:r>
              <a:rPr lang="en-US" dirty="0" smtClean="0">
                <a:latin typeface="Arial" panose="020B0604020202020204" pitchFamily="34" charset="0"/>
                <a:cs typeface="Arial" panose="020B0604020202020204" pitchFamily="34" charset="0"/>
              </a:rPr>
              <a:t>Non-Communicable Diseases </a:t>
            </a:r>
            <a:endParaRPr lang="en-US" dirty="0"/>
          </a:p>
        </p:txBody>
      </p:sp>
      <p:sp>
        <p:nvSpPr>
          <p:cNvPr id="3" name="Content Placeholder 2"/>
          <p:cNvSpPr>
            <a:spLocks noGrp="1"/>
          </p:cNvSpPr>
          <p:nvPr>
            <p:ph idx="1"/>
          </p:nvPr>
        </p:nvSpPr>
        <p:spPr>
          <a:xfrm>
            <a:off x="1087272" y="2438400"/>
            <a:ext cx="7772400" cy="3352800"/>
          </a:xfrm>
        </p:spPr>
        <p:txBody>
          <a:bodyPr/>
          <a:lstStyle/>
          <a:p>
            <a:r>
              <a:rPr lang="en-US" dirty="0" smtClean="0">
                <a:latin typeface="Arial" panose="020B0604020202020204" pitchFamily="34" charset="0"/>
                <a:cs typeface="Arial" panose="020B0604020202020204" pitchFamily="34" charset="0"/>
              </a:rPr>
              <a:t>Also known as “Chronic”, these tend to be long term, and usually they evolve slowly.</a:t>
            </a:r>
          </a:p>
          <a:p>
            <a:r>
              <a:rPr lang="en-US" dirty="0" smtClean="0">
                <a:latin typeface="Arial" panose="020B0604020202020204" pitchFamily="34" charset="0"/>
                <a:cs typeface="Arial" panose="020B0604020202020204" pitchFamily="34" charset="0"/>
              </a:rPr>
              <a:t>They are not transmitted person to person; therefore they are labeled “Non-Communicable”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7844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66800"/>
            <a:ext cx="3733800" cy="1143000"/>
          </a:xfrm>
        </p:spPr>
        <p:txBody>
          <a:bodyPr/>
          <a:lstStyle/>
          <a:p>
            <a:pPr algn="l"/>
            <a:r>
              <a:rPr lang="en-US" dirty="0"/>
              <a:t>These </a:t>
            </a:r>
            <a:r>
              <a:rPr lang="en-US" dirty="0" smtClean="0"/>
              <a:t>include:</a:t>
            </a:r>
            <a:endParaRPr lang="en-US" dirty="0"/>
          </a:p>
        </p:txBody>
      </p:sp>
      <p:sp>
        <p:nvSpPr>
          <p:cNvPr id="3" name="Content Placeholder 2"/>
          <p:cNvSpPr>
            <a:spLocks noGrp="1"/>
          </p:cNvSpPr>
          <p:nvPr>
            <p:ph idx="1"/>
          </p:nvPr>
        </p:nvSpPr>
        <p:spPr>
          <a:xfrm>
            <a:off x="838200" y="2590800"/>
            <a:ext cx="8001000" cy="2895600"/>
          </a:xfrm>
        </p:spPr>
        <p:txBody>
          <a:bodyPr>
            <a:normAutofit/>
          </a:bodyPr>
          <a:lstStyle/>
          <a:p>
            <a:r>
              <a:rPr lang="en-US" dirty="0" smtClean="0"/>
              <a:t>CARDIO-VASCULAR</a:t>
            </a:r>
            <a:endParaRPr lang="en-US" dirty="0"/>
          </a:p>
          <a:p>
            <a:r>
              <a:rPr lang="en-US" dirty="0"/>
              <a:t>CANCER</a:t>
            </a:r>
          </a:p>
          <a:p>
            <a:r>
              <a:rPr lang="en-US" dirty="0"/>
              <a:t>DIABETES</a:t>
            </a:r>
          </a:p>
          <a:p>
            <a:r>
              <a:rPr lang="en-US" dirty="0" smtClean="0"/>
              <a:t>CHRONIC OBSTRUCTIVE PULMONARY DISEASE (COPD)</a:t>
            </a:r>
          </a:p>
          <a:p>
            <a:pPr marL="1371600" lvl="3" indent="0">
              <a:buNone/>
            </a:pPr>
            <a:endParaRPr lang="en-US" sz="3600" dirty="0"/>
          </a:p>
        </p:txBody>
      </p:sp>
    </p:spTree>
    <p:extLst>
      <p:ext uri="{BB962C8B-B14F-4D97-AF65-F5344CB8AC3E}">
        <p14:creationId xmlns:p14="http://schemas.microsoft.com/office/powerpoint/2010/main" val="1407679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88">
      <a:dk1>
        <a:srgbClr val="465962"/>
      </a:dk1>
      <a:lt1>
        <a:srgbClr val="FFFFFF"/>
      </a:lt1>
      <a:dk2>
        <a:srgbClr val="465962"/>
      </a:dk2>
      <a:lt2>
        <a:srgbClr val="363636"/>
      </a:lt2>
      <a:accent1>
        <a:srgbClr val="588824"/>
      </a:accent1>
      <a:accent2>
        <a:srgbClr val="82C836"/>
      </a:accent2>
      <a:accent3>
        <a:srgbClr val="A4DC5A"/>
      </a:accent3>
      <a:accent4>
        <a:srgbClr val="EE1212"/>
      </a:accent4>
      <a:accent5>
        <a:srgbClr val="BEE856"/>
      </a:accent5>
      <a:accent6>
        <a:srgbClr val="72AF2F"/>
      </a:accent6>
      <a:hlink>
        <a:srgbClr val="898889"/>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4">
      <a:dk1>
        <a:srgbClr val="465962"/>
      </a:dk1>
      <a:lt1>
        <a:srgbClr val="FFFFFF"/>
      </a:lt1>
      <a:dk2>
        <a:srgbClr val="465962"/>
      </a:dk2>
      <a:lt2>
        <a:srgbClr val="363636"/>
      </a:lt2>
      <a:accent1>
        <a:srgbClr val="588824"/>
      </a:accent1>
      <a:accent2>
        <a:srgbClr val="72AF2F"/>
      </a:accent2>
      <a:accent3>
        <a:srgbClr val="92D050"/>
      </a:accent3>
      <a:accent4>
        <a:srgbClr val="A7D533"/>
      </a:accent4>
      <a:accent5>
        <a:srgbClr val="BEE856"/>
      </a:accent5>
      <a:accent6>
        <a:srgbClr val="72AF2F"/>
      </a:accent6>
      <a:hlink>
        <a:srgbClr val="898889"/>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5_Office Theme">
  <a:themeElements>
    <a:clrScheme name="Custom 14">
      <a:dk1>
        <a:srgbClr val="465962"/>
      </a:dk1>
      <a:lt1>
        <a:srgbClr val="FFFFFF"/>
      </a:lt1>
      <a:dk2>
        <a:srgbClr val="465962"/>
      </a:dk2>
      <a:lt2>
        <a:srgbClr val="363636"/>
      </a:lt2>
      <a:accent1>
        <a:srgbClr val="588824"/>
      </a:accent1>
      <a:accent2>
        <a:srgbClr val="72AF2F"/>
      </a:accent2>
      <a:accent3>
        <a:srgbClr val="92D050"/>
      </a:accent3>
      <a:accent4>
        <a:srgbClr val="A7D533"/>
      </a:accent4>
      <a:accent5>
        <a:srgbClr val="BEE856"/>
      </a:accent5>
      <a:accent6>
        <a:srgbClr val="72AF2F"/>
      </a:accent6>
      <a:hlink>
        <a:srgbClr val="898889"/>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2679</TotalTime>
  <Words>611</Words>
  <Application>Microsoft Office PowerPoint</Application>
  <PresentationFormat>On-screen Show (4:3)</PresentationFormat>
  <Paragraphs>106</Paragraphs>
  <Slides>25</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굴림</vt:lpstr>
      <vt:lpstr>Arial</vt:lpstr>
      <vt:lpstr>Calibri</vt:lpstr>
      <vt:lpstr>Gabriola</vt:lpstr>
      <vt:lpstr>Office Theme</vt:lpstr>
      <vt:lpstr>1_Office Theme</vt:lpstr>
      <vt:lpstr>15_Office Theme</vt:lpstr>
      <vt:lpstr>PowerPoint Presentation</vt:lpstr>
      <vt:lpstr>PowerPoint Presentation</vt:lpstr>
      <vt:lpstr>Prevention is the best!!</vt:lpstr>
      <vt:lpstr>PowerPoint Presentation</vt:lpstr>
      <vt:lpstr>PowerPoint Presentation</vt:lpstr>
      <vt:lpstr>Diseases that are invading the Church</vt:lpstr>
      <vt:lpstr>PowerPoint Presentation</vt:lpstr>
      <vt:lpstr>Non-Communicable Diseases </vt:lpstr>
      <vt:lpstr>These include:</vt:lpstr>
      <vt:lpstr>Do you know where you are?</vt:lpstr>
      <vt:lpstr>Verify your numbers</vt:lpstr>
      <vt:lpstr>BLOOD PRESSURE</vt:lpstr>
      <vt:lpstr>Cholesterol Levels</vt:lpstr>
      <vt:lpstr>Levels </vt:lpstr>
      <vt:lpstr>Low-density Cholesterol - LDL</vt:lpstr>
      <vt:lpstr>High-Density Cholesterol - HDL</vt:lpstr>
      <vt:lpstr>TRIGLYCERIDES</vt:lpstr>
      <vt:lpstr>Blood sugar</vt:lpstr>
      <vt:lpstr>The  A1C  Test</vt:lpstr>
      <vt:lpstr>PowerPoint Presentation</vt:lpstr>
      <vt:lpstr>TIPS FOR A GOOD HEALTH </vt:lpstr>
      <vt:lpstr>Tips for a good health </vt:lpstr>
      <vt:lpstr>Tips for a good health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Lidia Belkis Archbold</cp:lastModifiedBy>
  <cp:revision>274</cp:revision>
  <cp:lastPrinted>2016-08-02T15:37:06Z</cp:lastPrinted>
  <dcterms:created xsi:type="dcterms:W3CDTF">2012-04-26T17:06:14Z</dcterms:created>
  <dcterms:modified xsi:type="dcterms:W3CDTF">2016-08-02T20:29:56Z</dcterms:modified>
</cp:coreProperties>
</file>