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80" r:id="rId3"/>
    <p:sldId id="281" r:id="rId4"/>
    <p:sldId id="282" r:id="rId5"/>
    <p:sldId id="271" r:id="rId6"/>
    <p:sldId id="272" r:id="rId7"/>
    <p:sldId id="270" r:id="rId8"/>
    <p:sldId id="279" r:id="rId9"/>
    <p:sldId id="258" r:id="rId10"/>
    <p:sldId id="259" r:id="rId11"/>
    <p:sldId id="273" r:id="rId12"/>
    <p:sldId id="274" r:id="rId13"/>
    <p:sldId id="277" r:id="rId14"/>
    <p:sldId id="278" r:id="rId15"/>
    <p:sldId id="276" r:id="rId16"/>
    <p:sldId id="275" r:id="rId17"/>
    <p:sldId id="262" r:id="rId18"/>
    <p:sldId id="261" r:id="rId19"/>
    <p:sldId id="263" r:id="rId20"/>
    <p:sldId id="257" r:id="rId21"/>
    <p:sldId id="264" r:id="rId22"/>
    <p:sldId id="265" r:id="rId23"/>
    <p:sldId id="260" r:id="rId24"/>
    <p:sldId id="26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E02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13"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A"/>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2DED4C-7ABF-4E76-A49F-D0D8E2855862}" type="datetimeFigureOut">
              <a:rPr lang="es-PA" smtClean="0"/>
              <a:t>08/02/2016</a:t>
            </a:fld>
            <a:endParaRPr lang="es-PA"/>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PA"/>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A"/>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A"/>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15D176-085F-4C87-BED7-156386935740}" type="slidenum">
              <a:rPr lang="es-PA" smtClean="0"/>
              <a:t>‹#›</a:t>
            </a:fld>
            <a:endParaRPr lang="es-PA"/>
          </a:p>
        </p:txBody>
      </p:sp>
    </p:spTree>
    <p:extLst>
      <p:ext uri="{BB962C8B-B14F-4D97-AF65-F5344CB8AC3E}">
        <p14:creationId xmlns:p14="http://schemas.microsoft.com/office/powerpoint/2010/main" val="3286964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A"/>
          </a:p>
        </p:txBody>
      </p:sp>
      <p:sp>
        <p:nvSpPr>
          <p:cNvPr id="4" name="Marcador de número de diapositiva 3"/>
          <p:cNvSpPr>
            <a:spLocks noGrp="1"/>
          </p:cNvSpPr>
          <p:nvPr>
            <p:ph type="sldNum" sz="quarter" idx="10"/>
          </p:nvPr>
        </p:nvSpPr>
        <p:spPr/>
        <p:txBody>
          <a:bodyPr/>
          <a:lstStyle/>
          <a:p>
            <a:fld id="{4F15D176-085F-4C87-BED7-156386935740}" type="slidenum">
              <a:rPr lang="es-PA" smtClean="0"/>
              <a:t>1</a:t>
            </a:fld>
            <a:endParaRPr lang="es-PA"/>
          </a:p>
        </p:txBody>
      </p:sp>
    </p:spTree>
    <p:extLst>
      <p:ext uri="{BB962C8B-B14F-4D97-AF65-F5344CB8AC3E}">
        <p14:creationId xmlns:p14="http://schemas.microsoft.com/office/powerpoint/2010/main" val="4153864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A"/>
          </a:p>
        </p:txBody>
      </p:sp>
      <p:sp>
        <p:nvSpPr>
          <p:cNvPr id="4" name="Marcador de número de diapositiva 3"/>
          <p:cNvSpPr>
            <a:spLocks noGrp="1"/>
          </p:cNvSpPr>
          <p:nvPr>
            <p:ph type="sldNum" sz="quarter" idx="10"/>
          </p:nvPr>
        </p:nvSpPr>
        <p:spPr/>
        <p:txBody>
          <a:bodyPr/>
          <a:lstStyle/>
          <a:p>
            <a:fld id="{4F15D176-085F-4C87-BED7-156386935740}" type="slidenum">
              <a:rPr lang="es-PA" smtClean="0"/>
              <a:t>2</a:t>
            </a:fld>
            <a:endParaRPr lang="es-PA"/>
          </a:p>
        </p:txBody>
      </p:sp>
    </p:spTree>
    <p:extLst>
      <p:ext uri="{BB962C8B-B14F-4D97-AF65-F5344CB8AC3E}">
        <p14:creationId xmlns:p14="http://schemas.microsoft.com/office/powerpoint/2010/main" val="2363525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A"/>
          </a:p>
        </p:txBody>
      </p:sp>
      <p:sp>
        <p:nvSpPr>
          <p:cNvPr id="4" name="Marcador de número de diapositiva 3"/>
          <p:cNvSpPr>
            <a:spLocks noGrp="1"/>
          </p:cNvSpPr>
          <p:nvPr>
            <p:ph type="sldNum" sz="quarter" idx="10"/>
          </p:nvPr>
        </p:nvSpPr>
        <p:spPr/>
        <p:txBody>
          <a:bodyPr/>
          <a:lstStyle/>
          <a:p>
            <a:fld id="{4F15D176-085F-4C87-BED7-156386935740}" type="slidenum">
              <a:rPr lang="es-PA" smtClean="0"/>
              <a:t>8</a:t>
            </a:fld>
            <a:endParaRPr lang="es-PA"/>
          </a:p>
        </p:txBody>
      </p:sp>
    </p:spTree>
    <p:extLst>
      <p:ext uri="{BB962C8B-B14F-4D97-AF65-F5344CB8AC3E}">
        <p14:creationId xmlns:p14="http://schemas.microsoft.com/office/powerpoint/2010/main" val="38331447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A5A70DE-A9C9-4EC2-ADE7-91790C23BA55}"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406843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9F3912-B0DD-4AA1-9588-AB4A422446C5}"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80485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9DE79A-1723-414E-8B53-57C403044CB0}"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59844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E3D599-DAF0-4BCA-A6DA-BCA595721AC9}"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382036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C5F6E-8DED-46DE-A4EA-7A21EF435745}" type="datetime1">
              <a:rPr lang="en-US" smtClean="0"/>
              <a:t>8/2/2016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2975388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DEA34D-E4C2-4CAC-B8B3-2C5E029D4D52}"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3457349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67B6BB-63FA-4A06-8BC1-E830BDE37034}" type="datetime1">
              <a:rPr lang="en-US" smtClean="0"/>
              <a:t>8/2/2016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1220421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F8150B-BBAC-4755-B96E-7B70E08C36CA}" type="datetime1">
              <a:rPr lang="en-US" smtClean="0"/>
              <a:t>8/2/2016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24925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404EA-BD5B-49AA-8F49-5927E933858F}" type="datetime1">
              <a:rPr lang="en-US" smtClean="0"/>
              <a:t>8/2/2016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164161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9D28DA-7B4D-47F7-9FD0-F2E3DD6D72E2}"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2592934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0D375C-439A-4736-844F-9D5797D7E1A1}" type="datetime1">
              <a:rPr lang="en-US" smtClean="0"/>
              <a:t>8/2/2016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4CFB4C-614D-47DA-93BC-E26076B05484}" type="slidenum">
              <a:rPr lang="en-US" smtClean="0"/>
              <a:t>‹#›</a:t>
            </a:fld>
            <a:endParaRPr lang="en-US"/>
          </a:p>
        </p:txBody>
      </p:sp>
    </p:spTree>
    <p:extLst>
      <p:ext uri="{BB962C8B-B14F-4D97-AF65-F5344CB8AC3E}">
        <p14:creationId xmlns:p14="http://schemas.microsoft.com/office/powerpoint/2010/main" val="3233186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22000">
              <a:schemeClr val="accent3">
                <a:lumMod val="94000"/>
              </a:schemeClr>
            </a:gs>
            <a:gs pos="100000">
              <a:srgbClr val="156B13"/>
            </a:gs>
          </a:gsLst>
          <a:lin ang="5400000" scaled="0"/>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E35133-DC8F-4F4D-9924-06C54189A623}" type="datetime1">
              <a:rPr lang="en-US" smtClean="0"/>
              <a:t>8/2/2016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4CFB4C-614D-47DA-93BC-E26076B05484}" type="slidenum">
              <a:rPr lang="en-US" smtClean="0"/>
              <a:t>‹#›</a:t>
            </a:fld>
            <a:endParaRPr lang="en-US"/>
          </a:p>
        </p:txBody>
      </p:sp>
    </p:spTree>
    <p:extLst>
      <p:ext uri="{BB962C8B-B14F-4D97-AF65-F5344CB8AC3E}">
        <p14:creationId xmlns:p14="http://schemas.microsoft.com/office/powerpoint/2010/main" val="151469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9850" y="1143000"/>
            <a:ext cx="5715000" cy="4602785"/>
          </a:xfrm>
          <a:prstGeom prst="rect">
            <a:avLst/>
          </a:prstGeom>
          <a:effectLst>
            <a:softEdge rad="317500"/>
          </a:effectLst>
        </p:spPr>
      </p:pic>
      <p:sp>
        <p:nvSpPr>
          <p:cNvPr id="2" name="Title 1"/>
          <p:cNvSpPr>
            <a:spLocks noGrp="1"/>
          </p:cNvSpPr>
          <p:nvPr>
            <p:ph type="ctrTitle"/>
          </p:nvPr>
        </p:nvSpPr>
        <p:spPr>
          <a:xfrm>
            <a:off x="-31750" y="304800"/>
            <a:ext cx="8458200" cy="1470025"/>
          </a:xfrm>
        </p:spPr>
        <p:txBody>
          <a:bodyPr/>
          <a:lstStyle/>
          <a:p>
            <a:r>
              <a:rPr lang="en-US" b="1" dirty="0" smtClean="0">
                <a:latin typeface="Arial" panose="020B0604020202020204" pitchFamily="34" charset="0"/>
                <a:cs typeface="Arial" panose="020B0604020202020204" pitchFamily="34" charset="0"/>
              </a:rPr>
              <a:t>CHURCH and COMMUNITY</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981200" y="5593639"/>
            <a:ext cx="4648200" cy="1219200"/>
          </a:xfrm>
        </p:spPr>
        <p:txBody>
          <a:bodyPr>
            <a:normAutofit fontScale="92500" lnSpcReduction="20000"/>
          </a:bodyPr>
          <a:lstStyle/>
          <a:p>
            <a:r>
              <a:rPr lang="en-US" dirty="0" smtClean="0">
                <a:solidFill>
                  <a:schemeClr val="tx1"/>
                </a:solidFill>
                <a:latin typeface="Arial" panose="020B0604020202020204" pitchFamily="34" charset="0"/>
                <a:cs typeface="Arial" panose="020B0604020202020204" pitchFamily="34" charset="0"/>
              </a:rPr>
              <a:t>4th Strategic Pillar</a:t>
            </a:r>
          </a:p>
          <a:p>
            <a:r>
              <a:rPr lang="en-US" sz="5400" dirty="0" smtClean="0">
                <a:solidFill>
                  <a:schemeClr val="tx1"/>
                </a:solidFill>
                <a:latin typeface="Arial" panose="020B0604020202020204" pitchFamily="34" charset="0"/>
                <a:cs typeface="Arial" panose="020B0604020202020204" pitchFamily="34" charset="0"/>
              </a:rPr>
              <a:t>PROCLAIM</a:t>
            </a:r>
            <a:endParaRPr lang="en-US" sz="5400" dirty="0">
              <a:solidFill>
                <a:schemeClr val="tx1"/>
              </a:solidFill>
              <a:latin typeface="Arial" panose="020B0604020202020204" pitchFamily="34" charset="0"/>
              <a:cs typeface="Arial" panose="020B0604020202020204" pitchFamily="34" charset="0"/>
            </a:endParaRPr>
          </a:p>
        </p:txBody>
      </p:sp>
      <p:sp>
        <p:nvSpPr>
          <p:cNvPr id="5" name="Rectángulo 4"/>
          <p:cNvSpPr/>
          <p:nvPr/>
        </p:nvSpPr>
        <p:spPr>
          <a:xfrm>
            <a:off x="6605833" y="6248872"/>
            <a:ext cx="2590800" cy="584775"/>
          </a:xfrm>
          <a:prstGeom prst="rect">
            <a:avLst/>
          </a:prstGeom>
        </p:spPr>
        <p:txBody>
          <a:bodyPr wrap="square">
            <a:spAutoFit/>
          </a:bodyPr>
          <a:lstStyle/>
          <a:p>
            <a:pPr algn="ctr"/>
            <a:r>
              <a:rPr lang="en-US" sz="1600" dirty="0" smtClean="0"/>
              <a:t>Health Ministries</a:t>
            </a:r>
          </a:p>
          <a:p>
            <a:pPr algn="ctr"/>
            <a:r>
              <a:rPr lang="en-US" sz="1600" dirty="0" smtClean="0"/>
              <a:t>Inter-American Division</a:t>
            </a:r>
            <a:endParaRPr lang="en-US" sz="1600" dirty="0"/>
          </a:p>
        </p:txBody>
      </p:sp>
    </p:spTree>
    <p:extLst>
      <p:ext uri="{BB962C8B-B14F-4D97-AF65-F5344CB8AC3E}">
        <p14:creationId xmlns:p14="http://schemas.microsoft.com/office/powerpoint/2010/main" val="27835853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a:latin typeface="Arial" panose="020B0604020202020204" pitchFamily="34" charset="0"/>
                <a:cs typeface="Arial" panose="020B0604020202020204" pitchFamily="34" charset="0"/>
              </a:rPr>
              <a:t>3</a:t>
            </a:r>
            <a:r>
              <a:rPr lang="es-E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Knowing  my Church</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1"/>
            <a:ext cx="8229600" cy="3657600"/>
          </a:xfrm>
        </p:spPr>
        <p:txBody>
          <a:bodyPr>
            <a:normAutofit/>
          </a:bodyPr>
          <a:lstStyle/>
          <a:p>
            <a:r>
              <a:rPr lang="en-US" dirty="0" smtClean="0">
                <a:latin typeface="Arial" panose="020B0604020202020204" pitchFamily="34" charset="0"/>
                <a:cs typeface="Arial" panose="020B0604020202020204" pitchFamily="34" charset="0"/>
              </a:rPr>
              <a:t>Which are our human resources?</a:t>
            </a:r>
          </a:p>
          <a:p>
            <a:pPr lvl="1"/>
            <a:r>
              <a:rPr lang="en-US" sz="3200" dirty="0" smtClean="0">
                <a:latin typeface="Arial" panose="020B0604020202020204" pitchFamily="34" charset="0"/>
                <a:cs typeface="Arial" panose="020B0604020202020204" pitchFamily="34" charset="0"/>
              </a:rPr>
              <a:t>Health Professionals</a:t>
            </a:r>
          </a:p>
          <a:p>
            <a:pPr lvl="1"/>
            <a:r>
              <a:rPr lang="en-US" sz="3200" dirty="0" smtClean="0">
                <a:latin typeface="Arial" panose="020B0604020202020204" pitchFamily="34" charset="0"/>
                <a:cs typeface="Arial" panose="020B0604020202020204" pitchFamily="34" charset="0"/>
              </a:rPr>
              <a:t>Pastors / Ministers</a:t>
            </a:r>
          </a:p>
          <a:p>
            <a:pPr lvl="1"/>
            <a:r>
              <a:rPr lang="en-US" sz="3200" dirty="0" smtClean="0">
                <a:latin typeface="Arial" panose="020B0604020202020204" pitchFamily="34" charset="0"/>
                <a:cs typeface="Arial" panose="020B0604020202020204" pitchFamily="34" charset="0"/>
              </a:rPr>
              <a:t>Other professionals</a:t>
            </a:r>
          </a:p>
          <a:p>
            <a:pPr lvl="1"/>
            <a:r>
              <a:rPr lang="en-US" sz="3200" dirty="0" smtClean="0">
                <a:latin typeface="Arial" panose="020B0604020202020204" pitchFamily="34" charset="0"/>
                <a:cs typeface="Arial" panose="020B0604020202020204" pitchFamily="34" charset="0"/>
              </a:rPr>
              <a:t>Committed Church Members</a:t>
            </a:r>
          </a:p>
          <a:p>
            <a:pPr lvl="1"/>
            <a:r>
              <a:rPr lang="en-US" sz="3200" dirty="0" smtClean="0">
                <a:latin typeface="Arial" panose="020B0604020202020204" pitchFamily="34" charset="0"/>
                <a:cs typeface="Arial" panose="020B0604020202020204" pitchFamily="34" charset="0"/>
              </a:rPr>
              <a:t>Other ministries</a:t>
            </a:r>
          </a:p>
          <a:p>
            <a:pPr lvl="1"/>
            <a:endParaRPr lang="en-US" sz="3200"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b="1" smtClean="0">
                <a:solidFill>
                  <a:srgbClr val="FF0000"/>
                </a:solidFill>
              </a:rPr>
              <a:t>10</a:t>
            </a:fld>
            <a:endParaRPr lang="en-US" b="1" dirty="0">
              <a:solidFill>
                <a:srgbClr val="FF0000"/>
              </a:solidFill>
            </a:endParaRPr>
          </a:p>
        </p:txBody>
      </p:sp>
    </p:spTree>
    <p:extLst>
      <p:ext uri="{BB962C8B-B14F-4D97-AF65-F5344CB8AC3E}">
        <p14:creationId xmlns:p14="http://schemas.microsoft.com/office/powerpoint/2010/main" val="3993952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562600"/>
          </a:xfrm>
        </p:spPr>
        <p:txBody>
          <a:bodyPr>
            <a:noAutofit/>
          </a:bodyPr>
          <a:lstStyle/>
          <a:p>
            <a:r>
              <a:rPr lang="en-US" altLang="en-US" sz="3600" dirty="0" smtClean="0">
                <a:latin typeface="Arial" panose="020B0604020202020204" pitchFamily="34" charset="0"/>
                <a:cs typeface="Arial" panose="020B0604020202020204" pitchFamily="34" charset="0"/>
              </a:rPr>
              <a:t>When Church members are convinced that health habits strengthen the immune system, they will be ready to change their personal lifestyle. </a:t>
            </a:r>
          </a:p>
          <a:p>
            <a:r>
              <a:rPr lang="en-US" altLang="en-US" sz="3600" dirty="0" smtClean="0">
                <a:latin typeface="Arial" panose="020B0604020202020204" pitchFamily="34" charset="0"/>
                <a:cs typeface="Arial" panose="020B0604020202020204" pitchFamily="34" charset="0"/>
              </a:rPr>
              <a:t>Only when “their deeds speak out” others will be reached with the Health Message. </a:t>
            </a:r>
          </a:p>
          <a:p>
            <a:endParaRPr lang="en-US" sz="3600" dirty="0">
              <a:latin typeface="Arial" panose="020B0604020202020204" pitchFamily="34" charset="0"/>
              <a:cs typeface="Arial" panose="020B0604020202020204" pitchFamily="34" charset="0"/>
            </a:endParaRPr>
          </a:p>
        </p:txBody>
      </p:sp>
      <p:sp>
        <p:nvSpPr>
          <p:cNvPr id="2" name="Marcador de número de diapositiva 1"/>
          <p:cNvSpPr>
            <a:spLocks noGrp="1"/>
          </p:cNvSpPr>
          <p:nvPr>
            <p:ph type="sldNum" sz="quarter" idx="12"/>
          </p:nvPr>
        </p:nvSpPr>
        <p:spPr/>
        <p:txBody>
          <a:bodyPr/>
          <a:lstStyle/>
          <a:p>
            <a:fld id="{B64CFB4C-614D-47DA-93BC-E26076B05484}" type="slidenum">
              <a:rPr lang="en-US" b="1" smtClean="0">
                <a:solidFill>
                  <a:srgbClr val="FF0000"/>
                </a:solidFill>
              </a:rPr>
              <a:t>11</a:t>
            </a:fld>
            <a:endParaRPr lang="en-US" b="1" dirty="0">
              <a:solidFill>
                <a:srgbClr val="FF0000"/>
              </a:solidFill>
            </a:endParaRPr>
          </a:p>
        </p:txBody>
      </p:sp>
    </p:spTree>
    <p:extLst>
      <p:ext uri="{BB962C8B-B14F-4D97-AF65-F5344CB8AC3E}">
        <p14:creationId xmlns:p14="http://schemas.microsoft.com/office/powerpoint/2010/main" val="12385542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smtClean="0">
                <a:latin typeface="Arial" panose="020B0604020202020204" pitchFamily="34" charset="0"/>
                <a:cs typeface="Arial" panose="020B0604020202020204" pitchFamily="34" charset="0"/>
              </a:rPr>
              <a:t>SUGGESTED PROGRAMS FOR COMMUNITY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2057400"/>
            <a:ext cx="8229600" cy="4068763"/>
          </a:xfrm>
        </p:spPr>
        <p:txBody>
          <a:bodyPr>
            <a:normAutofit/>
          </a:bodyPr>
          <a:lstStyle/>
          <a:p>
            <a:pPr marL="400050" lvl="1" indent="0">
              <a:buNone/>
            </a:pPr>
            <a:r>
              <a:rPr lang="es-ES" sz="3600" dirty="0" smtClean="0">
                <a:latin typeface="Arial" panose="020B0604020202020204" pitchFamily="34" charset="0"/>
                <a:cs typeface="Arial" panose="020B0604020202020204" pitchFamily="34" charset="0"/>
              </a:rPr>
              <a:t>1.</a:t>
            </a:r>
            <a:r>
              <a:rPr lang="en-US" sz="3600" dirty="0" smtClean="0">
                <a:latin typeface="Arial" panose="020B0604020202020204" pitchFamily="34" charset="0"/>
                <a:cs typeface="Arial" panose="020B0604020202020204" pitchFamily="34" charset="0"/>
              </a:rPr>
              <a:t>	Health Fair/Expo </a:t>
            </a:r>
          </a:p>
          <a:p>
            <a:pPr marL="400050" lvl="1" indent="0">
              <a:buNone/>
            </a:pPr>
            <a:r>
              <a:rPr lang="en-US" sz="3600" dirty="0" smtClean="0">
                <a:latin typeface="Arial" panose="020B0604020202020204" pitchFamily="34" charset="0"/>
                <a:cs typeface="Arial" panose="020B0604020202020204" pitchFamily="34" charset="0"/>
              </a:rPr>
              <a:t>2.	“I want to live healthy”</a:t>
            </a:r>
          </a:p>
          <a:p>
            <a:pPr marL="400050" lvl="1" indent="0">
              <a:buNone/>
            </a:pPr>
            <a:r>
              <a:rPr lang="en-US" sz="3600" dirty="0" smtClean="0">
                <a:latin typeface="Arial" panose="020B0604020202020204" pitchFamily="34" charset="0"/>
                <a:cs typeface="Arial" panose="020B0604020202020204" pitchFamily="34" charset="0"/>
              </a:rPr>
              <a:t>3. I want to grow healthy </a:t>
            </a:r>
          </a:p>
          <a:p>
            <a:pPr marL="400050" lvl="1" indent="0">
              <a:buNone/>
            </a:pPr>
            <a:r>
              <a:rPr lang="en-US" sz="3600" dirty="0" smtClean="0">
                <a:latin typeface="Arial" panose="020B0604020202020204" pitchFamily="34" charset="0"/>
                <a:cs typeface="Arial" panose="020B0604020202020204" pitchFamily="34" charset="0"/>
              </a:rPr>
              <a:t>4.	Breath freely (5-day Plan to Stop   	Smoking)</a:t>
            </a:r>
          </a:p>
          <a:p>
            <a:pPr marL="400050" lvl="1" indent="0">
              <a:buNone/>
            </a:pPr>
            <a:r>
              <a:rPr lang="en-US" sz="3600" dirty="0" smtClean="0">
                <a:latin typeface="Arial" panose="020B0604020202020204" pitchFamily="34" charset="0"/>
                <a:cs typeface="Arial" panose="020B0604020202020204" pitchFamily="34" charset="0"/>
              </a:rPr>
              <a:t>5.	Others…</a:t>
            </a:r>
          </a:p>
          <a:p>
            <a:pPr marL="1143000" lvl="1" indent="-742950">
              <a:buAutoNum type="arabicPeriod" startAt="3"/>
            </a:pPr>
            <a:endParaRPr lang="en-US" sz="3600" dirty="0" smtClean="0">
              <a:latin typeface="Arial" panose="020B0604020202020204" pitchFamily="34" charset="0"/>
              <a:cs typeface="Arial" panose="020B0604020202020204" pitchFamily="34" charset="0"/>
            </a:endParaRPr>
          </a:p>
          <a:p>
            <a:pPr marL="400050" lvl="1" indent="0">
              <a:buNone/>
            </a:pPr>
            <a:endParaRPr lang="en-US" sz="3600" dirty="0" smtClean="0">
              <a:latin typeface="Arial" panose="020B0604020202020204" pitchFamily="34" charset="0"/>
              <a:cs typeface="Arial" panose="020B0604020202020204" pitchFamily="34" charset="0"/>
            </a:endParaRPr>
          </a:p>
          <a:p>
            <a:pPr marL="400050" lvl="1" indent="0">
              <a:buNone/>
            </a:pPr>
            <a:endParaRPr lang="en-US" sz="3600"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12</a:t>
            </a:fld>
            <a:endParaRPr lang="en-US"/>
          </a:p>
        </p:txBody>
      </p:sp>
    </p:spTree>
    <p:extLst>
      <p:ext uri="{BB962C8B-B14F-4D97-AF65-F5344CB8AC3E}">
        <p14:creationId xmlns:p14="http://schemas.microsoft.com/office/powerpoint/2010/main" val="15793055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610600" cy="4525963"/>
          </a:xfrm>
        </p:spPr>
        <p:txBody>
          <a:bodyPr>
            <a:normAutofit/>
          </a:bodyPr>
          <a:lstStyle/>
          <a:p>
            <a:r>
              <a:rPr lang="en-US" sz="3600" dirty="0" smtClean="0">
                <a:latin typeface="Arial" panose="020B0604020202020204" pitchFamily="34" charset="0"/>
                <a:cs typeface="Arial" panose="020B0604020202020204" pitchFamily="34" charset="0"/>
              </a:rPr>
              <a:t>Discover your numbers</a:t>
            </a:r>
          </a:p>
          <a:p>
            <a:r>
              <a:rPr lang="en-US" dirty="0" smtClean="0">
                <a:latin typeface="Arial" panose="020B0604020202020204" pitchFamily="34" charset="0"/>
                <a:cs typeface="Arial" panose="020B0604020202020204" pitchFamily="34" charset="0"/>
              </a:rPr>
              <a:t>Promote a free assessment on “Get to know your numbers”</a:t>
            </a:r>
          </a:p>
          <a:p>
            <a:pPr lvl="1"/>
            <a:r>
              <a:rPr lang="en-US" sz="3200" dirty="0" smtClean="0">
                <a:latin typeface="Arial" panose="020B0604020202020204" pitchFamily="34" charset="0"/>
                <a:cs typeface="Arial" panose="020B0604020202020204" pitchFamily="34" charset="0"/>
              </a:rPr>
              <a:t>Know your Blood Pressure</a:t>
            </a:r>
          </a:p>
          <a:p>
            <a:pPr lvl="1"/>
            <a:r>
              <a:rPr lang="en-US" sz="3200" dirty="0" smtClean="0">
                <a:latin typeface="Arial" panose="020B0604020202020204" pitchFamily="34" charset="0"/>
                <a:cs typeface="Arial" panose="020B0604020202020204" pitchFamily="34" charset="0"/>
              </a:rPr>
              <a:t>Know your Cholesterol Level</a:t>
            </a:r>
          </a:p>
          <a:p>
            <a:pPr lvl="1"/>
            <a:r>
              <a:rPr lang="en-US" sz="3200" dirty="0" smtClean="0">
                <a:latin typeface="Arial" panose="020B0604020202020204" pitchFamily="34" charset="0"/>
                <a:cs typeface="Arial" panose="020B0604020202020204" pitchFamily="34" charset="0"/>
              </a:rPr>
              <a:t>Know your Blood Sugar Level</a:t>
            </a:r>
          </a:p>
          <a:p>
            <a:pPr lvl="1"/>
            <a:r>
              <a:rPr lang="en-US" sz="3200" dirty="0" smtClean="0">
                <a:latin typeface="Arial" panose="020B0604020202020204" pitchFamily="34" charset="0"/>
                <a:cs typeface="Arial" panose="020B0604020202020204" pitchFamily="34" charset="0"/>
              </a:rPr>
              <a:t>Know your Body Weight / B M Index</a:t>
            </a:r>
            <a:endParaRPr lang="en-US" sz="3200" dirty="0">
              <a:latin typeface="Arial" panose="020B0604020202020204" pitchFamily="34" charset="0"/>
              <a:cs typeface="Arial" panose="020B0604020202020204" pitchFamily="34" charset="0"/>
            </a:endParaRPr>
          </a:p>
        </p:txBody>
      </p:sp>
      <p:sp>
        <p:nvSpPr>
          <p:cNvPr id="4" name="Title 1"/>
          <p:cNvSpPr>
            <a:spLocks noGrp="1"/>
          </p:cNvSpPr>
          <p:nvPr>
            <p:ph type="title"/>
          </p:nvPr>
        </p:nvSpPr>
        <p:spPr>
          <a:xfrm>
            <a:off x="457200" y="274638"/>
            <a:ext cx="8229600" cy="1143000"/>
          </a:xfrm>
        </p:spPr>
        <p:txBody>
          <a:bodyPr>
            <a:normAutofit fontScale="90000"/>
          </a:bodyPr>
          <a:lstStyle/>
          <a:p>
            <a:r>
              <a:rPr lang="en-US" dirty="0">
                <a:latin typeface="Arial" panose="020B0604020202020204" pitchFamily="34" charset="0"/>
                <a:cs typeface="Arial" panose="020B0604020202020204" pitchFamily="34" charset="0"/>
              </a:rPr>
              <a:t>SUGGESTED PROGRAMS FOR </a:t>
            </a:r>
            <a:r>
              <a:rPr lang="en-US" dirty="0" smtClean="0">
                <a:latin typeface="Arial" panose="020B0604020202020204" pitchFamily="34" charset="0"/>
                <a:cs typeface="Arial" panose="020B0604020202020204" pitchFamily="34" charset="0"/>
              </a:rPr>
              <a:t>COMMUNITY </a:t>
            </a:r>
            <a:endParaRPr lang="en-US" dirty="0">
              <a:latin typeface="Arial" panose="020B0604020202020204" pitchFamily="34" charset="0"/>
              <a:cs typeface="Arial" panose="020B0604020202020204" pitchFamily="34" charset="0"/>
            </a:endParaRPr>
          </a:p>
        </p:txBody>
      </p:sp>
      <p:sp>
        <p:nvSpPr>
          <p:cNvPr id="2" name="Marcador de número de diapositiva 1"/>
          <p:cNvSpPr>
            <a:spLocks noGrp="1"/>
          </p:cNvSpPr>
          <p:nvPr>
            <p:ph type="sldNum" sz="quarter" idx="12"/>
          </p:nvPr>
        </p:nvSpPr>
        <p:spPr/>
        <p:txBody>
          <a:bodyPr/>
          <a:lstStyle/>
          <a:p>
            <a:fld id="{B64CFB4C-614D-47DA-93BC-E26076B05484}" type="slidenum">
              <a:rPr lang="en-US" smtClean="0"/>
              <a:t>13</a:t>
            </a:fld>
            <a:endParaRPr lang="en-US"/>
          </a:p>
        </p:txBody>
      </p:sp>
    </p:spTree>
    <p:extLst>
      <p:ext uri="{BB962C8B-B14F-4D97-AF65-F5344CB8AC3E}">
        <p14:creationId xmlns:p14="http://schemas.microsoft.com/office/powerpoint/2010/main" val="241319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90600"/>
            <a:ext cx="8458200" cy="5029200"/>
          </a:xfrm>
        </p:spPr>
        <p:txBody>
          <a:bodyPr>
            <a:normAutofit/>
          </a:bodyPr>
          <a:lstStyle/>
          <a:p>
            <a:pPr marL="0" indent="0">
              <a:buNone/>
            </a:pPr>
            <a:r>
              <a:rPr lang="en-US" sz="4000" dirty="0" smtClean="0">
                <a:latin typeface="Arial" panose="020B0604020202020204" pitchFamily="34" charset="0"/>
                <a:cs typeface="Arial" panose="020B0604020202020204" pitchFamily="34" charset="0"/>
              </a:rPr>
              <a:t>Know Your Normal numbers </a:t>
            </a:r>
            <a:br>
              <a:rPr lang="en-US" sz="4000" dirty="0" smtClean="0">
                <a:latin typeface="Arial" panose="020B0604020202020204" pitchFamily="34" charset="0"/>
                <a:cs typeface="Arial" panose="020B0604020202020204" pitchFamily="34" charset="0"/>
              </a:rPr>
            </a:br>
            <a:r>
              <a:rPr lang="en-US" sz="3800" dirty="0" smtClean="0">
                <a:latin typeface="Arial" panose="020B0604020202020204" pitchFamily="34" charset="0"/>
                <a:cs typeface="Arial" panose="020B0604020202020204" pitchFamily="34" charset="0"/>
              </a:rPr>
              <a:t>This activity may last several weeks</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Lectures / Speeches on:</a:t>
            </a:r>
          </a:p>
          <a:p>
            <a:r>
              <a:rPr lang="en-US" dirty="0" smtClean="0">
                <a:latin typeface="Arial" panose="020B0604020202020204" pitchFamily="34" charset="0"/>
                <a:cs typeface="Arial" panose="020B0604020202020204" pitchFamily="34" charset="0"/>
              </a:rPr>
              <a:t>Meaning of Blood Pressure</a:t>
            </a:r>
          </a:p>
          <a:p>
            <a:r>
              <a:rPr lang="en-US" dirty="0" smtClean="0">
                <a:latin typeface="Arial" panose="020B0604020202020204" pitchFamily="34" charset="0"/>
                <a:cs typeface="Arial" panose="020B0604020202020204" pitchFamily="34" charset="0"/>
              </a:rPr>
              <a:t>Cholesterol, Triglycerides; how to manage</a:t>
            </a:r>
          </a:p>
          <a:p>
            <a:r>
              <a:rPr lang="en-US" dirty="0" smtClean="0">
                <a:latin typeface="Arial" panose="020B0604020202020204" pitchFamily="34" charset="0"/>
                <a:cs typeface="Arial" panose="020B0604020202020204" pitchFamily="34" charset="0"/>
              </a:rPr>
              <a:t>Blood sugar; explain the risks of Type 2 Diabetes</a:t>
            </a:r>
          </a:p>
          <a:p>
            <a:r>
              <a:rPr lang="en-US" dirty="0" smtClean="0">
                <a:latin typeface="Arial" panose="020B0604020202020204" pitchFamily="34" charset="0"/>
                <a:cs typeface="Arial" panose="020B0604020202020204" pitchFamily="34" charset="0"/>
              </a:rPr>
              <a:t>Overweight; dangers &amp; risks</a:t>
            </a:r>
          </a:p>
          <a:p>
            <a:endParaRPr lang="en-US" dirty="0">
              <a:latin typeface="Arial" panose="020B0604020202020204" pitchFamily="34" charset="0"/>
              <a:cs typeface="Arial" panose="020B0604020202020204" pitchFamily="34" charset="0"/>
            </a:endParaRPr>
          </a:p>
        </p:txBody>
      </p:sp>
      <p:sp>
        <p:nvSpPr>
          <p:cNvPr id="2" name="Marcador de número de diapositiva 1"/>
          <p:cNvSpPr>
            <a:spLocks noGrp="1"/>
          </p:cNvSpPr>
          <p:nvPr>
            <p:ph type="sldNum" sz="quarter" idx="12"/>
          </p:nvPr>
        </p:nvSpPr>
        <p:spPr/>
        <p:txBody>
          <a:bodyPr/>
          <a:lstStyle/>
          <a:p>
            <a:fld id="{B64CFB4C-614D-47DA-93BC-E26076B05484}" type="slidenum">
              <a:rPr lang="en-US" smtClean="0"/>
              <a:t>14</a:t>
            </a:fld>
            <a:endParaRPr lang="en-US" dirty="0"/>
          </a:p>
        </p:txBody>
      </p:sp>
    </p:spTree>
    <p:extLst>
      <p:ext uri="{BB962C8B-B14F-4D97-AF65-F5344CB8AC3E}">
        <p14:creationId xmlns:p14="http://schemas.microsoft.com/office/powerpoint/2010/main" val="42958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Activities</a:t>
            </a:r>
            <a:endParaRPr lang="en-US" dirty="0"/>
          </a:p>
        </p:txBody>
      </p:sp>
      <p:sp>
        <p:nvSpPr>
          <p:cNvPr id="3" name="Content Placeholder 2"/>
          <p:cNvSpPr>
            <a:spLocks noGrp="1"/>
          </p:cNvSpPr>
          <p:nvPr>
            <p:ph idx="1"/>
          </p:nvPr>
        </p:nvSpPr>
        <p:spPr>
          <a:xfrm>
            <a:off x="457200" y="1600201"/>
            <a:ext cx="8229600" cy="1371600"/>
          </a:xfrm>
        </p:spPr>
        <p:txBody>
          <a:bodyPr>
            <a:normAutofit fontScale="92500" lnSpcReduction="20000"/>
          </a:bodyPr>
          <a:lstStyle/>
          <a:p>
            <a:r>
              <a:rPr lang="en-US" sz="3500" dirty="0" smtClean="0">
                <a:latin typeface="Arial" panose="020B0604020202020204" pitchFamily="34" charset="0"/>
                <a:cs typeface="Arial" panose="020B0604020202020204" pitchFamily="34" charset="0"/>
              </a:rPr>
              <a:t>Vegetarian Cooking Club:</a:t>
            </a:r>
          </a:p>
          <a:p>
            <a:pPr lvl="1"/>
            <a:r>
              <a:rPr lang="en-US" dirty="0" smtClean="0">
                <a:latin typeface="Arial" panose="020B0604020202020204" pitchFamily="34" charset="0"/>
                <a:cs typeface="Arial" panose="020B0604020202020204" pitchFamily="34" charset="0"/>
              </a:rPr>
              <a:t>Learn to eat the healthy &amp; delicious way</a:t>
            </a:r>
          </a:p>
          <a:p>
            <a:pPr lvl="1"/>
            <a:r>
              <a:rPr lang="en-US" dirty="0" smtClean="0">
                <a:latin typeface="Arial" panose="020B0604020202020204" pitchFamily="34" charset="0"/>
                <a:cs typeface="Arial" panose="020B0604020202020204" pitchFamily="34" charset="0"/>
              </a:rPr>
              <a:t>A weekly meeting can be enough</a:t>
            </a:r>
          </a:p>
          <a:p>
            <a:pPr lvl="1"/>
            <a:endParaRPr lang="en-US" dirty="0" smtClean="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pPr marL="457200" lvl="1" indent="0">
              <a:buNone/>
            </a:pPr>
            <a:endParaRPr lang="en-US" dirty="0" smtClean="0">
              <a:latin typeface="Arial" panose="020B0604020202020204" pitchFamily="34" charset="0"/>
              <a:cs typeface="Arial" panose="020B0604020202020204" pitchFamily="34" charset="0"/>
            </a:endParaRPr>
          </a:p>
          <a:p>
            <a:pPr marL="457200" lvl="1" indent="0">
              <a:buNone/>
            </a:pPr>
            <a:endParaRPr lang="en-US" dirty="0" smtClean="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533400" y="2895600"/>
            <a:ext cx="8229600" cy="3352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latin typeface="Arial" panose="020B0604020202020204" pitchFamily="34" charset="0"/>
                <a:cs typeface="Arial" panose="020B0604020202020204" pitchFamily="34" charset="0"/>
              </a:rPr>
              <a:t>Prepare 2 selected recipes – get Nutritionist  or Dietitians to prepare them. </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Have the dishes partially prepared, so that attendants will be able to taste them before leaving your venue.</a:t>
            </a:r>
          </a:p>
          <a:p>
            <a:r>
              <a:rPr lang="en-US" dirty="0" smtClean="0">
                <a:latin typeface="Arial" panose="020B0604020202020204" pitchFamily="34" charset="0"/>
                <a:cs typeface="Arial" panose="020B0604020202020204" pitchFamily="34" charset="0"/>
              </a:rPr>
              <a:t>Adapt it to your community</a:t>
            </a:r>
          </a:p>
          <a:p>
            <a:endParaRPr lang="en-US" dirty="0" smtClean="0">
              <a:latin typeface="Arial" panose="020B0604020202020204" pitchFamily="34" charset="0"/>
              <a:cs typeface="Arial" panose="020B0604020202020204" pitchFamily="34" charset="0"/>
            </a:endParaRPr>
          </a:p>
          <a:p>
            <a:pPr lvl="1"/>
            <a:endParaRPr lang="en-US" dirty="0" smtClean="0">
              <a:latin typeface="Arial" panose="020B0604020202020204" pitchFamily="34" charset="0"/>
              <a:cs typeface="Arial" panose="020B0604020202020204" pitchFamily="34" charset="0"/>
            </a:endParaRPr>
          </a:p>
          <a:p>
            <a:pPr lvl="1"/>
            <a:endParaRPr lang="es-ES" dirty="0" smtClean="0">
              <a:latin typeface="Arial" panose="020B0604020202020204" pitchFamily="34" charset="0"/>
              <a:cs typeface="Arial" panose="020B0604020202020204" pitchFamily="34" charset="0"/>
            </a:endParaRPr>
          </a:p>
          <a:p>
            <a:pPr marL="457200" lvl="1" indent="0">
              <a:buFont typeface="Arial" panose="020B0604020202020204" pitchFamily="34" charset="0"/>
              <a:buNone/>
            </a:pPr>
            <a:endParaRPr lang="es-ES" dirty="0" smtClean="0">
              <a:latin typeface="Arial" panose="020B0604020202020204" pitchFamily="34" charset="0"/>
              <a:cs typeface="Arial" panose="020B0604020202020204" pitchFamily="34" charset="0"/>
            </a:endParaRPr>
          </a:p>
          <a:p>
            <a:pPr marL="457200" lvl="1" indent="0">
              <a:buFont typeface="Arial" panose="020B0604020202020204" pitchFamily="34" charset="0"/>
              <a:buNone/>
            </a:pPr>
            <a:endParaRPr lang="es-ES" dirty="0" smtClean="0">
              <a:latin typeface="Arial" panose="020B0604020202020204" pitchFamily="34" charset="0"/>
              <a:cs typeface="Arial" panose="020B0604020202020204" pitchFamily="34" charset="0"/>
            </a:endParaRPr>
          </a:p>
        </p:txBody>
      </p:sp>
      <p:sp>
        <p:nvSpPr>
          <p:cNvPr id="5" name="Marcador de número de diapositiva 4"/>
          <p:cNvSpPr>
            <a:spLocks noGrp="1"/>
          </p:cNvSpPr>
          <p:nvPr>
            <p:ph type="sldNum" sz="quarter" idx="12"/>
          </p:nvPr>
        </p:nvSpPr>
        <p:spPr/>
        <p:txBody>
          <a:bodyPr/>
          <a:lstStyle/>
          <a:p>
            <a:fld id="{B64CFB4C-614D-47DA-93BC-E26076B05484}" type="slidenum">
              <a:rPr lang="en-US" b="1" smtClean="0">
                <a:solidFill>
                  <a:srgbClr val="FF0000"/>
                </a:solidFill>
              </a:rPr>
              <a:t>15</a:t>
            </a:fld>
            <a:endParaRPr lang="en-US" b="1" dirty="0">
              <a:solidFill>
                <a:srgbClr val="FF0000"/>
              </a:solidFill>
            </a:endParaRPr>
          </a:p>
        </p:txBody>
      </p:sp>
    </p:spTree>
    <p:extLst>
      <p:ext uri="{BB962C8B-B14F-4D97-AF65-F5344CB8AC3E}">
        <p14:creationId xmlns:p14="http://schemas.microsoft.com/office/powerpoint/2010/main" val="31116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1000"/>
                                        <p:tgtEl>
                                          <p:spTgt spid="4">
                                            <p:txEl>
                                              <p:pRg st="0" end="0"/>
                                            </p:txEl>
                                          </p:spTgt>
                                        </p:tgtEl>
                                      </p:cBhvr>
                                    </p:animEffect>
                                    <p:anim calcmode="lin" valueType="num">
                                      <p:cBhvr>
                                        <p:cTn id="2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0" end="0"/>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animEffect transition="in" filter="fade">
                                      <p:cBhvr>
                                        <p:cTn id="27" dur="1000"/>
                                        <p:tgtEl>
                                          <p:spTgt spid="4">
                                            <p:txEl>
                                              <p:pRg st="1" end="1"/>
                                            </p:txEl>
                                          </p:spTgt>
                                        </p:tgtEl>
                                      </p:cBhvr>
                                    </p:animEffect>
                                    <p:anim calcmode="lin" valueType="num">
                                      <p:cBhvr>
                                        <p:cTn id="2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749" y="228601"/>
            <a:ext cx="8229600" cy="2057399"/>
          </a:xfrm>
        </p:spPr>
        <p:txBody>
          <a:bodyPr>
            <a:normAutofit/>
          </a:bodyPr>
          <a:lstStyle/>
          <a:p>
            <a:pPr marL="0" indent="0">
              <a:buNone/>
            </a:pPr>
            <a:r>
              <a:rPr lang="en-US" sz="4000" dirty="0" smtClean="0">
                <a:latin typeface="Arial" panose="020B0604020202020204" pitchFamily="34" charset="0"/>
                <a:cs typeface="Arial" panose="020B0604020202020204" pitchFamily="34" charset="0"/>
              </a:rPr>
              <a:t>Culinary Science is not a worthless discipline, but one of the most important ones in practical life</a:t>
            </a:r>
            <a:r>
              <a:rPr lang="en-US" dirty="0" smtClean="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p:txBody>
      </p:sp>
      <p:sp>
        <p:nvSpPr>
          <p:cNvPr id="5" name="Rectangle 4"/>
          <p:cNvSpPr/>
          <p:nvPr/>
        </p:nvSpPr>
        <p:spPr>
          <a:xfrm>
            <a:off x="304800" y="2286000"/>
            <a:ext cx="6248400" cy="3662541"/>
          </a:xfrm>
          <a:prstGeom prst="rect">
            <a:avLst/>
          </a:prstGeom>
        </p:spPr>
        <p:txBody>
          <a:bodyPr wrap="square">
            <a:spAutoFit/>
          </a:bodyPr>
          <a:lstStyle/>
          <a:p>
            <a:r>
              <a:rPr lang="en-US" sz="3200" dirty="0"/>
              <a:t> The Lord will give His people wisdom to prepare </a:t>
            </a:r>
            <a:r>
              <a:rPr lang="en-US" sz="3200" dirty="0" smtClean="0"/>
              <a:t>… Simple </a:t>
            </a:r>
            <a:r>
              <a:rPr lang="en-US" sz="3200" dirty="0"/>
              <a:t>combinations of nuts and grains and fruits, manufactured with taste and skill, will commend themselves to unbelievers</a:t>
            </a:r>
            <a:r>
              <a:rPr lang="en-US" sz="3200" dirty="0" smtClean="0"/>
              <a:t>.</a:t>
            </a:r>
            <a:r>
              <a:rPr lang="es-ES" sz="3000" dirty="0" smtClean="0">
                <a:latin typeface="Arial" panose="020B0604020202020204" pitchFamily="34" charset="0"/>
                <a:cs typeface="Arial" panose="020B0604020202020204" pitchFamily="34" charset="0"/>
              </a:rPr>
              <a:t> </a:t>
            </a:r>
          </a:p>
          <a:p>
            <a:endParaRPr lang="es-ES" sz="2000" i="1" dirty="0" smtClean="0">
              <a:latin typeface="Arial" panose="020B0604020202020204" pitchFamily="34" charset="0"/>
              <a:cs typeface="Arial" panose="020B0604020202020204" pitchFamily="34" charset="0"/>
            </a:endParaRPr>
          </a:p>
          <a:p>
            <a:r>
              <a:rPr lang="es-ES" sz="2000" i="1" dirty="0" err="1" smtClean="0">
                <a:latin typeface="Arial" panose="020B0604020202020204" pitchFamily="34" charset="0"/>
                <a:cs typeface="Arial" panose="020B0604020202020204" pitchFamily="34" charset="0"/>
              </a:rPr>
              <a:t>Counsels</a:t>
            </a:r>
            <a:r>
              <a:rPr lang="es-ES" sz="2000" i="1" dirty="0" smtClean="0">
                <a:latin typeface="Arial" panose="020B0604020202020204" pitchFamily="34" charset="0"/>
                <a:cs typeface="Arial" panose="020B0604020202020204" pitchFamily="34" charset="0"/>
              </a:rPr>
              <a:t> </a:t>
            </a:r>
            <a:r>
              <a:rPr lang="es-ES" sz="2000" i="1" dirty="0" err="1" smtClean="0">
                <a:latin typeface="Arial" panose="020B0604020202020204" pitchFamily="34" charset="0"/>
                <a:cs typeface="Arial" panose="020B0604020202020204" pitchFamily="34" charset="0"/>
              </a:rPr>
              <a:t>on</a:t>
            </a:r>
            <a:r>
              <a:rPr lang="es-ES" sz="2000" i="1" dirty="0" smtClean="0">
                <a:latin typeface="Arial" panose="020B0604020202020204" pitchFamily="34" charset="0"/>
                <a:cs typeface="Arial" panose="020B0604020202020204" pitchFamily="34" charset="0"/>
              </a:rPr>
              <a:t> </a:t>
            </a:r>
            <a:r>
              <a:rPr lang="es-ES" sz="2000" i="1" dirty="0" err="1" smtClean="0">
                <a:latin typeface="Arial" panose="020B0604020202020204" pitchFamily="34" charset="0"/>
                <a:cs typeface="Arial" panose="020B0604020202020204" pitchFamily="34" charset="0"/>
              </a:rPr>
              <a:t>Diet</a:t>
            </a:r>
            <a:r>
              <a:rPr lang="es-ES" sz="2000" i="1" dirty="0" smtClean="0">
                <a:latin typeface="Arial" panose="020B0604020202020204" pitchFamily="34" charset="0"/>
                <a:cs typeface="Arial" panose="020B0604020202020204" pitchFamily="34" charset="0"/>
              </a:rPr>
              <a:t> and </a:t>
            </a:r>
            <a:r>
              <a:rPr lang="es-ES" sz="2000" i="1" dirty="0" err="1" smtClean="0">
                <a:latin typeface="Arial" panose="020B0604020202020204" pitchFamily="34" charset="0"/>
                <a:cs typeface="Arial" panose="020B0604020202020204" pitchFamily="34" charset="0"/>
              </a:rPr>
              <a:t>Food</a:t>
            </a:r>
            <a:r>
              <a:rPr lang="es-ES" sz="2000" dirty="0" smtClean="0">
                <a:latin typeface="Arial" panose="020B0604020202020204" pitchFamily="34" charset="0"/>
                <a:cs typeface="Arial" panose="020B0604020202020204" pitchFamily="34" charset="0"/>
              </a:rPr>
              <a:t>, 400</a:t>
            </a:r>
            <a:endParaRPr lang="en-US" sz="2000"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6134582" y="2895600"/>
            <a:ext cx="3009418" cy="3962400"/>
          </a:xfrm>
          <a:prstGeom prst="rect">
            <a:avLst/>
          </a:prstGeom>
          <a:effectLst>
            <a:softEdge rad="317500"/>
          </a:effectLst>
        </p:spPr>
      </p:pic>
      <p:sp>
        <p:nvSpPr>
          <p:cNvPr id="2" name="Marcador de número de diapositiva 1"/>
          <p:cNvSpPr>
            <a:spLocks noGrp="1"/>
          </p:cNvSpPr>
          <p:nvPr>
            <p:ph type="sldNum" sz="quarter" idx="12"/>
          </p:nvPr>
        </p:nvSpPr>
        <p:spPr/>
        <p:txBody>
          <a:bodyPr/>
          <a:lstStyle/>
          <a:p>
            <a:fld id="{B64CFB4C-614D-47DA-93BC-E26076B05484}" type="slidenum">
              <a:rPr lang="en-US" smtClean="0"/>
              <a:t>16</a:t>
            </a:fld>
            <a:endParaRPr lang="en-US"/>
          </a:p>
        </p:txBody>
      </p:sp>
    </p:spTree>
    <p:extLst>
      <p:ext uri="{BB962C8B-B14F-4D97-AF65-F5344CB8AC3E}">
        <p14:creationId xmlns:p14="http://schemas.microsoft.com/office/powerpoint/2010/main" val="3382387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3894"/>
            <a:ext cx="8229600" cy="1143000"/>
          </a:xfrm>
        </p:spPr>
        <p:txBody>
          <a:bodyPr>
            <a:normAutofit/>
          </a:bodyPr>
          <a:lstStyle/>
          <a:p>
            <a:r>
              <a:rPr lang="en-US" dirty="0" smtClean="0">
                <a:latin typeface="Arial" panose="020B0604020202020204" pitchFamily="34" charset="0"/>
                <a:cs typeface="Arial" panose="020B0604020202020204" pitchFamily="34" charset="0"/>
              </a:rPr>
              <a:t>“</a:t>
            </a:r>
            <a:r>
              <a:rPr lang="en-US" b="1" dirty="0" smtClean="0">
                <a:latin typeface="Arial" panose="020B0604020202020204" pitchFamily="34" charset="0"/>
                <a:cs typeface="Arial" panose="020B0604020202020204" pitchFamily="34" charset="0"/>
              </a:rPr>
              <a:t>LET’S MOVE TO LIVE</a:t>
            </a:r>
            <a:r>
              <a:rPr lang="en-US" dirty="0" smtClean="0">
                <a:latin typeface="Arial" panose="020B0604020202020204" pitchFamily="34" charset="0"/>
                <a:cs typeface="Arial" panose="020B0604020202020204" pitchFamily="34" charset="0"/>
              </a:rPr>
              <a:t>” CLUB</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81200"/>
            <a:ext cx="8229600" cy="4144963"/>
          </a:xfrm>
        </p:spPr>
        <p:txBody>
          <a:bodyPr>
            <a:normAutofit/>
          </a:bodyPr>
          <a:lstStyle/>
          <a:p>
            <a:r>
              <a:rPr lang="en-US" dirty="0" smtClean="0">
                <a:latin typeface="Arial" panose="020B0604020202020204" pitchFamily="34" charset="0"/>
                <a:cs typeface="Arial" panose="020B0604020202020204" pitchFamily="34" charset="0"/>
              </a:rPr>
              <a:t>Form an EXERCISE CLUB and program</a:t>
            </a:r>
          </a:p>
          <a:p>
            <a:pPr lvl="1"/>
            <a:r>
              <a:rPr lang="en-US" dirty="0" smtClean="0">
                <a:latin typeface="Arial" panose="020B0604020202020204" pitchFamily="34" charset="0"/>
                <a:cs typeface="Arial" panose="020B0604020202020204" pitchFamily="34" charset="0"/>
              </a:rPr>
              <a:t>Outdoor walks</a:t>
            </a:r>
          </a:p>
          <a:p>
            <a:pPr lvl="1"/>
            <a:r>
              <a:rPr lang="en-US" dirty="0" smtClean="0">
                <a:latin typeface="Arial" panose="020B0604020202020204" pitchFamily="34" charset="0"/>
                <a:cs typeface="Arial" panose="020B0604020202020204" pitchFamily="34" charset="0"/>
              </a:rPr>
              <a:t>Sports, football, baseball, basketball</a:t>
            </a:r>
          </a:p>
          <a:p>
            <a:pPr lvl="1"/>
            <a:r>
              <a:rPr lang="en-US" dirty="0" smtClean="0">
                <a:latin typeface="Arial" panose="020B0604020202020204" pitchFamily="34" charset="0"/>
                <a:cs typeface="Arial" panose="020B0604020202020204" pitchFamily="34" charset="0"/>
              </a:rPr>
              <a:t>Visit the Zoo or any other park</a:t>
            </a:r>
          </a:p>
          <a:p>
            <a:pPr lvl="1"/>
            <a:r>
              <a:rPr lang="en-US" dirty="0" smtClean="0">
                <a:latin typeface="Arial" panose="020B0604020202020204" pitchFamily="34" charset="0"/>
                <a:cs typeface="Arial" panose="020B0604020202020204" pitchFamily="34" charset="0"/>
              </a:rPr>
              <a:t>Family Bicycle Rides</a:t>
            </a:r>
          </a:p>
          <a:p>
            <a:pPr lvl="1"/>
            <a:endParaRPr lang="en-US" dirty="0" smtClean="0">
              <a:latin typeface="Arial" panose="020B0604020202020204" pitchFamily="34" charset="0"/>
              <a:cs typeface="Arial" panose="020B0604020202020204" pitchFamily="34" charset="0"/>
            </a:endParaRPr>
          </a:p>
          <a:p>
            <a:pPr marL="457200" lvl="1" indent="0">
              <a:buNone/>
            </a:pPr>
            <a:r>
              <a:rPr lang="en-US" dirty="0" smtClean="0">
                <a:latin typeface="Arial" panose="020B0604020202020204" pitchFamily="34" charset="0"/>
                <a:cs typeface="Arial" panose="020B0604020202020204" pitchFamily="34" charset="0"/>
              </a:rPr>
              <a:t>REASONS MUST BE GIVEN WHY  EXERCISE IS IMPORTANT</a:t>
            </a:r>
          </a:p>
          <a:p>
            <a:pPr lvl="1"/>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17</a:t>
            </a:fld>
            <a:endParaRPr lang="en-US"/>
          </a:p>
        </p:txBody>
      </p:sp>
    </p:spTree>
    <p:extLst>
      <p:ext uri="{BB962C8B-B14F-4D97-AF65-F5344CB8AC3E}">
        <p14:creationId xmlns:p14="http://schemas.microsoft.com/office/powerpoint/2010/main" val="22137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rial" panose="020B0604020202020204" pitchFamily="34" charset="0"/>
                <a:cs typeface="Arial" panose="020B0604020202020204" pitchFamily="34" charset="0"/>
              </a:rPr>
              <a:t>Emotional &amp; MENTAL Health</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Explain emotions and how to control them</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Depression and how to get rid of it</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Enjoy life: Christian Positive Psychology</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Stress: management and control (</a:t>
            </a:r>
            <a:r>
              <a:rPr lang="en-US" b="1" dirty="0" smtClean="0">
                <a:latin typeface="Arial" panose="020B0604020202020204" pitchFamily="34" charset="0"/>
                <a:cs typeface="Arial" panose="020B0604020202020204" pitchFamily="34" charset="0"/>
              </a:rPr>
              <a:t>One- Day without </a:t>
            </a:r>
            <a:r>
              <a:rPr lang="en-US" b="1" dirty="0" smtClean="0">
                <a:latin typeface="Arial" panose="020B0604020202020204" pitchFamily="34" charset="0"/>
                <a:cs typeface="Arial" panose="020B0604020202020204" pitchFamily="34" charset="0"/>
              </a:rPr>
              <a:t>Stress</a:t>
            </a:r>
            <a:r>
              <a:rPr lang="en-US" dirty="0" smtClean="0">
                <a:latin typeface="Arial" panose="020B0604020202020204" pitchFamily="34" charset="0"/>
                <a:cs typeface="Arial" panose="020B0604020202020204" pitchFamily="34" charset="0"/>
              </a:rPr>
              <a:t>)</a:t>
            </a: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18</a:t>
            </a:fld>
            <a:endParaRPr lang="en-US"/>
          </a:p>
        </p:txBody>
      </p:sp>
    </p:spTree>
    <p:extLst>
      <p:ext uri="{BB962C8B-B14F-4D97-AF65-F5344CB8AC3E}">
        <p14:creationId xmlns:p14="http://schemas.microsoft.com/office/powerpoint/2010/main" val="568927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ACTIVITIES</a:t>
            </a:r>
            <a:endParaRPr lang="en-US" dirty="0"/>
          </a:p>
        </p:txBody>
      </p:sp>
      <p:sp>
        <p:nvSpPr>
          <p:cNvPr id="3" name="Content Placeholder 2"/>
          <p:cNvSpPr>
            <a:spLocks noGrp="1"/>
          </p:cNvSpPr>
          <p:nvPr>
            <p:ph idx="1"/>
          </p:nvPr>
        </p:nvSpPr>
        <p:spPr>
          <a:xfrm>
            <a:off x="482221" y="1388613"/>
            <a:ext cx="8229600" cy="4525963"/>
          </a:xfrm>
        </p:spPr>
        <p:txBody>
          <a:bodyPr>
            <a:normAutofit lnSpcReduction="10000"/>
          </a:bodyPr>
          <a:lstStyle/>
          <a:p>
            <a:r>
              <a:rPr lang="es-ES" dirty="0" smtClean="0">
                <a:latin typeface="Arial" panose="020B0604020202020204" pitchFamily="34" charset="0"/>
                <a:cs typeface="Arial" panose="020B0604020202020204" pitchFamily="34" charset="0"/>
              </a:rPr>
              <a:t>1.	</a:t>
            </a:r>
            <a:r>
              <a:rPr lang="en-US" dirty="0" smtClean="0">
                <a:latin typeface="Arial" panose="020B0604020202020204" pitchFamily="34" charset="0"/>
                <a:cs typeface="Arial" panose="020B0604020202020204" pitchFamily="34" charset="0"/>
              </a:rPr>
              <a:t>Visit the sick</a:t>
            </a:r>
          </a:p>
          <a:p>
            <a:r>
              <a:rPr lang="en-US" dirty="0" smtClean="0">
                <a:latin typeface="Arial" panose="020B0604020202020204" pitchFamily="34" charset="0"/>
                <a:cs typeface="Arial" panose="020B0604020202020204" pitchFamily="34" charset="0"/>
              </a:rPr>
              <a:t>2.	Get information about widows within      	the nearby community</a:t>
            </a:r>
          </a:p>
          <a:p>
            <a:r>
              <a:rPr lang="en-US" dirty="0" smtClean="0">
                <a:latin typeface="Arial" panose="020B0604020202020204" pitchFamily="34" charset="0"/>
                <a:cs typeface="Arial" panose="020B0604020202020204" pitchFamily="34" charset="0"/>
              </a:rPr>
              <a:t>3. 	Minister to the Orphans</a:t>
            </a:r>
          </a:p>
          <a:p>
            <a:r>
              <a:rPr lang="en-US" dirty="0" smtClean="0">
                <a:latin typeface="Arial" panose="020B0604020202020204" pitchFamily="34" charset="0"/>
                <a:cs typeface="Arial" panose="020B0604020202020204" pitchFamily="34" charset="0"/>
              </a:rPr>
              <a:t>4. 	Help the homeless and abandoned</a:t>
            </a:r>
          </a:p>
          <a:p>
            <a:pPr lvl="2"/>
            <a:r>
              <a:rPr lang="en-US" dirty="0" smtClean="0">
                <a:latin typeface="Arial" panose="020B0604020202020204" pitchFamily="34" charset="0"/>
                <a:cs typeface="Arial" panose="020B0604020202020204" pitchFamily="34" charset="0"/>
              </a:rPr>
              <a:t>Prepare bags with essential articles</a:t>
            </a:r>
          </a:p>
          <a:p>
            <a:pPr lvl="2"/>
            <a:r>
              <a:rPr lang="en-US" dirty="0" smtClean="0">
                <a:latin typeface="Arial" panose="020B0604020202020204" pitchFamily="34" charset="0"/>
                <a:cs typeface="Arial" panose="020B0604020202020204" pitchFamily="34" charset="0"/>
              </a:rPr>
              <a:t>Prepare food bags, water…</a:t>
            </a:r>
          </a:p>
          <a:p>
            <a:pPr lvl="2"/>
            <a:r>
              <a:rPr lang="en-US" dirty="0" smtClean="0">
                <a:latin typeface="Arial" panose="020B0604020202020204" pitchFamily="34" charset="0"/>
                <a:cs typeface="Arial" panose="020B0604020202020204" pitchFamily="34" charset="0"/>
              </a:rPr>
              <a:t>Give them Christian literature</a:t>
            </a:r>
          </a:p>
          <a:p>
            <a:pPr lvl="2"/>
            <a:r>
              <a:rPr lang="en-US" dirty="0" smtClean="0">
                <a:latin typeface="Arial" panose="020B0604020202020204" pitchFamily="34" charset="0"/>
                <a:cs typeface="Arial" panose="020B0604020202020204" pitchFamily="34" charset="0"/>
              </a:rPr>
              <a:t>Share JESUS with them</a:t>
            </a:r>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b="1" smtClean="0">
                <a:solidFill>
                  <a:srgbClr val="FF0000"/>
                </a:solidFill>
              </a:rPr>
              <a:t>19</a:t>
            </a:fld>
            <a:endParaRPr lang="en-US" b="1" dirty="0">
              <a:solidFill>
                <a:srgbClr val="FF0000"/>
              </a:solidFill>
            </a:endParaRPr>
          </a:p>
        </p:txBody>
      </p:sp>
    </p:spTree>
    <p:extLst>
      <p:ext uri="{BB962C8B-B14F-4D97-AF65-F5344CB8AC3E}">
        <p14:creationId xmlns:p14="http://schemas.microsoft.com/office/powerpoint/2010/main" val="349325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98513"/>
            <a:ext cx="8229600" cy="1143000"/>
          </a:xfrm>
        </p:spPr>
        <p:txBody>
          <a:bodyPr>
            <a:normAutofit/>
          </a:bodyPr>
          <a:lstStyle/>
          <a:p>
            <a:r>
              <a:rPr lang="en-US" dirty="0" smtClean="0"/>
              <a:t>4th </a:t>
            </a:r>
            <a:r>
              <a:rPr lang="en-US" dirty="0" smtClean="0">
                <a:latin typeface="Arial" panose="020B0604020202020204" pitchFamily="34" charset="0"/>
                <a:cs typeface="Arial" panose="020B0604020202020204" pitchFamily="34" charset="0"/>
              </a:rPr>
              <a:t>Strategic Pillar</a:t>
            </a:r>
            <a:endParaRPr lang="en-US" dirty="0"/>
          </a:p>
        </p:txBody>
      </p:sp>
      <p:sp>
        <p:nvSpPr>
          <p:cNvPr id="3" name="Content Placeholder 2"/>
          <p:cNvSpPr>
            <a:spLocks noGrp="1"/>
          </p:cNvSpPr>
          <p:nvPr>
            <p:ph idx="1"/>
          </p:nvPr>
        </p:nvSpPr>
        <p:spPr>
          <a:xfrm>
            <a:off x="449239" y="1941513"/>
            <a:ext cx="8229600" cy="4037013"/>
          </a:xfrm>
        </p:spPr>
        <p:txBody>
          <a:bodyPr/>
          <a:lstStyle/>
          <a:p>
            <a:r>
              <a:rPr lang="en-US" dirty="0" smtClean="0">
                <a:latin typeface="Arial" panose="020B0604020202020204" pitchFamily="34" charset="0"/>
                <a:cs typeface="Arial" panose="020B0604020202020204" pitchFamily="34" charset="0"/>
              </a:rPr>
              <a:t>Proclaim</a:t>
            </a:r>
          </a:p>
          <a:p>
            <a:endParaRPr lang="es-ES_tradnl"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Should members of the Church get together in order to carry on a well organized Health Plan, there will be an awakening and genuine interest among the communities around the churches.</a:t>
            </a:r>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solidFill>
                  <a:srgbClr val="FF0000"/>
                </a:solidFill>
              </a:rPr>
              <a:t>2</a:t>
            </a:fld>
            <a:endParaRPr lang="en-US" dirty="0">
              <a:solidFill>
                <a:srgbClr val="FF0000"/>
              </a:solidFill>
            </a:endParaRPr>
          </a:p>
        </p:txBody>
      </p:sp>
    </p:spTree>
    <p:extLst>
      <p:ext uri="{BB962C8B-B14F-4D97-AF65-F5344CB8AC3E}">
        <p14:creationId xmlns:p14="http://schemas.microsoft.com/office/powerpoint/2010/main" val="224163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Autofit/>
          </a:bodyPr>
          <a:lstStyle/>
          <a:p>
            <a:r>
              <a:rPr lang="en-US" dirty="0" smtClean="0"/>
              <a:t>The </a:t>
            </a:r>
            <a:r>
              <a:rPr lang="en-US" dirty="0" err="1" smtClean="0"/>
              <a:t>Saviour's</a:t>
            </a:r>
            <a:r>
              <a:rPr lang="en-US" dirty="0" smtClean="0"/>
              <a:t> commission to the disciples included all the believers… It is a fatal mistake to suppose that the work of saving souls depends alone on the ordained minister. All to whom the heavenly inspiration has come are put in trust with the gospel. All who receive the life of Christ are ordained to work for the salvation of their fellow men. For this work the church was established, and all who take upon themselves its sacred vows are thereby pledged to be co-workers with Christ. </a:t>
            </a:r>
            <a:r>
              <a:rPr lang="en-US" dirty="0" smtClean="0">
                <a:latin typeface="Arial" panose="020B0604020202020204" pitchFamily="34" charset="0"/>
                <a:cs typeface="Arial" panose="020B0604020202020204" pitchFamily="34" charset="0"/>
              </a:rPr>
              <a:t> </a:t>
            </a:r>
            <a:br>
              <a:rPr lang="en-US"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a:p>
            <a:r>
              <a:rPr lang="en-US" sz="2000" i="1" dirty="0" smtClean="0">
                <a:latin typeface="Arial" panose="020B0604020202020204" pitchFamily="34" charset="0"/>
                <a:cs typeface="Arial" panose="020B0604020202020204" pitchFamily="34" charset="0"/>
              </a:rPr>
              <a:t>Desire of Ages</a:t>
            </a:r>
            <a:r>
              <a:rPr lang="en-US" sz="2000" dirty="0" smtClean="0">
                <a:latin typeface="Arial" panose="020B0604020202020204" pitchFamily="34" charset="0"/>
                <a:cs typeface="Arial" panose="020B0604020202020204" pitchFamily="34" charset="0"/>
              </a:rPr>
              <a:t>, 822</a:t>
            </a:r>
            <a:endParaRPr lang="en-US" sz="2000" dirty="0">
              <a:latin typeface="Arial" panose="020B0604020202020204" pitchFamily="34" charset="0"/>
              <a:cs typeface="Arial" panose="020B0604020202020204" pitchFamily="34" charset="0"/>
            </a:endParaRPr>
          </a:p>
        </p:txBody>
      </p:sp>
      <p:sp>
        <p:nvSpPr>
          <p:cNvPr id="2" name="Marcador de número de diapositiva 1"/>
          <p:cNvSpPr>
            <a:spLocks noGrp="1"/>
          </p:cNvSpPr>
          <p:nvPr>
            <p:ph type="sldNum" sz="quarter" idx="12"/>
          </p:nvPr>
        </p:nvSpPr>
        <p:spPr/>
        <p:txBody>
          <a:bodyPr/>
          <a:lstStyle/>
          <a:p>
            <a:fld id="{B64CFB4C-614D-47DA-93BC-E26076B05484}" type="slidenum">
              <a:rPr lang="en-US" smtClean="0"/>
              <a:t>20</a:t>
            </a:fld>
            <a:endParaRPr lang="en-US"/>
          </a:p>
        </p:txBody>
      </p:sp>
    </p:spTree>
    <p:extLst>
      <p:ext uri="{BB962C8B-B14F-4D97-AF65-F5344CB8AC3E}">
        <p14:creationId xmlns:p14="http://schemas.microsoft.com/office/powerpoint/2010/main" val="1752662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316192" cy="4525963"/>
          </a:xfrm>
        </p:spPr>
        <p:txBody>
          <a:bodyPr>
            <a:normAutofit fontScale="92500" lnSpcReduction="20000"/>
          </a:bodyPr>
          <a:lstStyle/>
          <a:p>
            <a:r>
              <a:rPr lang="en-US" sz="4000" dirty="0"/>
              <a:t>Christ's method alone will give true success in reaching the people. The </a:t>
            </a:r>
            <a:r>
              <a:rPr lang="en-US" sz="4000" dirty="0" err="1"/>
              <a:t>Saviour</a:t>
            </a:r>
            <a:r>
              <a:rPr lang="en-US" sz="4000" dirty="0"/>
              <a:t> mingled with men as one who desired their good. He showed His sympathy for them, ministered to their needs, and won their confidence. Then He bade them, “Follow Me.” </a:t>
            </a:r>
            <a:endParaRPr lang="en-US" sz="4000" dirty="0" smtClean="0"/>
          </a:p>
          <a:p>
            <a:endParaRPr lang="es-ES" sz="2000" i="1" dirty="0" smtClean="0">
              <a:latin typeface="Arial" panose="020B0604020202020204" pitchFamily="34" charset="0"/>
              <a:cs typeface="Arial" panose="020B0604020202020204" pitchFamily="34" charset="0"/>
            </a:endParaRPr>
          </a:p>
          <a:p>
            <a:endParaRPr lang="es-ES" sz="2000" i="1" dirty="0">
              <a:latin typeface="Arial" panose="020B0604020202020204" pitchFamily="34" charset="0"/>
              <a:cs typeface="Arial" panose="020B0604020202020204" pitchFamily="34" charset="0"/>
            </a:endParaRPr>
          </a:p>
          <a:p>
            <a:endParaRPr lang="es-ES" sz="2000" i="1" dirty="0" smtClean="0">
              <a:latin typeface="Arial" panose="020B0604020202020204" pitchFamily="34" charset="0"/>
              <a:cs typeface="Arial" panose="020B0604020202020204" pitchFamily="34" charset="0"/>
            </a:endParaRPr>
          </a:p>
          <a:p>
            <a:r>
              <a:rPr lang="es-ES" sz="2000" i="1" dirty="0" err="1" smtClean="0">
                <a:latin typeface="Arial" panose="020B0604020202020204" pitchFamily="34" charset="0"/>
                <a:cs typeface="Arial" panose="020B0604020202020204" pitchFamily="34" charset="0"/>
              </a:rPr>
              <a:t>Ministry</a:t>
            </a:r>
            <a:r>
              <a:rPr lang="es-ES" sz="2000" i="1" dirty="0" smtClean="0">
                <a:latin typeface="Arial" panose="020B0604020202020204" pitchFamily="34" charset="0"/>
                <a:cs typeface="Arial" panose="020B0604020202020204" pitchFamily="34" charset="0"/>
              </a:rPr>
              <a:t> of </a:t>
            </a:r>
            <a:r>
              <a:rPr lang="es-ES" sz="2000" i="1" dirty="0" err="1" smtClean="0">
                <a:latin typeface="Arial" panose="020B0604020202020204" pitchFamily="34" charset="0"/>
                <a:cs typeface="Arial" panose="020B0604020202020204" pitchFamily="34" charset="0"/>
              </a:rPr>
              <a:t>Healing</a:t>
            </a:r>
            <a:r>
              <a:rPr lang="es-ES" sz="2000" dirty="0" smtClean="0">
                <a:latin typeface="Arial" panose="020B0604020202020204" pitchFamily="34" charset="0"/>
                <a:cs typeface="Arial" panose="020B0604020202020204" pitchFamily="34" charset="0"/>
              </a:rPr>
              <a:t>,  143</a:t>
            </a:r>
            <a:endParaRPr lang="en-US" sz="2000"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47408" y="3733799"/>
            <a:ext cx="3896591" cy="3117273"/>
          </a:xfrm>
          <a:prstGeom prst="rect">
            <a:avLst/>
          </a:prstGeom>
          <a:ln>
            <a:noFill/>
          </a:ln>
          <a:effectLst>
            <a:softEdge rad="112500"/>
          </a:effectLst>
        </p:spPr>
      </p:pic>
      <p:sp>
        <p:nvSpPr>
          <p:cNvPr id="2" name="Marcador de número de diapositiva 1"/>
          <p:cNvSpPr>
            <a:spLocks noGrp="1"/>
          </p:cNvSpPr>
          <p:nvPr>
            <p:ph type="sldNum" sz="quarter" idx="12"/>
          </p:nvPr>
        </p:nvSpPr>
        <p:spPr/>
        <p:txBody>
          <a:bodyPr/>
          <a:lstStyle/>
          <a:p>
            <a:fld id="{B64CFB4C-614D-47DA-93BC-E26076B05484}" type="slidenum">
              <a:rPr lang="en-US" smtClean="0"/>
              <a:t>21</a:t>
            </a:fld>
            <a:endParaRPr lang="en-US"/>
          </a:p>
        </p:txBody>
      </p:sp>
    </p:spTree>
    <p:extLst>
      <p:ext uri="{BB962C8B-B14F-4D97-AF65-F5344CB8AC3E}">
        <p14:creationId xmlns:p14="http://schemas.microsoft.com/office/powerpoint/2010/main" val="32913163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CHRIST’s Method</a:t>
            </a:r>
            <a:endParaRPr lang="en-US" dirty="0"/>
          </a:p>
        </p:txBody>
      </p:sp>
      <p:sp>
        <p:nvSpPr>
          <p:cNvPr id="3" name="Content Placeholder 2"/>
          <p:cNvSpPr>
            <a:spLocks noGrp="1"/>
          </p:cNvSpPr>
          <p:nvPr>
            <p:ph idx="1"/>
          </p:nvPr>
        </p:nvSpPr>
        <p:spPr/>
        <p:txBody>
          <a:bodyPr>
            <a:normAutofit/>
          </a:bodyPr>
          <a:lstStyle/>
          <a:p>
            <a:pPr>
              <a:buNone/>
            </a:pPr>
            <a:r>
              <a:rPr lang="en-US" altLang="en-US" dirty="0" smtClean="0">
                <a:latin typeface="Arial" panose="020B0604020202020204" pitchFamily="34" charset="0"/>
                <a:cs typeface="Arial" panose="020B0604020202020204" pitchFamily="34" charset="0"/>
              </a:rPr>
              <a:t>Jesus –the Master Teacher…</a:t>
            </a:r>
          </a:p>
          <a:p>
            <a:pPr marL="0" indent="0">
              <a:buNone/>
            </a:pPr>
            <a:r>
              <a:rPr lang="en-US" dirty="0" smtClean="0">
                <a:latin typeface="Arial" panose="020B0604020202020204" pitchFamily="34" charset="0"/>
                <a:cs typeface="Arial" panose="020B0604020202020204" pitchFamily="34" charset="0"/>
              </a:rPr>
              <a:t>Mingled with men as one who desired their good </a:t>
            </a:r>
          </a:p>
          <a:p>
            <a:r>
              <a:rPr lang="en-US" dirty="0" smtClean="0"/>
              <a:t>Showed His sympathy for them </a:t>
            </a:r>
          </a:p>
          <a:p>
            <a:r>
              <a:rPr lang="en-US" dirty="0" smtClean="0"/>
              <a:t>Ministered to their needs</a:t>
            </a:r>
            <a:endParaRPr lang="en-US" altLang="en-US" dirty="0" smtClean="0">
              <a:latin typeface="Arial" panose="020B0604020202020204" pitchFamily="34" charset="0"/>
              <a:cs typeface="Arial" panose="020B0604020202020204" pitchFamily="34" charset="0"/>
            </a:endParaRPr>
          </a:p>
          <a:p>
            <a:r>
              <a:rPr lang="en-US" dirty="0" smtClean="0"/>
              <a:t>Won their confidence </a:t>
            </a:r>
          </a:p>
          <a:p>
            <a:r>
              <a:rPr lang="en-US" dirty="0" smtClean="0"/>
              <a:t>He bade them, “Follow Me”.</a:t>
            </a:r>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22</a:t>
            </a:fld>
            <a:endParaRPr lang="en-US"/>
          </a:p>
        </p:txBody>
      </p:sp>
    </p:spTree>
    <p:extLst>
      <p:ext uri="{BB962C8B-B14F-4D97-AF65-F5344CB8AC3E}">
        <p14:creationId xmlns:p14="http://schemas.microsoft.com/office/powerpoint/2010/main" val="33766846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609600" y="1371600"/>
            <a:ext cx="8229600" cy="4802875"/>
          </a:xfrm>
        </p:spPr>
        <p:txBody>
          <a:bodyPr>
            <a:noAutofit/>
          </a:bodyPr>
          <a:lstStyle/>
          <a:p>
            <a:r>
              <a:rPr lang="en-US" sz="3600" dirty="0" smtClean="0"/>
              <a:t>In </a:t>
            </a:r>
            <a:r>
              <a:rPr lang="en-US" sz="3600" dirty="0"/>
              <a:t>sympathy and compassion we are to minister to those in need of help, seeking with unselfish earnestness to lighten the woe of suffering humanity. As we engage in this work we shall be greatly blessed. Its influence is irresistible. By it souls are won to the Redeemer.</a:t>
            </a:r>
            <a:r>
              <a:rPr lang="es-ES" altLang="en-US" sz="3600" dirty="0" smtClean="0">
                <a:latin typeface="Arial" panose="020B0604020202020204" pitchFamily="34" charset="0"/>
                <a:cs typeface="Arial" panose="020B0604020202020204" pitchFamily="34" charset="0"/>
              </a:rPr>
              <a:t>         </a:t>
            </a:r>
          </a:p>
          <a:p>
            <a:endParaRPr lang="es-ES" altLang="en-US" sz="2000" i="1" dirty="0" smtClean="0">
              <a:latin typeface="Arial" panose="020B0604020202020204" pitchFamily="34" charset="0"/>
              <a:cs typeface="Arial" panose="020B0604020202020204" pitchFamily="34" charset="0"/>
            </a:endParaRPr>
          </a:p>
          <a:p>
            <a:r>
              <a:rPr lang="es-ES" altLang="en-US" sz="2000" i="1" dirty="0" err="1" smtClean="0">
                <a:latin typeface="Arial" panose="020B0604020202020204" pitchFamily="34" charset="0"/>
                <a:cs typeface="Arial" panose="020B0604020202020204" pitchFamily="34" charset="0"/>
              </a:rPr>
              <a:t>Welfare</a:t>
            </a:r>
            <a:r>
              <a:rPr lang="es-ES" altLang="en-US" sz="2000" i="1" dirty="0" smtClean="0">
                <a:latin typeface="Arial" panose="020B0604020202020204" pitchFamily="34" charset="0"/>
                <a:cs typeface="Arial" panose="020B0604020202020204" pitchFamily="34" charset="0"/>
              </a:rPr>
              <a:t> </a:t>
            </a:r>
            <a:r>
              <a:rPr lang="es-ES" altLang="en-US" sz="2000" i="1" dirty="0" err="1" smtClean="0">
                <a:latin typeface="Arial" panose="020B0604020202020204" pitchFamily="34" charset="0"/>
                <a:cs typeface="Arial" panose="020B0604020202020204" pitchFamily="34" charset="0"/>
              </a:rPr>
              <a:t>Ministry</a:t>
            </a:r>
            <a:r>
              <a:rPr lang="es-ES" altLang="en-US" sz="2000" dirty="0" smtClean="0">
                <a:latin typeface="Arial" panose="020B0604020202020204" pitchFamily="34" charset="0"/>
                <a:cs typeface="Arial" panose="020B0604020202020204" pitchFamily="34" charset="0"/>
              </a:rPr>
              <a:t>, page 121</a:t>
            </a:r>
            <a:endParaRPr lang="en-US" altLang="en-US" sz="2000" dirty="0" smtClean="0">
              <a:latin typeface="Arial" panose="020B0604020202020204" pitchFamily="34" charset="0"/>
              <a:cs typeface="Arial" panose="020B0604020202020204" pitchFamily="34" charset="0"/>
            </a:endParaRPr>
          </a:p>
        </p:txBody>
      </p:sp>
      <p:sp>
        <p:nvSpPr>
          <p:cNvPr id="2" name="Marcador de número de diapositiva 1"/>
          <p:cNvSpPr>
            <a:spLocks noGrp="1"/>
          </p:cNvSpPr>
          <p:nvPr>
            <p:ph type="sldNum" sz="quarter" idx="12"/>
          </p:nvPr>
        </p:nvSpPr>
        <p:spPr/>
        <p:txBody>
          <a:bodyPr/>
          <a:lstStyle/>
          <a:p>
            <a:fld id="{B64CFB4C-614D-47DA-93BC-E26076B05484}" type="slidenum">
              <a:rPr lang="en-US" smtClean="0"/>
              <a:t>23</a:t>
            </a:fld>
            <a:endParaRPr lang="en-US"/>
          </a:p>
        </p:txBody>
      </p:sp>
      <p:sp>
        <p:nvSpPr>
          <p:cNvPr id="3" name="Rectángulo 2"/>
          <p:cNvSpPr/>
          <p:nvPr/>
        </p:nvSpPr>
        <p:spPr>
          <a:xfrm>
            <a:off x="2614616" y="448270"/>
            <a:ext cx="3809055" cy="923330"/>
          </a:xfrm>
          <a:prstGeom prst="rect">
            <a:avLst/>
          </a:prstGeom>
          <a:noFill/>
        </p:spPr>
        <p:txBody>
          <a:bodyPr wrap="none" lIns="91440" tIns="45720" rIns="91440" bIns="45720">
            <a:spAutoFit/>
          </a:bodyPr>
          <a:lstStyle/>
          <a:p>
            <a:pPr algn="ctr"/>
            <a:r>
              <a:rPr lang="en-US" sz="5400" b="1" dirty="0" smtClean="0">
                <a:ln w="9525">
                  <a:solidFill>
                    <a:schemeClr val="bg1"/>
                  </a:solidFill>
                  <a:prstDash val="solid"/>
                </a:ln>
              </a:rPr>
              <a:t>Conclusion</a:t>
            </a:r>
            <a:r>
              <a:rPr lang="en-US" sz="5400" b="1" cap="none" spc="0" dirty="0" smtClean="0">
                <a:ln w="9525">
                  <a:solidFill>
                    <a:schemeClr val="bg1"/>
                  </a:solidFill>
                  <a:prstDash val="solid"/>
                </a:ln>
                <a:solidFill>
                  <a:schemeClr val="tx1"/>
                </a:solidFill>
              </a:rPr>
              <a:t>…</a:t>
            </a:r>
            <a:endParaRPr lang="en-US" sz="5400" b="1" cap="none" spc="0" dirty="0">
              <a:ln w="9525">
                <a:solidFill>
                  <a:schemeClr val="bg1"/>
                </a:solidFill>
                <a:prstDash val="solid"/>
              </a:ln>
              <a:solidFill>
                <a:schemeClr val="tx1"/>
              </a:solidFill>
            </a:endParaRPr>
          </a:p>
        </p:txBody>
      </p:sp>
    </p:spTree>
    <p:extLst>
      <p:ext uri="{BB962C8B-B14F-4D97-AF65-F5344CB8AC3E}">
        <p14:creationId xmlns:p14="http://schemas.microsoft.com/office/powerpoint/2010/main" val="4246203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3048000"/>
            <a:ext cx="4038600" cy="1143000"/>
          </a:xfrm>
        </p:spPr>
        <p:txBody>
          <a:bodyPr>
            <a:normAutofit/>
          </a:bodyPr>
          <a:lstStyle/>
          <a:p>
            <a:r>
              <a:rPr lang="en-US" sz="5400" dirty="0" smtClean="0">
                <a:latin typeface="Arial" panose="020B0604020202020204" pitchFamily="34" charset="0"/>
                <a:cs typeface="Arial" panose="020B0604020202020204" pitchFamily="34" charset="0"/>
              </a:rPr>
              <a:t>AMEN!</a:t>
            </a:r>
            <a:endParaRPr lang="en-US" sz="5400" dirty="0">
              <a:latin typeface="Arial" panose="020B0604020202020204" pitchFamily="34" charset="0"/>
              <a:cs typeface="Arial" panose="020B0604020202020204" pitchFamily="34" charset="0"/>
            </a:endParaRPr>
          </a:p>
        </p:txBody>
      </p:sp>
      <p:sp>
        <p:nvSpPr>
          <p:cNvPr id="3" name="Marcador de número de diapositiva 2"/>
          <p:cNvSpPr>
            <a:spLocks noGrp="1"/>
          </p:cNvSpPr>
          <p:nvPr>
            <p:ph type="sldNum" sz="quarter" idx="12"/>
          </p:nvPr>
        </p:nvSpPr>
        <p:spPr/>
        <p:txBody>
          <a:bodyPr/>
          <a:lstStyle/>
          <a:p>
            <a:fld id="{B64CFB4C-614D-47DA-93BC-E26076B05484}" type="slidenum">
              <a:rPr lang="en-US" smtClean="0"/>
              <a:t>24</a:t>
            </a:fld>
            <a:endParaRPr lang="en-US"/>
          </a:p>
        </p:txBody>
      </p:sp>
    </p:spTree>
    <p:extLst>
      <p:ext uri="{BB962C8B-B14F-4D97-AF65-F5344CB8AC3E}">
        <p14:creationId xmlns:p14="http://schemas.microsoft.com/office/powerpoint/2010/main" val="399493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dirty="0" smtClean="0"/>
              <a:t>RESULTS FORETOLD</a:t>
            </a:r>
            <a:endParaRPr lang="es-ES_tradnl" dirty="0"/>
          </a:p>
        </p:txBody>
      </p:sp>
      <p:sp>
        <p:nvSpPr>
          <p:cNvPr id="3" name="Content Placeholder 2"/>
          <p:cNvSpPr>
            <a:spLocks noGrp="1"/>
          </p:cNvSpPr>
          <p:nvPr>
            <p:ph idx="1"/>
          </p:nvPr>
        </p:nvSpPr>
        <p:spPr>
          <a:xfrm>
            <a:off x="457200" y="1798543"/>
            <a:ext cx="8229600" cy="3840258"/>
          </a:xfrm>
        </p:spPr>
        <p:txBody>
          <a:bodyPr>
            <a:normAutofit/>
          </a:bodyPr>
          <a:lstStyle/>
          <a:p>
            <a:r>
              <a:rPr lang="en-US" dirty="0" smtClean="0">
                <a:latin typeface="Arial" panose="020B0604020202020204" pitchFamily="34" charset="0"/>
                <a:cs typeface="Arial" panose="020B0604020202020204" pitchFamily="34" charset="0"/>
              </a:rPr>
              <a:t>Health Message, properly lived and presented in Healthy Churches, will be the most effective way to </a:t>
            </a:r>
            <a:r>
              <a:rPr lang="en-US" u="sng" dirty="0" smtClean="0">
                <a:latin typeface="Arial" panose="020B0604020202020204" pitchFamily="34" charset="0"/>
                <a:cs typeface="Arial" panose="020B0604020202020204" pitchFamily="34" charset="0"/>
              </a:rPr>
              <a:t>proclaim</a:t>
            </a:r>
            <a:r>
              <a:rPr lang="en-US" dirty="0" smtClean="0">
                <a:latin typeface="Arial" panose="020B0604020202020204" pitchFamily="34" charset="0"/>
                <a:cs typeface="Arial" panose="020B0604020202020204" pitchFamily="34" charset="0"/>
              </a:rPr>
              <a:t> the message of salvation.</a:t>
            </a:r>
          </a:p>
          <a:p>
            <a:endParaRPr lang="es-ES_tradnl"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Healthy Churches will be</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lighthouses for those in darkness</a:t>
            </a:r>
            <a:r>
              <a:rPr lang="es-ES_tradnl" dirty="0" smtClean="0">
                <a:latin typeface="Arial" panose="020B0604020202020204" pitchFamily="34" charset="0"/>
                <a:cs typeface="Arial" panose="020B0604020202020204" pitchFamily="34" charset="0"/>
              </a:rPr>
              <a:t>.</a:t>
            </a:r>
            <a:endParaRPr lang="es-ES_tradnl"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solidFill>
                  <a:srgbClr val="FF0000"/>
                </a:solidFill>
              </a:rPr>
              <a:t>3</a:t>
            </a:fld>
            <a:endParaRPr lang="en-US" dirty="0">
              <a:solidFill>
                <a:srgbClr val="FF0000"/>
              </a:solidFill>
            </a:endParaRPr>
          </a:p>
        </p:txBody>
      </p:sp>
    </p:spTree>
    <p:extLst>
      <p:ext uri="{BB962C8B-B14F-4D97-AF65-F5344CB8AC3E}">
        <p14:creationId xmlns:p14="http://schemas.microsoft.com/office/powerpoint/2010/main" val="1836517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4191000"/>
          </a:xfrm>
        </p:spPr>
        <p:txBody>
          <a:bodyPr>
            <a:normAutofit fontScale="70000" lnSpcReduction="20000"/>
          </a:bodyPr>
          <a:lstStyle/>
          <a:p>
            <a:r>
              <a:rPr lang="en-US" sz="5200" dirty="0"/>
              <a:t>The members of the church are in need of an </a:t>
            </a:r>
            <a:r>
              <a:rPr lang="en-US" sz="5200" b="1" dirty="0"/>
              <a:t>awakening</a:t>
            </a:r>
            <a:r>
              <a:rPr lang="en-US" sz="5200" dirty="0"/>
              <a:t>, that they may realize their responsibility to impart these truths. Those who have been enlightened by the truth are to be </a:t>
            </a:r>
            <a:r>
              <a:rPr lang="en-US" sz="5200" b="1" dirty="0"/>
              <a:t>light bearers to the world</a:t>
            </a:r>
            <a:r>
              <a:rPr lang="en-US" sz="5200" dirty="0"/>
              <a:t>. To hide our light at this time is to make a terrible mistake</a:t>
            </a:r>
            <a:r>
              <a:rPr lang="en-US" sz="5200" dirty="0" smtClean="0"/>
              <a:t>. </a:t>
            </a:r>
          </a:p>
          <a:p>
            <a:endParaRPr lang="en-US" altLang="en-US" sz="4000" dirty="0">
              <a:latin typeface="Arial" panose="020B0604020202020204" pitchFamily="34" charset="0"/>
              <a:cs typeface="Arial" panose="020B0604020202020204" pitchFamily="34" charset="0"/>
            </a:endParaRPr>
          </a:p>
          <a:p>
            <a:r>
              <a:rPr lang="en-US" altLang="en-US" sz="2000" i="1" dirty="0" smtClean="0">
                <a:latin typeface="Arial" panose="020B0604020202020204" pitchFamily="34" charset="0"/>
                <a:cs typeface="Arial" panose="020B0604020202020204" pitchFamily="34" charset="0"/>
              </a:rPr>
              <a:t>Testimony Treasures, </a:t>
            </a:r>
            <a:r>
              <a:rPr lang="en-US" altLang="en-US" sz="2000" dirty="0" smtClean="0">
                <a:latin typeface="Arial" panose="020B0604020202020204" pitchFamily="34" charset="0"/>
                <a:cs typeface="Arial" panose="020B0604020202020204" pitchFamily="34" charset="0"/>
              </a:rPr>
              <a:t>volume 3, 102</a:t>
            </a:r>
            <a:endParaRPr lang="es-ES_tradnl" sz="4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1789" y="4210805"/>
            <a:ext cx="2620962" cy="2620962"/>
          </a:xfrm>
          <a:prstGeom prst="rect">
            <a:avLst/>
          </a:prstGeom>
          <a:ln>
            <a:noFill/>
          </a:ln>
          <a:effectLst>
            <a:softEdge rad="112500"/>
          </a:effectLst>
        </p:spPr>
      </p:pic>
      <p:sp>
        <p:nvSpPr>
          <p:cNvPr id="2" name="Marcador de número de diapositiva 1"/>
          <p:cNvSpPr>
            <a:spLocks noGrp="1"/>
          </p:cNvSpPr>
          <p:nvPr>
            <p:ph type="sldNum" sz="quarter" idx="12"/>
          </p:nvPr>
        </p:nvSpPr>
        <p:spPr/>
        <p:txBody>
          <a:bodyPr/>
          <a:lstStyle/>
          <a:p>
            <a:fld id="{B64CFB4C-614D-47DA-93BC-E26076B05484}" type="slidenum">
              <a:rPr lang="en-US" smtClean="0"/>
              <a:t>4</a:t>
            </a:fld>
            <a:endParaRPr lang="en-US"/>
          </a:p>
        </p:txBody>
      </p:sp>
    </p:spTree>
    <p:extLst>
      <p:ext uri="{BB962C8B-B14F-4D97-AF65-F5344CB8AC3E}">
        <p14:creationId xmlns:p14="http://schemas.microsoft.com/office/powerpoint/2010/main" val="1117078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278091" cy="5516563"/>
          </a:xfrm>
        </p:spPr>
        <p:txBody>
          <a:bodyPr/>
          <a:lstStyle/>
          <a:p>
            <a:r>
              <a:rPr lang="en-US" sz="4000" dirty="0" smtClean="0">
                <a:latin typeface="Arial" panose="020B0604020202020204" pitchFamily="34" charset="0"/>
                <a:cs typeface="Arial" panose="020B0604020202020204" pitchFamily="34" charset="0"/>
              </a:rPr>
              <a:t>CHRIST’s Church is organized for service. Its watchword is ministry. Its members are soldiers, to be trained for conflict under the Captain of their salvation.  </a:t>
            </a:r>
          </a:p>
          <a:p>
            <a:endParaRPr lang="es-ES" dirty="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pPr marL="0" indent="0">
              <a:buNone/>
            </a:pPr>
            <a:r>
              <a:rPr lang="en-US" sz="2000" i="1" dirty="0" smtClean="0">
                <a:latin typeface="Arial" panose="020B0604020202020204" pitchFamily="34" charset="0"/>
                <a:cs typeface="Arial" panose="020B0604020202020204" pitchFamily="34" charset="0"/>
              </a:rPr>
              <a:t>Counsels on Health</a:t>
            </a:r>
            <a:r>
              <a:rPr lang="en-US" sz="2000" dirty="0" smtClean="0">
                <a:latin typeface="Arial" panose="020B0604020202020204" pitchFamily="34" charset="0"/>
                <a:cs typeface="Arial" panose="020B0604020202020204" pitchFamily="34" charset="0"/>
              </a:rPr>
              <a:t>,  148</a:t>
            </a:r>
            <a:endParaRPr lang="en-US" sz="20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3276600"/>
            <a:ext cx="3688080" cy="3452671"/>
          </a:xfrm>
          <a:prstGeom prst="rect">
            <a:avLst/>
          </a:prstGeom>
          <a:ln>
            <a:noFill/>
          </a:ln>
          <a:effectLst>
            <a:softEdge rad="112500"/>
          </a:effectLst>
        </p:spPr>
      </p:pic>
      <p:sp>
        <p:nvSpPr>
          <p:cNvPr id="2" name="Marcador de número de diapositiva 1"/>
          <p:cNvSpPr>
            <a:spLocks noGrp="1"/>
          </p:cNvSpPr>
          <p:nvPr>
            <p:ph type="sldNum" sz="quarter" idx="12"/>
          </p:nvPr>
        </p:nvSpPr>
        <p:spPr/>
        <p:txBody>
          <a:bodyPr/>
          <a:lstStyle/>
          <a:p>
            <a:fld id="{B64CFB4C-614D-47DA-93BC-E26076B05484}" type="slidenum">
              <a:rPr lang="en-US" smtClean="0"/>
              <a:t>5</a:t>
            </a:fld>
            <a:endParaRPr lang="en-US"/>
          </a:p>
        </p:txBody>
      </p:sp>
    </p:spTree>
    <p:extLst>
      <p:ext uri="{BB962C8B-B14F-4D97-AF65-F5344CB8AC3E}">
        <p14:creationId xmlns:p14="http://schemas.microsoft.com/office/powerpoint/2010/main" val="4250948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Our responsibility</a:t>
            </a:r>
            <a:endParaRPr lang="en-US" dirty="0">
              <a:latin typeface="Arial" panose="020B0604020202020204" pitchFamily="34" charset="0"/>
              <a:cs typeface="Arial" panose="020B0604020202020204" pitchFamily="34" charset="0"/>
            </a:endParaRPr>
          </a:p>
        </p:txBody>
      </p:sp>
      <p:sp>
        <p:nvSpPr>
          <p:cNvPr id="4" name="Content Placeholder 2"/>
          <p:cNvSpPr>
            <a:spLocks noGrp="1"/>
          </p:cNvSpPr>
          <p:nvPr>
            <p:ph idx="1"/>
          </p:nvPr>
        </p:nvSpPr>
        <p:spPr>
          <a:xfrm>
            <a:off x="0" y="1844675"/>
            <a:ext cx="8839200" cy="4525963"/>
          </a:xfrm>
        </p:spPr>
        <p:txBody>
          <a:bodyPr>
            <a:normAutofit fontScale="92500" lnSpcReduction="10000"/>
          </a:bodyPr>
          <a:lstStyle/>
          <a:p>
            <a:pPr>
              <a:defRPr/>
            </a:pPr>
            <a:r>
              <a:rPr lang="en-US" sz="4000" dirty="0"/>
              <a:t>To </a:t>
            </a:r>
            <a:r>
              <a:rPr lang="en-US" sz="4000" dirty="0" smtClean="0"/>
              <a:t>everyone </a:t>
            </a:r>
            <a:r>
              <a:rPr lang="en-US" sz="4000" dirty="0"/>
              <a:t>work has been allotted, and no one can be a substitute for another. Each one has a mission of wonderful importance, which he cannot neglect or ignore, as the fulfilment of it involves the weal of some soul, and the neglect of </a:t>
            </a:r>
            <a:r>
              <a:rPr lang="en-US" sz="4000" dirty="0" smtClean="0"/>
              <a:t>it, </a:t>
            </a:r>
            <a:r>
              <a:rPr lang="en-US" sz="4000" dirty="0"/>
              <a:t>the woe of one for whom Christ died</a:t>
            </a:r>
            <a:r>
              <a:rPr lang="en-US" sz="4000" dirty="0" smtClean="0"/>
              <a:t>.</a:t>
            </a:r>
          </a:p>
          <a:p>
            <a:pPr>
              <a:defRPr/>
            </a:pPr>
            <a:endParaRPr lang="en-US" sz="2000" i="1" dirty="0" smtClean="0">
              <a:latin typeface="Arial" panose="020B0604020202020204" pitchFamily="34" charset="0"/>
              <a:cs typeface="Arial" panose="020B0604020202020204" pitchFamily="34" charset="0"/>
            </a:endParaRPr>
          </a:p>
          <a:p>
            <a:pPr>
              <a:defRPr/>
            </a:pPr>
            <a:r>
              <a:rPr lang="en-US" sz="2000" i="1" dirty="0" smtClean="0">
                <a:latin typeface="Arial" panose="020B0604020202020204" pitchFamily="34" charset="0"/>
                <a:cs typeface="Arial" panose="020B0604020202020204" pitchFamily="34" charset="0"/>
              </a:rPr>
              <a:t>Christian Service</a:t>
            </a:r>
            <a:r>
              <a:rPr lang="en-US" sz="2000" dirty="0" smtClean="0">
                <a:latin typeface="Arial" panose="020B0604020202020204" pitchFamily="34" charset="0"/>
                <a:cs typeface="Arial" panose="020B0604020202020204" pitchFamily="34" charset="0"/>
              </a:rPr>
              <a:t>, 1</a:t>
            </a:r>
            <a:r>
              <a:rPr lang="es-ES" sz="2000" dirty="0" smtClean="0">
                <a:latin typeface="Arial" panose="020B0604020202020204" pitchFamily="34" charset="0"/>
                <a:cs typeface="Arial" panose="020B0604020202020204" pitchFamily="34" charset="0"/>
              </a:rPr>
              <a:t>5</a:t>
            </a:r>
            <a:endParaRPr lang="en-US" sz="2000" dirty="0" smtClean="0">
              <a:latin typeface="Arial" panose="020B0604020202020204" pitchFamily="34" charset="0"/>
              <a:cs typeface="Arial" panose="020B0604020202020204" pitchFamily="34" charset="0"/>
            </a:endParaRPr>
          </a:p>
          <a:p>
            <a:pPr marL="0" indent="0">
              <a:buFontTx/>
              <a:buNone/>
              <a:defRPr/>
            </a:pPr>
            <a:endParaRPr lang="en-US" dirty="0">
              <a:latin typeface="Arial" panose="020B0604020202020204" pitchFamily="34" charset="0"/>
              <a:cs typeface="Arial" panose="020B0604020202020204" pitchFamily="34" charset="0"/>
            </a:endParaRPr>
          </a:p>
        </p:txBody>
      </p:sp>
      <p:sp>
        <p:nvSpPr>
          <p:cNvPr id="3" name="Marcador de número de diapositiva 2"/>
          <p:cNvSpPr>
            <a:spLocks noGrp="1"/>
          </p:cNvSpPr>
          <p:nvPr>
            <p:ph type="sldNum" sz="quarter" idx="12"/>
          </p:nvPr>
        </p:nvSpPr>
        <p:spPr/>
        <p:txBody>
          <a:bodyPr/>
          <a:lstStyle/>
          <a:p>
            <a:fld id="{B64CFB4C-614D-47DA-93BC-E26076B05484}" type="slidenum">
              <a:rPr lang="en-US" smtClean="0"/>
              <a:t>6</a:t>
            </a:fld>
            <a:endParaRPr lang="en-US"/>
          </a:p>
        </p:txBody>
      </p:sp>
    </p:spTree>
    <p:extLst>
      <p:ext uri="{BB962C8B-B14F-4D97-AF65-F5344CB8AC3E}">
        <p14:creationId xmlns:p14="http://schemas.microsoft.com/office/powerpoint/2010/main" val="630943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325"/>
            <a:ext cx="8229600" cy="1143000"/>
          </a:xfrm>
        </p:spPr>
        <p:txBody>
          <a:bodyPr/>
          <a:lstStyle/>
          <a:p>
            <a:r>
              <a:rPr lang="es-ES" dirty="0">
                <a:latin typeface="Arial" panose="020B0604020202020204" pitchFamily="34" charset="0"/>
                <a:cs typeface="Arial" panose="020B0604020202020204" pitchFamily="34" charset="0"/>
              </a:rPr>
              <a:t>1</a:t>
            </a:r>
            <a:r>
              <a:rPr lang="es-E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Church Getting Ready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905000"/>
            <a:ext cx="8534400" cy="3810000"/>
          </a:xfrm>
        </p:spPr>
        <p:txBody>
          <a:bodyPr>
            <a:normAutofit/>
          </a:bodyPr>
          <a:lstStyle/>
          <a:p>
            <a:r>
              <a:rPr lang="en-US" altLang="en-US" dirty="0" smtClean="0">
                <a:latin typeface="Arial" panose="020B0604020202020204" pitchFamily="34" charset="0"/>
                <a:cs typeface="Arial" panose="020B0604020202020204" pitchFamily="34" charset="0"/>
              </a:rPr>
              <a:t>Before we reach the community with health programs, Church members have to be motivated to see the blessings received, by following a healthy lifestyle.</a:t>
            </a:r>
          </a:p>
          <a:p>
            <a:r>
              <a:rPr lang="en-US" dirty="0" smtClean="0">
                <a:latin typeface="Arial" panose="020B0604020202020204" pitchFamily="34" charset="0"/>
                <a:cs typeface="Arial" panose="020B0604020202020204" pitchFamily="34" charset="0"/>
              </a:rPr>
              <a:t>Every program to be presented for the community, must be well known and practiced by the Church.</a:t>
            </a:r>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solidFill>
                  <a:srgbClr val="FF0000"/>
                </a:solidFill>
              </a:rPr>
              <a:t>7</a:t>
            </a:fld>
            <a:endParaRPr lang="en-US" dirty="0">
              <a:solidFill>
                <a:srgbClr val="FF0000"/>
              </a:solidFill>
            </a:endParaRPr>
          </a:p>
        </p:txBody>
      </p:sp>
    </p:spTree>
    <p:extLst>
      <p:ext uri="{BB962C8B-B14F-4D97-AF65-F5344CB8AC3E}">
        <p14:creationId xmlns:p14="http://schemas.microsoft.com/office/powerpoint/2010/main" val="3053300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122" y="227013"/>
            <a:ext cx="8229600" cy="1143000"/>
          </a:xfrm>
        </p:spPr>
        <p:txBody>
          <a:bodyPr/>
          <a:lstStyle/>
          <a:p>
            <a:r>
              <a:rPr lang="es-ES" dirty="0" err="1" smtClean="0">
                <a:latin typeface="Arial" panose="020B0604020202020204" pitchFamily="34" charset="0"/>
                <a:cs typeface="Arial" panose="020B0604020202020204" pitchFamily="34" charset="0"/>
              </a:rPr>
              <a:t>Acts</a:t>
            </a:r>
            <a:r>
              <a:rPr lang="es-ES" dirty="0" smtClean="0">
                <a:latin typeface="Arial" panose="020B0604020202020204" pitchFamily="34" charset="0"/>
                <a:cs typeface="Arial" panose="020B0604020202020204" pitchFamily="34" charset="0"/>
              </a:rPr>
              <a:t> 2: 46, 47</a:t>
            </a:r>
            <a:endParaRPr lang="es-E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814465"/>
            <a:ext cx="8229600" cy="4525963"/>
          </a:xfrm>
        </p:spPr>
        <p:txBody>
          <a:bodyPr/>
          <a:lstStyle/>
          <a:p>
            <a:r>
              <a:rPr lang="es-ES" baseline="30000" dirty="0">
                <a:latin typeface="Arial" panose="020B0604020202020204" pitchFamily="34" charset="0"/>
                <a:cs typeface="Arial" panose="020B0604020202020204" pitchFamily="34" charset="0"/>
              </a:rPr>
              <a:t> </a:t>
            </a:r>
            <a:r>
              <a:rPr lang="en-US" b="1" baseline="30000" dirty="0"/>
              <a:t>  </a:t>
            </a:r>
            <a:r>
              <a:rPr lang="en-US" dirty="0"/>
              <a:t>Every day they continued to meet together in the temple courts. They broke bread in their homes and ate together with glad and sincere hearts, </a:t>
            </a:r>
            <a:r>
              <a:rPr lang="en-US" b="1" baseline="30000" dirty="0"/>
              <a:t> </a:t>
            </a:r>
            <a:r>
              <a:rPr lang="en-US" dirty="0"/>
              <a:t>praising God and enjoying the favor of all the people. And the Lord added to their number daily those who were being saved</a:t>
            </a:r>
            <a:r>
              <a:rPr lang="en-US" dirty="0" smtClean="0"/>
              <a:t>.</a:t>
            </a:r>
          </a:p>
          <a:p>
            <a:pPr marL="0" indent="0">
              <a:buNone/>
            </a:pPr>
            <a:endParaRPr lang="es-ES" dirty="0" smtClean="0">
              <a:latin typeface="Arial" panose="020B0604020202020204" pitchFamily="34" charset="0"/>
              <a:cs typeface="Arial" panose="020B0604020202020204" pitchFamily="34" charset="0"/>
            </a:endParaRPr>
          </a:p>
          <a:p>
            <a:r>
              <a:rPr lang="es-PA" sz="2000" dirty="0"/>
              <a:t>New International </a:t>
            </a:r>
            <a:r>
              <a:rPr lang="es-PA" sz="2000" dirty="0" err="1"/>
              <a:t>Version</a:t>
            </a:r>
            <a:r>
              <a:rPr lang="es-PA" sz="2000" dirty="0"/>
              <a:t> (NIV)</a:t>
            </a:r>
          </a:p>
          <a:p>
            <a:pPr marL="0" indent="0">
              <a:buNone/>
            </a:pPr>
            <a:endParaRPr lang="es-ES" sz="20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8</a:t>
            </a:fld>
            <a:endParaRPr lang="en-US"/>
          </a:p>
        </p:txBody>
      </p:sp>
    </p:spTree>
    <p:extLst>
      <p:ext uri="{BB962C8B-B14F-4D97-AF65-F5344CB8AC3E}">
        <p14:creationId xmlns:p14="http://schemas.microsoft.com/office/powerpoint/2010/main" val="242212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s-ES" dirty="0">
                <a:latin typeface="Arial" panose="020B0604020202020204" pitchFamily="34" charset="0"/>
                <a:cs typeface="Arial" panose="020B0604020202020204" pitchFamily="34" charset="0"/>
              </a:rPr>
              <a:t>2</a:t>
            </a:r>
            <a:r>
              <a:rPr lang="es-ES"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Getting to know our Community</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dirty="0" smtClean="0">
                <a:latin typeface="Arial" panose="020B0604020202020204" pitchFamily="34" charset="0"/>
                <a:cs typeface="Arial" panose="020B0604020202020204" pitchFamily="34" charset="0"/>
              </a:rPr>
              <a:t>Every Church or Congregation has a different community</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Church members are to get acquainted with communities and their major needs</a:t>
            </a:r>
          </a:p>
          <a:p>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We cannot use the same tools for all communities.</a:t>
            </a:r>
          </a:p>
          <a:p>
            <a:endParaRPr lang="en-US"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2"/>
          </p:nvPr>
        </p:nvSpPr>
        <p:spPr/>
        <p:txBody>
          <a:bodyPr/>
          <a:lstStyle/>
          <a:p>
            <a:fld id="{B64CFB4C-614D-47DA-93BC-E26076B05484}" type="slidenum">
              <a:rPr lang="en-US" smtClean="0"/>
              <a:t>9</a:t>
            </a:fld>
            <a:endParaRPr lang="en-US"/>
          </a:p>
        </p:txBody>
      </p:sp>
    </p:spTree>
    <p:extLst>
      <p:ext uri="{BB962C8B-B14F-4D97-AF65-F5344CB8AC3E}">
        <p14:creationId xmlns:p14="http://schemas.microsoft.com/office/powerpoint/2010/main" val="157098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1791</TotalTime>
  <Words>840</Words>
  <Application>Microsoft Office PowerPoint</Application>
  <PresentationFormat>On-screen Show (4:3)</PresentationFormat>
  <Paragraphs>151</Paragraphs>
  <Slides>24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CHURCH and COMMUNITY</vt:lpstr>
      <vt:lpstr>4th Strategic Pillar</vt:lpstr>
      <vt:lpstr>RESULTS FORETOLD</vt:lpstr>
      <vt:lpstr>PowerPoint Presentation</vt:lpstr>
      <vt:lpstr>PowerPoint Presentation</vt:lpstr>
      <vt:lpstr>Our responsibility</vt:lpstr>
      <vt:lpstr>1. Church Getting Ready</vt:lpstr>
      <vt:lpstr>Acts 2: 46, 47</vt:lpstr>
      <vt:lpstr>2. Getting to know our Community</vt:lpstr>
      <vt:lpstr>3. Knowing  my Church</vt:lpstr>
      <vt:lpstr>PowerPoint Presentation</vt:lpstr>
      <vt:lpstr>SUGGESTED PROGRAMS FOR COMMUNITY </vt:lpstr>
      <vt:lpstr>SUGGESTED PROGRAMS FOR COMMUNITY </vt:lpstr>
      <vt:lpstr>PowerPoint Presentation</vt:lpstr>
      <vt:lpstr>Suggested Activities</vt:lpstr>
      <vt:lpstr>PowerPoint Presentation</vt:lpstr>
      <vt:lpstr>“LET’S MOVE TO LIVE” CLUB</vt:lpstr>
      <vt:lpstr>Emotional &amp; MENTAL Health</vt:lpstr>
      <vt:lpstr>OTHER ACTIVITIES</vt:lpstr>
      <vt:lpstr>PowerPoint Presentation</vt:lpstr>
      <vt:lpstr>PowerPoint Presentation</vt:lpstr>
      <vt:lpstr>CHRIST’s Method</vt:lpstr>
      <vt:lpstr>PowerPoint Presentation</vt:lpstr>
      <vt:lpstr>AMEN!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IGLESIA Y LA COMUNIDAD</dc:title>
  <dc:creator>Belkis Archbold</dc:creator>
  <cp:lastModifiedBy>Lidia Belkis Archbold</cp:lastModifiedBy>
  <cp:revision>58</cp:revision>
  <dcterms:created xsi:type="dcterms:W3CDTF">2016-01-21T02:03:15Z</dcterms:created>
  <dcterms:modified xsi:type="dcterms:W3CDTF">2016-08-02T20:28:34Z</dcterms:modified>
</cp:coreProperties>
</file>