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63" r:id="rId3"/>
    <p:sldId id="343" r:id="rId4"/>
    <p:sldId id="262" r:id="rId5"/>
    <p:sldId id="261" r:id="rId6"/>
    <p:sldId id="264" r:id="rId7"/>
    <p:sldId id="265" r:id="rId8"/>
    <p:sldId id="266" r:id="rId9"/>
    <p:sldId id="260" r:id="rId10"/>
    <p:sldId id="292" r:id="rId11"/>
    <p:sldId id="344" r:id="rId12"/>
    <p:sldId id="345" r:id="rId13"/>
    <p:sldId id="293" r:id="rId14"/>
    <p:sldId id="346" r:id="rId15"/>
    <p:sldId id="347" r:id="rId16"/>
    <p:sldId id="307" r:id="rId17"/>
    <p:sldId id="329" r:id="rId18"/>
    <p:sldId id="324" r:id="rId19"/>
    <p:sldId id="325" r:id="rId20"/>
    <p:sldId id="326" r:id="rId21"/>
    <p:sldId id="327" r:id="rId22"/>
    <p:sldId id="294" r:id="rId23"/>
    <p:sldId id="295" r:id="rId24"/>
    <p:sldId id="296" r:id="rId25"/>
    <p:sldId id="348" r:id="rId26"/>
    <p:sldId id="349" r:id="rId27"/>
    <p:sldId id="350" r:id="rId28"/>
    <p:sldId id="288" r:id="rId29"/>
    <p:sldId id="336" r:id="rId30"/>
    <p:sldId id="337" r:id="rId31"/>
    <p:sldId id="338" r:id="rId32"/>
    <p:sldId id="339" r:id="rId33"/>
    <p:sldId id="291" r:id="rId34"/>
    <p:sldId id="290" r:id="rId35"/>
    <p:sldId id="287" r:id="rId36"/>
    <p:sldId id="331" r:id="rId37"/>
    <p:sldId id="334" r:id="rId38"/>
    <p:sldId id="335" r:id="rId39"/>
    <p:sldId id="332" r:id="rId40"/>
    <p:sldId id="333" r:id="rId41"/>
    <p:sldId id="351" r:id="rId42"/>
    <p:sldId id="352" r:id="rId43"/>
    <p:sldId id="353" r:id="rId44"/>
    <p:sldId id="328" r:id="rId45"/>
    <p:sldId id="330" r:id="rId46"/>
    <p:sldId id="308" r:id="rId47"/>
    <p:sldId id="309" r:id="rId48"/>
    <p:sldId id="310" r:id="rId49"/>
    <p:sldId id="311" r:id="rId50"/>
    <p:sldId id="312" r:id="rId51"/>
    <p:sldId id="313" r:id="rId52"/>
    <p:sldId id="314" r:id="rId53"/>
    <p:sldId id="315" r:id="rId54"/>
    <p:sldId id="267" r:id="rId55"/>
    <p:sldId id="340" r:id="rId56"/>
    <p:sldId id="268" r:id="rId57"/>
    <p:sldId id="269" r:id="rId58"/>
    <p:sldId id="270" r:id="rId59"/>
    <p:sldId id="271" r:id="rId60"/>
    <p:sldId id="272" r:id="rId61"/>
    <p:sldId id="273" r:id="rId62"/>
    <p:sldId id="316" r:id="rId63"/>
    <p:sldId id="317" r:id="rId64"/>
    <p:sldId id="318" r:id="rId65"/>
    <p:sldId id="319" r:id="rId66"/>
    <p:sldId id="320" r:id="rId67"/>
    <p:sldId id="341" r:id="rId68"/>
    <p:sldId id="342" r:id="rId6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846"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029"/>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EC2708-3FE6-454F-AA77-9BECC8D1AE67}" type="datetimeFigureOut">
              <a:rPr lang="en-029" smtClean="0"/>
              <a:t>19/01/2019</a:t>
            </a:fld>
            <a:endParaRPr lang="en-029"/>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029"/>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029"/>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012A12-3A57-40B3-BA19-D562F3066ED5}" type="slidenum">
              <a:rPr lang="en-029" smtClean="0"/>
              <a:t>‹#›</a:t>
            </a:fld>
            <a:endParaRPr lang="en-029"/>
          </a:p>
        </p:txBody>
      </p:sp>
    </p:spTree>
    <p:extLst>
      <p:ext uri="{BB962C8B-B14F-4D97-AF65-F5344CB8AC3E}">
        <p14:creationId xmlns:p14="http://schemas.microsoft.com/office/powerpoint/2010/main" val="2261108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en.wikipedia.org/wiki/Freedom_of_religion" TargetMode="External"/><Relationship Id="rId3" Type="http://schemas.openxmlformats.org/officeDocument/2006/relationships/hyperlink" Target="http://en.wikipedia.org/wiki/Case_citation" TargetMode="External"/><Relationship Id="rId7" Type="http://schemas.openxmlformats.org/officeDocument/2006/relationships/hyperlink" Target="http://en.wikipedia.org/wiki/Junior_high_school" TargetMode="External"/><Relationship Id="rId2" Type="http://schemas.openxmlformats.org/officeDocument/2006/relationships/slide" Target="../slides/slide54.xml"/><Relationship Id="rId1" Type="http://schemas.openxmlformats.org/officeDocument/2006/relationships/notesMaster" Target="../notesMasters/notesMaster1.xml"/><Relationship Id="rId6" Type="http://schemas.openxmlformats.org/officeDocument/2006/relationships/hyperlink" Target="http://en.wikipedia.org/wiki/Compulsory_education" TargetMode="External"/><Relationship Id="rId5" Type="http://schemas.openxmlformats.org/officeDocument/2006/relationships/hyperlink" Target="http://en.wikipedia.org/wiki/Amish" TargetMode="External"/><Relationship Id="rId4" Type="http://schemas.openxmlformats.org/officeDocument/2006/relationships/hyperlink" Target="http://en.wikipedia.org/wiki/Supreme_Court_of_the_United_States" TargetMode="External"/><Relationship Id="rId9" Type="http://schemas.openxmlformats.org/officeDocument/2006/relationships/hyperlink" Target="http://en.wikipedia.org/wiki/Homeschooling_in_the_United_States#U.S._Supreme_Court_precedent"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en.wikipedia.org/wiki/Freedom_of_religion" TargetMode="External"/><Relationship Id="rId3" Type="http://schemas.openxmlformats.org/officeDocument/2006/relationships/hyperlink" Target="http://en.wikipedia.org/wiki/Case_citation" TargetMode="External"/><Relationship Id="rId7" Type="http://schemas.openxmlformats.org/officeDocument/2006/relationships/hyperlink" Target="http://en.wikipedia.org/wiki/Junior_high_school" TargetMode="External"/><Relationship Id="rId2" Type="http://schemas.openxmlformats.org/officeDocument/2006/relationships/slide" Target="../slides/slide55.xml"/><Relationship Id="rId1" Type="http://schemas.openxmlformats.org/officeDocument/2006/relationships/notesMaster" Target="../notesMasters/notesMaster1.xml"/><Relationship Id="rId6" Type="http://schemas.openxmlformats.org/officeDocument/2006/relationships/hyperlink" Target="http://en.wikipedia.org/wiki/Compulsory_education" TargetMode="External"/><Relationship Id="rId5" Type="http://schemas.openxmlformats.org/officeDocument/2006/relationships/hyperlink" Target="http://en.wikipedia.org/wiki/Amish" TargetMode="External"/><Relationship Id="rId4" Type="http://schemas.openxmlformats.org/officeDocument/2006/relationships/hyperlink" Target="http://en.wikipedia.org/wiki/Supreme_Court_of_the_United_States" TargetMode="External"/><Relationship Id="rId9" Type="http://schemas.openxmlformats.org/officeDocument/2006/relationships/hyperlink" Target="http://en.wikipedia.org/wiki/Homeschooling_in_the_United_States#U.S._Supreme_Court_preceden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7"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9331"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003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sz="1200" b="0" i="0" u="none" strike="noStrike" kern="1200" dirty="0" smtClean="0">
                <a:solidFill>
                  <a:schemeClr val="tx1"/>
                </a:solidFill>
                <a:effectLst/>
                <a:latin typeface="+mn-lt"/>
                <a:ea typeface="+mn-ea"/>
                <a:cs typeface="+mn-cs"/>
              </a:rPr>
              <a:t>The appellants were teachers in Christian schools who said that the blanket ban on corporal punishment interfered with their religious freedom. They saw moderate physical discipline as an essential part of educating children in a Christian manner. </a:t>
            </a:r>
            <a:r>
              <a:rPr lang="en-029" dirty="0" smtClean="0"/>
              <a:t/>
            </a:r>
            <a:br>
              <a:rPr lang="en-029" dirty="0" smtClean="0"/>
            </a:br>
            <a:r>
              <a:rPr lang="en-029" sz="1200" b="0" i="0" u="none" strike="noStrike" kern="1200" dirty="0" smtClean="0">
                <a:solidFill>
                  <a:schemeClr val="tx1"/>
                </a:solidFill>
                <a:effectLst/>
                <a:latin typeface="+mn-lt"/>
                <a:ea typeface="+mn-ea"/>
                <a:cs typeface="+mn-cs"/>
              </a:rPr>
              <a:t>Held: The appeal was dismissed. For Article 9 to be engaged (aside from certain other threshold conditions) the manifestation of belief relied on must be intimately linked to the belief concerned. ‘Religious liberty, they say, requires that parents should be able to delegate to schools the ability to train children according to biblical principles. In practice the corporal punishment of boys takes the form of administering a thin, broad flat ‘paddle’ to both buttocks simultaneously in a firm controlled manner. Girls may be strapped upon the hand. The child is then comforted by a member of the staff and encouraged to pray. The child is given time to compose himself before returning to class. There is no question of ‘beating’ in the traditional sense. ‘Smacking’ would be closer to the mark.’ They had been appointed as agents of the parents, and purported to deliver that discipline not as teachers but in loco parentis. </a:t>
            </a:r>
            <a:r>
              <a:rPr lang="en-029" dirty="0" smtClean="0"/>
              <a:t/>
            </a:r>
            <a:br>
              <a:rPr lang="en-029" dirty="0" smtClean="0"/>
            </a:br>
            <a:r>
              <a:rPr lang="en-029" sz="1200" b="0" i="0" u="none" strike="noStrike" kern="1200" dirty="0" smtClean="0">
                <a:solidFill>
                  <a:schemeClr val="tx1"/>
                </a:solidFill>
                <a:effectLst/>
                <a:latin typeface="+mn-lt"/>
                <a:ea typeface="+mn-ea"/>
                <a:cs typeface="+mn-cs"/>
              </a:rPr>
              <a:t>Held: The argument that the teachers were acting as agents for the parents was untenable. ‘article 9 safeguards freedom of religion. This freedom is not confined to freedom to hold a religious belief. It includes the right to express and practise one’s beliefs. Without this, freedom of religion would be emasculated. Invariably religious faiths call for more than belief. To a greater or lesser extent adherents are required or encouraged to act in certain ways’ and was given special mention in the 1998 Act. Not every act of physical punishment would infringe a child’s article 9 rights, and therefore a full ban required justification. The rights protected under Article 2 were those of the parent not of a teacher. Lord Nichols: ‘I am in no doubt this interference is, within the meaning of article 9, ‘necessary in a democratic society . . for the protection of the rights and freedoms of others’. The statutory ban pursues a legitimate aim: children are vulnerable, and the aim of the legislation is to protect them and promote their wellbeing. Corporal punishment involves deliberately inflicting physical violence. The legislation is intended to protect children against the distress, pain and other harmful effects this infliction of physical violence may cause.’ Limits on Convention freedoms must fulfil three well-known criteria: (1) they must be prescribed by law; (2) they must pursue a legitimate aim; and (3) they must be necessary in a democratic society.’ The ‘notion of necessity implies that the interference corresponds to a pressing social need and, in particular, that it is proportionate to the legitimate aim pursued.’ ‘it is quite impossible to say that Parliament was not entitled to limit the practice of corporal punishment in all schools in order to protect the rights and freedoms of all children.’</a:t>
            </a:r>
            <a:endParaRPr lang="en-029" dirty="0"/>
          </a:p>
        </p:txBody>
      </p:sp>
      <p:sp>
        <p:nvSpPr>
          <p:cNvPr id="4" name="Slide Number Placeholder 3"/>
          <p:cNvSpPr>
            <a:spLocks noGrp="1"/>
          </p:cNvSpPr>
          <p:nvPr>
            <p:ph type="sldNum" sz="quarter" idx="10"/>
          </p:nvPr>
        </p:nvSpPr>
        <p:spPr/>
        <p:txBody>
          <a:bodyPr/>
          <a:lstStyle/>
          <a:p>
            <a:fld id="{CD012A12-3A57-40B3-BA19-D562F3066ED5}" type="slidenum">
              <a:rPr lang="en-029" smtClean="0"/>
              <a:t>16</a:t>
            </a:fld>
            <a:endParaRPr lang="en-029"/>
          </a:p>
        </p:txBody>
      </p:sp>
    </p:spTree>
    <p:extLst>
      <p:ext uri="{BB962C8B-B14F-4D97-AF65-F5344CB8AC3E}">
        <p14:creationId xmlns:p14="http://schemas.microsoft.com/office/powerpoint/2010/main" val="651873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98307"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sz="1200" b="0" i="1" u="none" strike="noStrike" kern="1200" dirty="0" smtClean="0">
                <a:solidFill>
                  <a:schemeClr val="tx1"/>
                </a:solidFill>
                <a:effectLst/>
                <a:latin typeface="+mn-lt"/>
                <a:ea typeface="+mn-ea"/>
                <a:cs typeface="+mn-cs"/>
              </a:rPr>
              <a:t>Reynolds v. United States</a:t>
            </a:r>
            <a:r>
              <a:rPr lang="en-029" sz="1200" b="0" i="0" u="none" strike="noStrike" kern="1200" dirty="0" smtClean="0">
                <a:solidFill>
                  <a:schemeClr val="tx1"/>
                </a:solidFill>
                <a:effectLst/>
                <a:latin typeface="+mn-lt"/>
                <a:ea typeface="+mn-ea"/>
                <a:cs typeface="+mn-cs"/>
              </a:rPr>
              <a:t> was the first significant case in which a litigant raised a constitutional claim to be exempt from criminal law based on a fundamental right to engage in the free exercise of religion. Reynolds had been indicted for bigamy in the territory of Utah, a crime as determined by Congress in their plenary power over the territories. Reynolds claimed a religious duty to engage in polygamy, which he held to be a historic and obligatory practice based on his Mormon religious belief. The Court examined whether religious belief could exempt one from a generally applicable criminal law. The Court distinguished that the historic meaning of religious freedom was that the state should not interfere in private belief or conscience. At the same time, the state was left free to reach actions which were in violation of social duties or subversive of good order. The Court determined that polygamy had always been treated as an offense to the common law and prohibited by statutes. Likewise, since marriage is a legal contract and is the basis by which society is formed, it is an institution that is intrinsically related to the political order and must be protected. Religious beliefs cannot exempt one from complying with these social needs. If such religious exemptions existed, there would in effect be no rule of law possible, since one's professed beliefs would in effect be superior to the law of the land. Thus, while Reynolds was burdened in his free exercise rights, the burden was justified by the compelling social need to stop a practice like bigamy that would undermine the political order. </a:t>
            </a:r>
            <a:endParaRPr lang="en-029" dirty="0"/>
          </a:p>
        </p:txBody>
      </p:sp>
      <p:sp>
        <p:nvSpPr>
          <p:cNvPr id="4" name="Slide Number Placeholder 3"/>
          <p:cNvSpPr>
            <a:spLocks noGrp="1"/>
          </p:cNvSpPr>
          <p:nvPr>
            <p:ph type="sldNum" sz="quarter" idx="10"/>
          </p:nvPr>
        </p:nvSpPr>
        <p:spPr/>
        <p:txBody>
          <a:bodyPr/>
          <a:lstStyle/>
          <a:p>
            <a:fld id="{CD012A12-3A57-40B3-BA19-D562F3066ED5}" type="slidenum">
              <a:rPr lang="en-029" smtClean="0"/>
              <a:t>46</a:t>
            </a:fld>
            <a:endParaRPr lang="en-029"/>
          </a:p>
        </p:txBody>
      </p:sp>
    </p:spTree>
    <p:extLst>
      <p:ext uri="{BB962C8B-B14F-4D97-AF65-F5344CB8AC3E}">
        <p14:creationId xmlns:p14="http://schemas.microsoft.com/office/powerpoint/2010/main" val="1286823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sz="1200" b="0" i="0" u="none" strike="noStrike" kern="1200" dirty="0" smtClean="0">
                <a:solidFill>
                  <a:schemeClr val="tx1"/>
                </a:solidFill>
                <a:effectLst/>
                <a:latin typeface="+mn-lt"/>
                <a:ea typeface="+mn-ea"/>
                <a:cs typeface="+mn-cs"/>
              </a:rPr>
              <a:t>Jesse Cantwell, walked with two family members along Cassius Street in New Haven, Connecticut. It was a Roman Catholic </a:t>
            </a:r>
            <a:r>
              <a:rPr lang="en-029" sz="1200" b="0" i="0" u="none" strike="noStrike" kern="1200" dirty="0" err="1" smtClean="0">
                <a:solidFill>
                  <a:schemeClr val="tx1"/>
                </a:solidFill>
                <a:effectLst/>
                <a:latin typeface="+mn-lt"/>
                <a:ea typeface="+mn-ea"/>
                <a:cs typeface="+mn-cs"/>
              </a:rPr>
              <a:t>neighborhood</a:t>
            </a:r>
            <a:r>
              <a:rPr lang="en-029" sz="1200" b="0" i="0" u="none" strike="noStrike" kern="1200" dirty="0" smtClean="0">
                <a:solidFill>
                  <a:schemeClr val="tx1"/>
                </a:solidFill>
                <a:effectLst/>
                <a:latin typeface="+mn-lt"/>
                <a:ea typeface="+mn-ea"/>
                <a:cs typeface="+mn-cs"/>
              </a:rPr>
              <a:t>. The </a:t>
            </a:r>
            <a:r>
              <a:rPr lang="en-029" sz="1200" b="0" i="0" u="none" strike="noStrike" kern="1200" dirty="0" err="1" smtClean="0">
                <a:solidFill>
                  <a:schemeClr val="tx1"/>
                </a:solidFill>
                <a:effectLst/>
                <a:latin typeface="+mn-lt"/>
                <a:ea typeface="+mn-ea"/>
                <a:cs typeface="+mn-cs"/>
              </a:rPr>
              <a:t>Cantwells</a:t>
            </a:r>
            <a:r>
              <a:rPr lang="en-029" sz="1200" b="0" i="0" u="none" strike="noStrike" kern="1200" dirty="0" smtClean="0">
                <a:solidFill>
                  <a:schemeClr val="tx1"/>
                </a:solidFill>
                <a:effectLst/>
                <a:latin typeface="+mn-lt"/>
                <a:ea typeface="+mn-ea"/>
                <a:cs typeface="+mn-cs"/>
              </a:rPr>
              <a:t> were Jehovah’s Witnesses, so they believed they had a sacred duty to bring their message to others. They carried religious materials with them, including pamphlets, books, and records. They also had a portable record player, which played an anti-Catholic message called “Enemies.” Jesse Cantwell stopped two Catholic men on the street. The men agreed to listen to the record, but reacted angrily when they heard it. They said they were tempted to hit him and told him to leave. Thereafter, the </a:t>
            </a:r>
            <a:r>
              <a:rPr lang="en-029" sz="1200" b="0" i="0" u="none" strike="noStrike" kern="1200" dirty="0" err="1" smtClean="0">
                <a:solidFill>
                  <a:schemeClr val="tx1"/>
                </a:solidFill>
                <a:effectLst/>
                <a:latin typeface="+mn-lt"/>
                <a:ea typeface="+mn-ea"/>
                <a:cs typeface="+mn-cs"/>
              </a:rPr>
              <a:t>Cantwells</a:t>
            </a:r>
            <a:r>
              <a:rPr lang="en-029" sz="1200" b="0" i="0" u="none" strike="noStrike" kern="1200" dirty="0" smtClean="0">
                <a:solidFill>
                  <a:schemeClr val="tx1"/>
                </a:solidFill>
                <a:effectLst/>
                <a:latin typeface="+mn-lt"/>
                <a:ea typeface="+mn-ea"/>
                <a:cs typeface="+mn-cs"/>
              </a:rPr>
              <a:t> were arrested for solicitation without a permit and for inciting a breach of the peace.</a:t>
            </a:r>
          </a:p>
          <a:p>
            <a:r>
              <a:rPr lang="en-029" sz="1200" b="0" i="0" u="none" strike="noStrike" kern="1200" dirty="0" smtClean="0">
                <a:solidFill>
                  <a:schemeClr val="tx1"/>
                </a:solidFill>
                <a:effectLst/>
                <a:latin typeface="+mn-lt"/>
                <a:ea typeface="+mn-ea"/>
                <a:cs typeface="+mn-cs"/>
              </a:rPr>
              <a:t>The Supreme Court unanimously overturned Cantwell’s convictions. First, the Court found Connecticut’s solicitation permit law unconstitutional. The law required anyone soliciting for charitable or religious purposes to have a permit. Before issuing a permit, the government would decide if the purpose was, “a religious one or is a </a:t>
            </a:r>
            <a:r>
              <a:rPr lang="en-029" sz="1200" b="0" i="1" u="none" strike="noStrike" kern="1200" dirty="0" smtClean="0">
                <a:solidFill>
                  <a:schemeClr val="tx1"/>
                </a:solidFill>
                <a:effectLst/>
                <a:latin typeface="+mn-lt"/>
                <a:ea typeface="+mn-ea"/>
                <a:cs typeface="+mn-cs"/>
              </a:rPr>
              <a:t>bona fide</a:t>
            </a:r>
            <a:r>
              <a:rPr lang="en-029" sz="1200" b="0" i="0" u="none" strike="noStrike" kern="1200" dirty="0" smtClean="0">
                <a:solidFill>
                  <a:schemeClr val="tx1"/>
                </a:solidFill>
                <a:effectLst/>
                <a:latin typeface="+mn-lt"/>
                <a:ea typeface="+mn-ea"/>
                <a:cs typeface="+mn-cs"/>
              </a:rPr>
              <a:t> object of charity or philanthropy” and whether it “conforms to reasonable standards of efficiency and integrity.” Because the local ordinance allowed officials to determine what causes should be considered religious, it violated the First Amendment. The Supreme Court recognized “the [First] Amendment embraces two concepts—freedom to believe and freedom to act.” The Court recognized an absolute freedom of belief, placing questions of religious truth outside the Court system.</a:t>
            </a:r>
          </a:p>
          <a:p>
            <a:r>
              <a:rPr lang="en-029" sz="1200" b="0" i="0" u="none" strike="noStrike" kern="1200" dirty="0" smtClean="0">
                <a:solidFill>
                  <a:schemeClr val="tx1"/>
                </a:solidFill>
                <a:effectLst/>
                <a:latin typeface="+mn-lt"/>
                <a:ea typeface="+mn-ea"/>
                <a:cs typeface="+mn-cs"/>
              </a:rPr>
              <a:t>In addition, the Court threw out Cantwell’s arrest for a breach of the peace. Cantwell had a First Amendment right to express his religious message. The Court held, “[Cantwell] had a right peacefully to impart his views to others.” Since there was no evidence that Cantwell personally insulted the men or argued with them, he could not be prosecuted for inciting breach of peace. Justice Roberts delivered the opinion and wrote of the First and Fourteenth Amendments, “Freedom of conscience and freedom to adhere to such religious organization or form of worship as the individual may choose cannot be restricted by law … and [they] safeguard the free exercise of the chosen form of religion.”</a:t>
            </a:r>
          </a:p>
          <a:p>
            <a:r>
              <a:rPr lang="en-029" sz="1200" b="0" i="0" u="none" strike="noStrike" kern="1200" dirty="0" smtClean="0">
                <a:solidFill>
                  <a:schemeClr val="tx1"/>
                </a:solidFill>
                <a:effectLst/>
                <a:latin typeface="+mn-lt"/>
                <a:ea typeface="+mn-ea"/>
                <a:cs typeface="+mn-cs"/>
              </a:rPr>
              <a:t>This case is also important because in it holding, the Court incorporated (or applied) the First Amendment’s free exercise to the states. Neither federal nor state governments could unduly infringe on the right to freely exercise religion without a compelling state interest.</a:t>
            </a:r>
          </a:p>
          <a:p>
            <a:endParaRPr lang="en-029" dirty="0"/>
          </a:p>
        </p:txBody>
      </p:sp>
      <p:sp>
        <p:nvSpPr>
          <p:cNvPr id="4" name="Slide Number Placeholder 3"/>
          <p:cNvSpPr>
            <a:spLocks noGrp="1"/>
          </p:cNvSpPr>
          <p:nvPr>
            <p:ph type="sldNum" sz="quarter" idx="10"/>
          </p:nvPr>
        </p:nvSpPr>
        <p:spPr/>
        <p:txBody>
          <a:bodyPr/>
          <a:lstStyle/>
          <a:p>
            <a:fld id="{CD012A12-3A57-40B3-BA19-D562F3066ED5}" type="slidenum">
              <a:rPr lang="en-029" smtClean="0"/>
              <a:t>47</a:t>
            </a:fld>
            <a:endParaRPr lang="en-029"/>
          </a:p>
        </p:txBody>
      </p:sp>
    </p:spTree>
    <p:extLst>
      <p:ext uri="{BB962C8B-B14F-4D97-AF65-F5344CB8AC3E}">
        <p14:creationId xmlns:p14="http://schemas.microsoft.com/office/powerpoint/2010/main" val="1621500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029" altLang="en-US" b="1" i="1" smtClean="0"/>
              <a:t>Wisconsin v. Yoder</a:t>
            </a:r>
            <a:r>
              <a:rPr lang="en-029" altLang="en-US" smtClean="0"/>
              <a:t>, </a:t>
            </a:r>
            <a:r>
              <a:rPr lang="en-029" altLang="en-US" smtClean="0">
                <a:hlinkClick r:id="rId3" tooltip="Case citation"/>
              </a:rPr>
              <a:t>406 U.S. 205</a:t>
            </a:r>
            <a:r>
              <a:rPr lang="en-029" altLang="en-US" smtClean="0"/>
              <a:t> (1972), is the case in which the </a:t>
            </a:r>
            <a:r>
              <a:rPr lang="en-029" altLang="en-US" smtClean="0">
                <a:hlinkClick r:id="rId4" tooltip="Supreme Court of the United States"/>
              </a:rPr>
              <a:t>United States Supreme Court</a:t>
            </a:r>
            <a:r>
              <a:rPr lang="en-029" altLang="en-US" smtClean="0"/>
              <a:t> found that </a:t>
            </a:r>
            <a:r>
              <a:rPr lang="en-029" altLang="en-US" smtClean="0">
                <a:hlinkClick r:id="rId5" tooltip="Amish"/>
              </a:rPr>
              <a:t>Amish</a:t>
            </a:r>
            <a:r>
              <a:rPr lang="en-029" altLang="en-US" smtClean="0"/>
              <a:t> children could not be placed under </a:t>
            </a:r>
            <a:r>
              <a:rPr lang="en-029" altLang="en-US" smtClean="0">
                <a:hlinkClick r:id="rId6" tooltip="Compulsory education"/>
              </a:rPr>
              <a:t>compulsory education</a:t>
            </a:r>
            <a:r>
              <a:rPr lang="en-029" altLang="en-US" smtClean="0"/>
              <a:t> past </a:t>
            </a:r>
            <a:r>
              <a:rPr lang="en-029" altLang="en-US" smtClean="0">
                <a:hlinkClick r:id="rId7" tooltip="Junior high school"/>
              </a:rPr>
              <a:t>8th grade</a:t>
            </a:r>
            <a:r>
              <a:rPr lang="en-029" altLang="en-US" smtClean="0"/>
              <a:t>. The parents' fundamental right to </a:t>
            </a:r>
            <a:r>
              <a:rPr lang="en-029" altLang="en-US" smtClean="0">
                <a:hlinkClick r:id="rId8" tooltip="Freedom of religion"/>
              </a:rPr>
              <a:t>freedom of religion</a:t>
            </a:r>
            <a:r>
              <a:rPr lang="en-029" altLang="en-US" smtClean="0"/>
              <a:t> outweighed the state's interest in educating its children. The case is often cited as a basis for </a:t>
            </a:r>
            <a:r>
              <a:rPr lang="en-029" altLang="en-US" smtClean="0">
                <a:hlinkClick r:id="rId9" tooltip="Homeschooling in the United States"/>
              </a:rPr>
              <a:t>parents' right to educate their children</a:t>
            </a:r>
            <a:r>
              <a:rPr lang="en-029" altLang="en-US" smtClean="0"/>
              <a:t> outside of traditional private or public schools.</a:t>
            </a:r>
          </a:p>
        </p:txBody>
      </p:sp>
      <p:sp>
        <p:nvSpPr>
          <p:cNvPr id="4" name="Slide Number Placeholder 3"/>
          <p:cNvSpPr>
            <a:spLocks noGrp="1"/>
          </p:cNvSpPr>
          <p:nvPr>
            <p:ph type="sldNum" sz="quarter" idx="5"/>
          </p:nvPr>
        </p:nvSpPr>
        <p:spPr/>
        <p:txBody>
          <a:bodyPr/>
          <a:lstStyle/>
          <a:p>
            <a:pPr>
              <a:defRPr/>
            </a:pPr>
            <a:fld id="{87839FFD-E4C4-499D-B134-8634F05DF0F0}" type="slidenum">
              <a:rPr lang="en-PH" smtClean="0"/>
              <a:pPr>
                <a:defRPr/>
              </a:pPr>
              <a:t>54</a:t>
            </a:fld>
            <a:endParaRPr lang="en-PH"/>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029" altLang="en-US" b="1" i="1" smtClean="0"/>
              <a:t>Wisconsin v. Yoder</a:t>
            </a:r>
            <a:r>
              <a:rPr lang="en-029" altLang="en-US" smtClean="0"/>
              <a:t>, </a:t>
            </a:r>
            <a:r>
              <a:rPr lang="en-029" altLang="en-US" smtClean="0">
                <a:hlinkClick r:id="rId3" tooltip="Case citation"/>
              </a:rPr>
              <a:t>406 U.S. 205</a:t>
            </a:r>
            <a:r>
              <a:rPr lang="en-029" altLang="en-US" smtClean="0"/>
              <a:t> (1972), is the case in which the </a:t>
            </a:r>
            <a:r>
              <a:rPr lang="en-029" altLang="en-US" smtClean="0">
                <a:hlinkClick r:id="rId4" tooltip="Supreme Court of the United States"/>
              </a:rPr>
              <a:t>United States Supreme Court</a:t>
            </a:r>
            <a:r>
              <a:rPr lang="en-029" altLang="en-US" smtClean="0"/>
              <a:t> found that </a:t>
            </a:r>
            <a:r>
              <a:rPr lang="en-029" altLang="en-US" smtClean="0">
                <a:hlinkClick r:id="rId5" tooltip="Amish"/>
              </a:rPr>
              <a:t>Amish</a:t>
            </a:r>
            <a:r>
              <a:rPr lang="en-029" altLang="en-US" smtClean="0"/>
              <a:t> children could not be placed under </a:t>
            </a:r>
            <a:r>
              <a:rPr lang="en-029" altLang="en-US" smtClean="0">
                <a:hlinkClick r:id="rId6" tooltip="Compulsory education"/>
              </a:rPr>
              <a:t>compulsory education</a:t>
            </a:r>
            <a:r>
              <a:rPr lang="en-029" altLang="en-US" smtClean="0"/>
              <a:t> past </a:t>
            </a:r>
            <a:r>
              <a:rPr lang="en-029" altLang="en-US" smtClean="0">
                <a:hlinkClick r:id="rId7" tooltip="Junior high school"/>
              </a:rPr>
              <a:t>8th grade</a:t>
            </a:r>
            <a:r>
              <a:rPr lang="en-029" altLang="en-US" smtClean="0"/>
              <a:t>. The parents' fundamental right to </a:t>
            </a:r>
            <a:r>
              <a:rPr lang="en-029" altLang="en-US" smtClean="0">
                <a:hlinkClick r:id="rId8" tooltip="Freedom of religion"/>
              </a:rPr>
              <a:t>freedom of religion</a:t>
            </a:r>
            <a:r>
              <a:rPr lang="en-029" altLang="en-US" smtClean="0"/>
              <a:t> outweighed the state's interest in educating its children. The case is often cited as a basis for </a:t>
            </a:r>
            <a:r>
              <a:rPr lang="en-029" altLang="en-US" smtClean="0">
                <a:hlinkClick r:id="rId9" tooltip="Homeschooling in the United States"/>
              </a:rPr>
              <a:t>parents' right to educate their children</a:t>
            </a:r>
            <a:r>
              <a:rPr lang="en-029" altLang="en-US" smtClean="0"/>
              <a:t> outside of traditional private or public schools.</a:t>
            </a:r>
          </a:p>
        </p:txBody>
      </p:sp>
      <p:sp>
        <p:nvSpPr>
          <p:cNvPr id="4" name="Slide Number Placeholder 3"/>
          <p:cNvSpPr>
            <a:spLocks noGrp="1"/>
          </p:cNvSpPr>
          <p:nvPr>
            <p:ph type="sldNum" sz="quarter" idx="5"/>
          </p:nvPr>
        </p:nvSpPr>
        <p:spPr/>
        <p:txBody>
          <a:bodyPr/>
          <a:lstStyle/>
          <a:p>
            <a:pPr>
              <a:defRPr/>
            </a:pPr>
            <a:fld id="{87839FFD-E4C4-499D-B134-8634F05DF0F0}" type="slidenum">
              <a:rPr lang="en-PH" smtClean="0"/>
              <a:pPr>
                <a:defRPr/>
              </a:pPr>
              <a:t>55</a:t>
            </a:fld>
            <a:endParaRPr lang="en-P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029"/>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029"/>
          </a:p>
        </p:txBody>
      </p:sp>
      <p:sp>
        <p:nvSpPr>
          <p:cNvPr id="4" name="Date Placeholder 3"/>
          <p:cNvSpPr>
            <a:spLocks noGrp="1"/>
          </p:cNvSpPr>
          <p:nvPr>
            <p:ph type="dt" sz="half" idx="10"/>
          </p:nvPr>
        </p:nvSpPr>
        <p:spPr/>
        <p:txBody>
          <a:bodyPr/>
          <a:lstStyle/>
          <a:p>
            <a:fld id="{C5CA140C-8D71-430D-ADDE-2DCFD2ECF9AA}" type="datetimeFigureOut">
              <a:rPr lang="en-029" smtClean="0"/>
              <a:t>19/01/2019</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306212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C5CA140C-8D71-430D-ADDE-2DCFD2ECF9AA}" type="datetimeFigureOut">
              <a:rPr lang="en-029" smtClean="0"/>
              <a:t>19/01/2019</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514504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029"/>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C5CA140C-8D71-430D-ADDE-2DCFD2ECF9AA}" type="datetimeFigureOut">
              <a:rPr lang="en-029" smtClean="0"/>
              <a:t>19/01/2019</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3399656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5979"/>
            <a:ext cx="8229600" cy="43886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E92B1A17-2D6F-4C50-B156-F2E17D770723}" type="slidenum">
              <a:rPr lang="en-US"/>
              <a:pPr>
                <a:defRPr/>
              </a:pPr>
              <a:t>‹#›</a:t>
            </a:fld>
            <a:endParaRPr lang="en-US"/>
          </a:p>
        </p:txBody>
      </p:sp>
    </p:spTree>
    <p:extLst>
      <p:ext uri="{BB962C8B-B14F-4D97-AF65-F5344CB8AC3E}">
        <p14:creationId xmlns:p14="http://schemas.microsoft.com/office/powerpoint/2010/main" val="3244041561"/>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C5CA140C-8D71-430D-ADDE-2DCFD2ECF9AA}" type="datetimeFigureOut">
              <a:rPr lang="en-029" smtClean="0"/>
              <a:t>19/01/2019</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272398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029"/>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CA140C-8D71-430D-ADDE-2DCFD2ECF9AA}" type="datetimeFigureOut">
              <a:rPr lang="en-029" smtClean="0"/>
              <a:t>19/01/2019</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404240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Date Placeholder 4"/>
          <p:cNvSpPr>
            <a:spLocks noGrp="1"/>
          </p:cNvSpPr>
          <p:nvPr>
            <p:ph type="dt" sz="half" idx="10"/>
          </p:nvPr>
        </p:nvSpPr>
        <p:spPr/>
        <p:txBody>
          <a:bodyPr/>
          <a:lstStyle/>
          <a:p>
            <a:fld id="{C5CA140C-8D71-430D-ADDE-2DCFD2ECF9AA}" type="datetimeFigureOut">
              <a:rPr lang="en-029" smtClean="0"/>
              <a:t>19/01/2019</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1231869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029"/>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7" name="Date Placeholder 6"/>
          <p:cNvSpPr>
            <a:spLocks noGrp="1"/>
          </p:cNvSpPr>
          <p:nvPr>
            <p:ph type="dt" sz="half" idx="10"/>
          </p:nvPr>
        </p:nvSpPr>
        <p:spPr/>
        <p:txBody>
          <a:bodyPr/>
          <a:lstStyle/>
          <a:p>
            <a:fld id="{C5CA140C-8D71-430D-ADDE-2DCFD2ECF9AA}" type="datetimeFigureOut">
              <a:rPr lang="en-029" smtClean="0"/>
              <a:t>19/01/2019</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280368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Date Placeholder 2"/>
          <p:cNvSpPr>
            <a:spLocks noGrp="1"/>
          </p:cNvSpPr>
          <p:nvPr>
            <p:ph type="dt" sz="half" idx="10"/>
          </p:nvPr>
        </p:nvSpPr>
        <p:spPr/>
        <p:txBody>
          <a:bodyPr/>
          <a:lstStyle/>
          <a:p>
            <a:fld id="{C5CA140C-8D71-430D-ADDE-2DCFD2ECF9AA}" type="datetimeFigureOut">
              <a:rPr lang="en-029" smtClean="0"/>
              <a:t>19/01/2019</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378294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A140C-8D71-430D-ADDE-2DCFD2ECF9AA}" type="datetimeFigureOut">
              <a:rPr lang="en-029" smtClean="0"/>
              <a:t>19/01/2019</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241214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029"/>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A140C-8D71-430D-ADDE-2DCFD2ECF9AA}" type="datetimeFigureOut">
              <a:rPr lang="en-029" smtClean="0"/>
              <a:t>19/01/2019</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182528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029"/>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029"/>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A140C-8D71-430D-ADDE-2DCFD2ECF9AA}" type="datetimeFigureOut">
              <a:rPr lang="en-029" smtClean="0"/>
              <a:t>19/01/2019</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E8C68879-2A02-46DE-8AE4-510EED48D17B}" type="slidenum">
              <a:rPr lang="en-029" smtClean="0"/>
              <a:t>‹#›</a:t>
            </a:fld>
            <a:endParaRPr lang="en-029"/>
          </a:p>
        </p:txBody>
      </p:sp>
    </p:spTree>
    <p:extLst>
      <p:ext uri="{BB962C8B-B14F-4D97-AF65-F5344CB8AC3E}">
        <p14:creationId xmlns:p14="http://schemas.microsoft.com/office/powerpoint/2010/main" val="299226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029"/>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5CA140C-8D71-430D-ADDE-2DCFD2ECF9AA}" type="datetimeFigureOut">
              <a:rPr lang="en-029" smtClean="0"/>
              <a:t>19/01/2019</a:t>
            </a:fld>
            <a:endParaRPr lang="en-029"/>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029"/>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8C68879-2A02-46DE-8AE4-510EED48D17B}" type="slidenum">
              <a:rPr lang="en-029" smtClean="0"/>
              <a:t>‹#›</a:t>
            </a:fld>
            <a:endParaRPr lang="en-029"/>
          </a:p>
        </p:txBody>
      </p:sp>
    </p:spTree>
    <p:extLst>
      <p:ext uri="{BB962C8B-B14F-4D97-AF65-F5344CB8AC3E}">
        <p14:creationId xmlns:p14="http://schemas.microsoft.com/office/powerpoint/2010/main" val="1711900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hyperlink" Target="https://www.google.com/url?sa=i&amp;rct=j&amp;q=&amp;esrc=s&amp;source=images&amp;cd=&amp;cad=rja&amp;uact=8&amp;ved=2ahUKEwiyi6Gcg_HfAhWHxFkKHXmVC9kQjRx6BAgBEAU&amp;url=https://en.wikiquote.org/wiki/Property&amp;psig=AOvVaw2NCd2mabuWogZ0DhevrdNX&amp;ust=1547684200148862"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url?sa=i&amp;rct=j&amp;q=&amp;esrc=s&amp;source=images&amp;cd=&amp;cad=rja&amp;uact=8&amp;ved=2ahUKEwjlx_qi1PnfAhUp1lkKHWr3DAcQjRx6BAgBEAU&amp;url=https://themuslimtimes.info/2011/10/25/apostasy-and-un-declaration-of-human-rights/&amp;psig=AOvVaw1migplF3RoW1FC3ApYRAmA&amp;ust=154798081626786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hyperlink" Target="https://www.google.com/url?sa=i&amp;rct=j&amp;q=&amp;esrc=s&amp;source=images&amp;cd=&amp;cad=rja&amp;uact=8&amp;ved=2ahUKEwiyi6Gcg_HfAhWHxFkKHXmVC9kQjRx6BAgBEAU&amp;url=https://en.wikiquote.org/wiki/Property&amp;psig=AOvVaw2NCd2mabuWogZ0DhevrdNX&amp;ust=1547684200148862"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hyperlink" Target="https://www.google.com/url?sa=i&amp;rct=j&amp;q=&amp;esrc=s&amp;source=images&amp;cd=&amp;cad=rja&amp;uact=8&amp;ved=2ahUKEwiyi6Gcg_HfAhWHxFkKHXmVC9kQjRx6BAgBEAU&amp;url=https://en.wikiquote.org/wiki/Property&amp;psig=AOvVaw2NCd2mabuWogZ0DhevrdNX&amp;ust=1547684200148862"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hyperlink" Target="https://www.google.com/url?sa=i&amp;rct=j&amp;q=&amp;esrc=s&amp;source=images&amp;cd=&amp;cad=rja&amp;uact=8&amp;ved=2ahUKEwiyi6Gcg_HfAhWHxFkKHXmVC9kQjRx6BAgBEAU&amp;url=https://en.wikiquote.org/wiki/Property&amp;psig=AOvVaw2NCd2mabuWogZ0DhevrdNX&amp;ust=1547684200148862"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47750"/>
            <a:ext cx="9144000" cy="30480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6600" y="4095751"/>
            <a:ext cx="1143000" cy="642815"/>
          </a:xfrm>
          <a:prstGeom prst="rect">
            <a:avLst/>
          </a:prstGeom>
        </p:spPr>
      </p:pic>
      <p:sp>
        <p:nvSpPr>
          <p:cNvPr id="8" name="TextBox 7"/>
          <p:cNvSpPr txBox="1"/>
          <p:nvPr/>
        </p:nvSpPr>
        <p:spPr>
          <a:xfrm>
            <a:off x="0" y="1"/>
            <a:ext cx="9144000" cy="1200329"/>
          </a:xfrm>
          <a:prstGeom prst="rect">
            <a:avLst/>
          </a:prstGeom>
          <a:noFill/>
        </p:spPr>
        <p:txBody>
          <a:bodyPr wrap="square">
            <a:spAutoFit/>
          </a:bodyPr>
          <a:lstStyle/>
          <a:p>
            <a:pPr algn="ctr">
              <a:defRPr/>
            </a:pPr>
            <a:r>
              <a:rPr lang="en-US" sz="3600" b="1" dirty="0" smtClean="0">
                <a:ln w="18415" cmpd="sng">
                  <a:solidFill>
                    <a:srgbClr val="FFFFFF"/>
                  </a:solidFill>
                  <a:prstDash val="solid"/>
                </a:ln>
                <a:effectLst>
                  <a:outerShdw blurRad="63500" dir="3600000" algn="tl" rotWithShape="0">
                    <a:srgbClr val="000000">
                      <a:alpha val="70000"/>
                    </a:srgbClr>
                  </a:outerShdw>
                </a:effectLst>
              </a:rPr>
              <a:t>Religious Liberty and the Constitution: </a:t>
            </a:r>
          </a:p>
          <a:p>
            <a:pPr algn="ctr">
              <a:defRPr/>
            </a:pPr>
            <a:r>
              <a:rPr lang="en-US" sz="3600" b="1" dirty="0" smtClean="0">
                <a:ln w="18415" cmpd="sng">
                  <a:solidFill>
                    <a:srgbClr val="FFFFFF"/>
                  </a:solidFill>
                  <a:prstDash val="solid"/>
                </a:ln>
                <a:effectLst>
                  <a:outerShdw blurRad="63500" dir="3600000" algn="tl" rotWithShape="0">
                    <a:srgbClr val="000000">
                      <a:alpha val="70000"/>
                    </a:srgbClr>
                  </a:outerShdw>
                </a:effectLst>
              </a:rPr>
              <a:t>Limits and possibilities</a:t>
            </a:r>
            <a:endParaRPr lang="en-US" sz="3600" b="1" dirty="0">
              <a:ln w="18415" cmpd="sng">
                <a:solidFill>
                  <a:srgbClr val="FFFFFF"/>
                </a:solidFill>
                <a:prstDash val="solid"/>
              </a:ln>
              <a:effectLst>
                <a:outerShdw blurRad="63500" dir="3600000" algn="tl" rotWithShape="0">
                  <a:srgbClr val="000000">
                    <a:alpha val="70000"/>
                  </a:srgbClr>
                </a:outerShdw>
              </a:effectLst>
            </a:endParaRPr>
          </a:p>
        </p:txBody>
      </p:sp>
      <p:sp>
        <p:nvSpPr>
          <p:cNvPr id="9" name="TextBox 8"/>
          <p:cNvSpPr txBox="1"/>
          <p:nvPr/>
        </p:nvSpPr>
        <p:spPr>
          <a:xfrm>
            <a:off x="5848350" y="4674215"/>
            <a:ext cx="3657600" cy="461665"/>
          </a:xfrm>
          <a:prstGeom prst="rect">
            <a:avLst/>
          </a:prstGeom>
          <a:noFill/>
        </p:spPr>
        <p:txBody>
          <a:bodyPr wrap="square" rtlCol="0">
            <a:spAutoFit/>
          </a:bodyPr>
          <a:lstStyle/>
          <a:p>
            <a:pPr algn="ctr"/>
            <a:r>
              <a:rPr lang="en-029" sz="1200" b="1" dirty="0" smtClean="0"/>
              <a:t>CARIBBEAN </a:t>
            </a:r>
          </a:p>
          <a:p>
            <a:pPr algn="ctr"/>
            <a:r>
              <a:rPr lang="en-029" sz="1200" b="1" dirty="0" smtClean="0"/>
              <a:t>RELIGIOUS LIBERTY ASSOCIATION</a:t>
            </a:r>
            <a:endParaRPr lang="en-029" sz="1200" b="1" dirty="0"/>
          </a:p>
        </p:txBody>
      </p:sp>
      <p:sp>
        <p:nvSpPr>
          <p:cNvPr id="10" name="TextBox 7"/>
          <p:cNvSpPr txBox="1">
            <a:spLocks noChangeArrowheads="1"/>
          </p:cNvSpPr>
          <p:nvPr/>
        </p:nvSpPr>
        <p:spPr bwMode="auto">
          <a:xfrm>
            <a:off x="2247900" y="3181350"/>
            <a:ext cx="4686300" cy="781304"/>
          </a:xfrm>
          <a:prstGeom prst="rect">
            <a:avLst/>
          </a:prstGeom>
          <a:noFill/>
          <a:ln>
            <a:noFill/>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eaLnBrk="1" hangingPunct="1">
              <a:spcBef>
                <a:spcPct val="0"/>
              </a:spcBef>
              <a:buFontTx/>
              <a:buNone/>
            </a:pPr>
            <a:r>
              <a:rPr lang="en-US" sz="2800" b="1" spc="100" dirty="0" smtClean="0">
                <a:ln w="12700">
                  <a:solidFill>
                    <a:schemeClr val="bg1"/>
                  </a:solidFill>
                </a:ln>
                <a:effectLst>
                  <a:outerShdw blurRad="38100" dist="38100" dir="2700000" algn="tl">
                    <a:srgbClr val="000000">
                      <a:alpha val="43137"/>
                    </a:srgbClr>
                  </a:outerShdw>
                </a:effectLst>
                <a:latin typeface="Impact" panose="020B0806030902050204" pitchFamily="34" charset="0"/>
              </a:rPr>
              <a:t>Anthony  Hall</a:t>
            </a:r>
          </a:p>
          <a:p>
            <a:pPr marL="0" indent="0" algn="ctr">
              <a:lnSpc>
                <a:spcPct val="90000"/>
              </a:lnSpc>
              <a:buNone/>
              <a:defRPr/>
            </a:pPr>
            <a:r>
              <a:rPr lang="en-US" sz="2000" b="1" i="1" spc="100" dirty="0">
                <a:ln w="12700">
                  <a:solidFill>
                    <a:schemeClr val="bg1"/>
                  </a:solidFill>
                </a:ln>
                <a:effectLst>
                  <a:outerShdw blurRad="38100" dist="38100" dir="2700000" algn="tl">
                    <a:srgbClr val="000000">
                      <a:alpha val="43137"/>
                    </a:srgbClr>
                  </a:outerShdw>
                </a:effectLst>
                <a:latin typeface="Impact" panose="020B0806030902050204" pitchFamily="34" charset="0"/>
              </a:rPr>
              <a:t>V</a:t>
            </a:r>
            <a:r>
              <a:rPr lang="en-US" sz="2000" b="1" i="1" spc="100" dirty="0" smtClean="0">
                <a:ln w="12700">
                  <a:solidFill>
                    <a:schemeClr val="bg1"/>
                  </a:solidFill>
                </a:ln>
                <a:effectLst>
                  <a:outerShdw blurRad="38100" dist="38100" dir="2700000" algn="tl">
                    <a:srgbClr val="000000">
                      <a:alpha val="43137"/>
                    </a:srgbClr>
                  </a:outerShdw>
                </a:effectLst>
                <a:latin typeface="Impact" panose="020B0806030902050204" pitchFamily="34" charset="0"/>
              </a:rPr>
              <a:t>ice President CARLA/Attorney-at-law</a:t>
            </a:r>
            <a:endParaRPr lang="en-US" sz="2000" b="1" i="1" spc="100" dirty="0">
              <a:ln w="12700">
                <a:solidFill>
                  <a:schemeClr val="bg1"/>
                </a:solidFill>
              </a:ln>
              <a:effectLst>
                <a:outerShdw blurRad="38100" dist="38100" dir="2700000" algn="tl">
                  <a:srgbClr val="000000">
                    <a:alpha val="43137"/>
                  </a:srgbClr>
                </a:outerShdw>
              </a:effectLst>
              <a:latin typeface="Impact" panose="020B0806030902050204" pitchFamily="34" charset="0"/>
            </a:endParaRPr>
          </a:p>
          <a:p>
            <a:pPr marL="0" indent="0" algn="ctr" eaLnBrk="1" hangingPunct="1">
              <a:spcBef>
                <a:spcPct val="0"/>
              </a:spcBef>
              <a:buFontTx/>
              <a:buNone/>
            </a:pPr>
            <a:endParaRPr lang="en-US" sz="2800" b="1" i="1" dirty="0" smtClean="0">
              <a:ln w="12700">
                <a:solidFill>
                  <a:schemeClr val="bg1"/>
                </a:solidFill>
              </a:ln>
              <a:latin typeface="Script MT Bold" pitchFamily="66" charset="0"/>
            </a:endParaRPr>
          </a:p>
        </p:txBody>
      </p:sp>
    </p:spTree>
    <p:extLst>
      <p:ext uri="{BB962C8B-B14F-4D97-AF65-F5344CB8AC3E}">
        <p14:creationId xmlns:p14="http://schemas.microsoft.com/office/powerpoint/2010/main" val="1088914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684382"/>
            <a:ext cx="7924800" cy="3693319"/>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defRPr/>
            </a:pPr>
            <a:r>
              <a:rPr lang="en-US" sz="2600" dirty="0" smtClean="0">
                <a:latin typeface="Eras Bold ITC" panose="020B0907030504020204" pitchFamily="34" charset="0"/>
                <a:ea typeface="Verdana" panose="020B0604030504040204" pitchFamily="34" charset="0"/>
              </a:rPr>
              <a:t>11(2) </a:t>
            </a:r>
            <a:r>
              <a:rPr lang="en-029" sz="2600" dirty="0">
                <a:latin typeface="Eras Bold ITC" panose="020B0907030504020204" pitchFamily="34" charset="0"/>
                <a:ea typeface="Verdana" panose="020B0604030504040204" pitchFamily="34" charset="0"/>
              </a:rPr>
              <a:t>Except with </a:t>
            </a:r>
            <a:r>
              <a:rPr lang="en-029" sz="2600" dirty="0">
                <a:solidFill>
                  <a:srgbClr val="FF0000"/>
                </a:solidFill>
                <a:latin typeface="Eras Bold ITC" panose="020B0907030504020204" pitchFamily="34" charset="0"/>
                <a:ea typeface="Verdana" panose="020B0604030504040204" pitchFamily="34" charset="0"/>
              </a:rPr>
              <a:t>his own consent </a:t>
            </a:r>
            <a:r>
              <a:rPr lang="en-029" sz="2600" dirty="0">
                <a:latin typeface="Eras Bold ITC" panose="020B0907030504020204" pitchFamily="34" charset="0"/>
                <a:ea typeface="Verdana" panose="020B0604030504040204" pitchFamily="34" charset="0"/>
              </a:rPr>
              <a:t>(or, if he is under the age, of </a:t>
            </a:r>
            <a:r>
              <a:rPr lang="en-029" sz="2600" dirty="0">
                <a:solidFill>
                  <a:srgbClr val="FF0000"/>
                </a:solidFill>
                <a:latin typeface="Eras Bold ITC" panose="020B0907030504020204" pitchFamily="34" charset="0"/>
                <a:ea typeface="Verdana" panose="020B0604030504040204" pitchFamily="34" charset="0"/>
              </a:rPr>
              <a:t>eighteen years</a:t>
            </a:r>
            <a:r>
              <a:rPr lang="en-029" sz="2600" dirty="0">
                <a:latin typeface="Eras Bold ITC" panose="020B0907030504020204" pitchFamily="34" charset="0"/>
                <a:ea typeface="Verdana" panose="020B0604030504040204" pitchFamily="34" charset="0"/>
              </a:rPr>
              <a:t>, the consent of his parent or guardian) no person attending any place of education shall be required to receive religious instruction or to take part in or attend any religious ceremony or observance if that instruction, ceremony or observance relates to a religion other than his </a:t>
            </a:r>
            <a:r>
              <a:rPr lang="en-029" sz="2600" dirty="0" smtClean="0">
                <a:latin typeface="Eras Bold ITC" panose="020B0907030504020204" pitchFamily="34" charset="0"/>
                <a:ea typeface="Verdana" panose="020B0604030504040204" pitchFamily="34" charset="0"/>
              </a:rPr>
              <a:t>own   </a:t>
            </a:r>
            <a:endParaRPr lang="en-029" sz="2600" dirty="0">
              <a:latin typeface="Eras Bold ITC" panose="020B0907030504020204" pitchFamily="34" charset="0"/>
              <a:ea typeface="Verdana" panose="020B0604030504040204" pitchFamily="34" charset="0"/>
            </a:endParaRPr>
          </a:p>
        </p:txBody>
      </p:sp>
      <p:sp>
        <p:nvSpPr>
          <p:cNvPr id="10" name="Text Box 3"/>
          <p:cNvSpPr txBox="1">
            <a:spLocks noChangeArrowheads="1"/>
          </p:cNvSpPr>
          <p:nvPr/>
        </p:nvSpPr>
        <p:spPr bwMode="auto">
          <a:xfrm>
            <a:off x="34637" y="-44664"/>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Antigua Constitution</a:t>
            </a:r>
            <a:endParaRPr lang="en-US" sz="3600" dirty="0">
              <a:latin typeface="Eras Bold ITC" panose="020B0907030504020204" pitchFamily="34" charset="0"/>
              <a:ea typeface="Verdana" panose="020B0604030504040204" pitchFamily="34" charset="0"/>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129005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0" y="4051323"/>
            <a:ext cx="1364320" cy="882628"/>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533400" y="698374"/>
            <a:ext cx="7391400" cy="4154984"/>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defRPr/>
            </a:pPr>
            <a:r>
              <a:rPr lang="en-US" sz="2400" dirty="0" smtClean="0">
                <a:latin typeface="Eras Bold ITC" panose="020B0907030504020204" pitchFamily="34" charset="0"/>
                <a:ea typeface="Verdana" panose="020B0604030504040204" pitchFamily="34" charset="0"/>
              </a:rPr>
              <a:t>11</a:t>
            </a:r>
            <a:r>
              <a:rPr lang="en-029" sz="2400" dirty="0" smtClean="0">
                <a:latin typeface="Eras Bold ITC" panose="020B0907030504020204" pitchFamily="34" charset="0"/>
                <a:ea typeface="Verdana" panose="020B0604030504040204" pitchFamily="34" charset="0"/>
              </a:rPr>
              <a:t>(2</a:t>
            </a:r>
            <a:r>
              <a:rPr lang="en-029" sz="2400" dirty="0">
                <a:latin typeface="Eras Bold ITC" panose="020B0907030504020204" pitchFamily="34" charset="0"/>
                <a:ea typeface="Verdana" panose="020B0604030504040204" pitchFamily="34" charset="0"/>
              </a:rPr>
              <a:t>) Except with his own consent (or, if he is a person under the age of eighteen years, the consent of a person who is his parent or guardian) a person attending any place of education, </a:t>
            </a:r>
            <a:r>
              <a:rPr lang="en-029" sz="2400" u="sng" dirty="0">
                <a:solidFill>
                  <a:srgbClr val="FF0000"/>
                </a:solidFill>
                <a:latin typeface="Eras Bold ITC" panose="020B0907030504020204" pitchFamily="34" charset="0"/>
                <a:ea typeface="Verdana" panose="020B0604030504040204" pitchFamily="34" charset="0"/>
              </a:rPr>
              <a:t>detained in any prison or corrective institution or serving in a defence force </a:t>
            </a:r>
            <a:r>
              <a:rPr lang="en-029" sz="2400" dirty="0">
                <a:latin typeface="Eras Bold ITC" panose="020B0907030504020204" pitchFamily="34" charset="0"/>
                <a:ea typeface="Verdana" panose="020B0604030504040204" pitchFamily="34" charset="0"/>
              </a:rPr>
              <a:t>shall not be required to receive religious instruction or to take part in or attend any religious ceremony or observance if that instruction, ceremony or observance relates to a religion that is not his own. </a:t>
            </a:r>
            <a:endParaRPr lang="en-029" sz="2000" dirty="0">
              <a:latin typeface="Eras Bold ITC" panose="020B0907030504020204" pitchFamily="34" charset="0"/>
              <a:ea typeface="Verdana" panose="020B0604030504040204" pitchFamily="34" charset="0"/>
            </a:endParaRPr>
          </a:p>
        </p:txBody>
      </p:sp>
      <p:sp>
        <p:nvSpPr>
          <p:cNvPr id="10" name="Text Box 3"/>
          <p:cNvSpPr txBox="1">
            <a:spLocks noChangeArrowheads="1"/>
          </p:cNvSpPr>
          <p:nvPr/>
        </p:nvSpPr>
        <p:spPr bwMode="auto">
          <a:xfrm>
            <a:off x="31173" y="38051"/>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St. Kitts Nevis Constitution</a:t>
            </a:r>
            <a:endParaRPr lang="en-US" sz="3600" dirty="0">
              <a:latin typeface="Eras Bold ITC" panose="020B0907030504020204" pitchFamily="34" charset="0"/>
              <a:ea typeface="Verdana" panose="020B0604030504040204" pitchFamily="34" charset="0"/>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782230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72" y="4051323"/>
            <a:ext cx="1340427" cy="867170"/>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914400" y="741356"/>
            <a:ext cx="7010400" cy="3785652"/>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r>
              <a:rPr lang="en-US" sz="2000" dirty="0" smtClean="0">
                <a:latin typeface="Eras Bold ITC" panose="020B0907030504020204" pitchFamily="34" charset="0"/>
                <a:ea typeface="Verdana" panose="020B0604030504040204" pitchFamily="34" charset="0"/>
              </a:rPr>
              <a:t>59</a:t>
            </a:r>
            <a:r>
              <a:rPr lang="en-029" sz="2400" dirty="0" smtClean="0">
                <a:latin typeface="Eras Bold ITC" panose="020B0907030504020204" pitchFamily="34" charset="0"/>
                <a:ea typeface="Verdana" panose="020B0604030504040204" pitchFamily="34" charset="0"/>
              </a:rPr>
              <a:t>(2) Except </a:t>
            </a:r>
            <a:r>
              <a:rPr lang="en-029" sz="2400" dirty="0">
                <a:latin typeface="Eras Bold ITC" panose="020B0907030504020204" pitchFamily="34" charset="0"/>
                <a:ea typeface="Verdana" panose="020B0604030504040204" pitchFamily="34" charset="0"/>
              </a:rPr>
              <a:t>with his consent (or, if he is a person who has not </a:t>
            </a:r>
            <a:r>
              <a:rPr lang="en-029" sz="2400" dirty="0" smtClean="0">
                <a:latin typeface="Eras Bold ITC" panose="020B0907030504020204" pitchFamily="34" charset="0"/>
                <a:ea typeface="Verdana" panose="020B0604030504040204" pitchFamily="34" charset="0"/>
              </a:rPr>
              <a:t>attained the </a:t>
            </a:r>
            <a:r>
              <a:rPr lang="en-029" sz="2400" dirty="0">
                <a:latin typeface="Eras Bold ITC" panose="020B0907030504020204" pitchFamily="34" charset="0"/>
                <a:ea typeface="Verdana" panose="020B0604030504040204" pitchFamily="34" charset="0"/>
              </a:rPr>
              <a:t>age of </a:t>
            </a:r>
            <a:r>
              <a:rPr lang="en-029" sz="2400" u="sng" dirty="0">
                <a:solidFill>
                  <a:srgbClr val="FF0000"/>
                </a:solidFill>
                <a:latin typeface="Eras Bold ITC" panose="020B0907030504020204" pitchFamily="34" charset="0"/>
                <a:ea typeface="Verdana" panose="020B0604030504040204" pitchFamily="34" charset="0"/>
              </a:rPr>
              <a:t>twenty-one years</a:t>
            </a:r>
            <a:r>
              <a:rPr lang="en-029" sz="2400" dirty="0">
                <a:latin typeface="Eras Bold ITC" panose="020B0907030504020204" pitchFamily="34" charset="0"/>
                <a:ea typeface="Verdana" panose="020B0604030504040204" pitchFamily="34" charset="0"/>
              </a:rPr>
              <a:t>, the consent of </a:t>
            </a:r>
            <a:r>
              <a:rPr lang="en-029" sz="2400" dirty="0" smtClean="0">
                <a:latin typeface="Eras Bold ITC" panose="020B0907030504020204" pitchFamily="34" charset="0"/>
                <a:ea typeface="Verdana" panose="020B0604030504040204" pitchFamily="34" charset="0"/>
              </a:rPr>
              <a:t>his guardian</a:t>
            </a:r>
            <a:r>
              <a:rPr lang="en-029" sz="2400" dirty="0">
                <a:latin typeface="Eras Bold ITC" panose="020B0907030504020204" pitchFamily="34" charset="0"/>
                <a:ea typeface="Verdana" panose="020B0604030504040204" pitchFamily="34" charset="0"/>
              </a:rPr>
              <a:t>) no </a:t>
            </a:r>
            <a:r>
              <a:rPr lang="en-029" sz="2400" dirty="0" smtClean="0">
                <a:latin typeface="Eras Bold ITC" panose="020B0907030504020204" pitchFamily="34" charset="0"/>
                <a:ea typeface="Verdana" panose="020B0604030504040204" pitchFamily="34" charset="0"/>
              </a:rPr>
              <a:t>person attending </a:t>
            </a:r>
            <a:r>
              <a:rPr lang="en-029" sz="2400" dirty="0">
                <a:latin typeface="Eras Bold ITC" panose="020B0907030504020204" pitchFamily="34" charset="0"/>
                <a:ea typeface="Verdana" panose="020B0604030504040204" pitchFamily="34" charset="0"/>
              </a:rPr>
              <a:t>any place of education shall be required to receive </a:t>
            </a:r>
            <a:r>
              <a:rPr lang="en-029" sz="2400" dirty="0" smtClean="0">
                <a:latin typeface="Eras Bold ITC" panose="020B0907030504020204" pitchFamily="34" charset="0"/>
                <a:ea typeface="Verdana" panose="020B0604030504040204" pitchFamily="34" charset="0"/>
              </a:rPr>
              <a:t>religious instruction </a:t>
            </a:r>
            <a:r>
              <a:rPr lang="en-029" sz="2400" dirty="0">
                <a:latin typeface="Eras Bold ITC" panose="020B0907030504020204" pitchFamily="34" charset="0"/>
                <a:ea typeface="Verdana" panose="020B0604030504040204" pitchFamily="34" charset="0"/>
              </a:rPr>
              <a:t>or to take part in or attend any religious ceremony </a:t>
            </a:r>
            <a:r>
              <a:rPr lang="en-029" sz="2400" dirty="0" smtClean="0">
                <a:latin typeface="Eras Bold ITC" panose="020B0907030504020204" pitchFamily="34" charset="0"/>
                <a:ea typeface="Verdana" panose="020B0604030504040204" pitchFamily="34" charset="0"/>
              </a:rPr>
              <a:t>or observance if </a:t>
            </a:r>
            <a:r>
              <a:rPr lang="en-029" sz="2400" dirty="0">
                <a:latin typeface="Eras Bold ITC" panose="020B0907030504020204" pitchFamily="34" charset="0"/>
                <a:ea typeface="Verdana" panose="020B0604030504040204" pitchFamily="34" charset="0"/>
              </a:rPr>
              <a:t>that instruction, ceremony or observance relates to a religion other than</a:t>
            </a:r>
          </a:p>
          <a:p>
            <a:r>
              <a:rPr lang="en-029" sz="2400" dirty="0">
                <a:latin typeface="Eras Bold ITC" panose="020B0907030504020204" pitchFamily="34" charset="0"/>
                <a:ea typeface="Verdana" panose="020B0604030504040204" pitchFamily="34" charset="0"/>
              </a:rPr>
              <a:t>his own.</a:t>
            </a:r>
            <a:endParaRPr lang="en-029" sz="2000" dirty="0">
              <a:latin typeface="Eras Bold ITC" panose="020B0907030504020204" pitchFamily="34" charset="0"/>
              <a:ea typeface="Verdana" panose="020B0604030504040204" pitchFamily="34" charset="0"/>
            </a:endParaRPr>
          </a:p>
        </p:txBody>
      </p:sp>
      <p:sp>
        <p:nvSpPr>
          <p:cNvPr id="10" name="Text Box 3"/>
          <p:cNvSpPr txBox="1">
            <a:spLocks noChangeArrowheads="1"/>
          </p:cNvSpPr>
          <p:nvPr/>
        </p:nvSpPr>
        <p:spPr bwMode="auto">
          <a:xfrm>
            <a:off x="31173" y="38051"/>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Monserrat Constitution</a:t>
            </a:r>
            <a:endParaRPr lang="en-US" sz="3600" dirty="0">
              <a:latin typeface="Eras Bold ITC" panose="020B0907030504020204" pitchFamily="34" charset="0"/>
              <a:ea typeface="Verdana" panose="020B0604030504040204" pitchFamily="34" charset="0"/>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453558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6400" y="4110005"/>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3785652"/>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defRPr/>
            </a:pPr>
            <a:r>
              <a:rPr lang="en-US" sz="3200" dirty="0" smtClean="0">
                <a:latin typeface="Eras Bold ITC" panose="020B0907030504020204" pitchFamily="34" charset="0"/>
                <a:ea typeface="Verdana" panose="020B0604030504040204" pitchFamily="34" charset="0"/>
              </a:rPr>
              <a:t>11(3) </a:t>
            </a:r>
            <a:r>
              <a:rPr lang="en-029" sz="3600" dirty="0">
                <a:latin typeface="Eras Bold ITC" panose="020B0907030504020204" pitchFamily="34" charset="0"/>
                <a:ea typeface="Verdana" panose="020B0604030504040204" pitchFamily="34" charset="0"/>
              </a:rPr>
              <a:t>No person shall be compelled to take any oath which is contrary to his religion or belief or to take any oath in a manner which is contrary to his religion or belief. </a:t>
            </a:r>
            <a:r>
              <a:rPr lang="en-029" sz="3600" dirty="0" smtClean="0">
                <a:latin typeface="Eras Bold ITC" panose="020B0907030504020204" pitchFamily="34" charset="0"/>
                <a:ea typeface="Verdana" panose="020B0604030504040204" pitchFamily="34" charset="0"/>
              </a:rPr>
              <a:t>*</a:t>
            </a:r>
            <a:r>
              <a:rPr lang="en-029" sz="2400" dirty="0" smtClean="0">
                <a:latin typeface="Eras Bold ITC" panose="020B0907030504020204" pitchFamily="34" charset="0"/>
                <a:ea typeface="Verdana" panose="020B0604030504040204" pitchFamily="34" charset="0"/>
              </a:rPr>
              <a:t>SKN 11(4) MONS 59(4)</a:t>
            </a:r>
            <a:r>
              <a:rPr lang="en-029" sz="2000" dirty="0">
                <a:latin typeface="Eras Bold ITC" panose="020B0907030504020204" pitchFamily="34" charset="0"/>
                <a:ea typeface="Verdana" panose="020B0604030504040204" pitchFamily="34" charset="0"/>
              </a:rPr>
              <a:t> identical</a:t>
            </a:r>
          </a:p>
        </p:txBody>
      </p:sp>
      <p:sp>
        <p:nvSpPr>
          <p:cNvPr id="11" name="Text Box 3"/>
          <p:cNvSpPr txBox="1">
            <a:spLocks noChangeArrowheads="1"/>
          </p:cNvSpPr>
          <p:nvPr/>
        </p:nvSpPr>
        <p:spPr bwMode="auto">
          <a:xfrm>
            <a:off x="34637" y="-44664"/>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Antigua Constitution</a:t>
            </a:r>
            <a:endParaRPr lang="en-US" sz="36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221968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3416320"/>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defRPr/>
            </a:pPr>
            <a:r>
              <a:rPr lang="en-US" sz="2400" dirty="0" smtClean="0">
                <a:latin typeface="Eras Bold ITC" panose="020B0907030504020204" pitchFamily="34" charset="0"/>
                <a:ea typeface="Verdana" panose="020B0604030504040204" pitchFamily="34" charset="0"/>
              </a:rPr>
              <a:t>11</a:t>
            </a:r>
            <a:r>
              <a:rPr lang="en-029" sz="2400" dirty="0" smtClean="0">
                <a:latin typeface="Eras Bold ITC" panose="020B0907030504020204" pitchFamily="34" charset="0"/>
                <a:ea typeface="Verdana" panose="020B0604030504040204" pitchFamily="34" charset="0"/>
              </a:rPr>
              <a:t>(3</a:t>
            </a:r>
            <a:r>
              <a:rPr lang="en-029" sz="2400" dirty="0">
                <a:latin typeface="Eras Bold ITC" panose="020B0907030504020204" pitchFamily="34" charset="0"/>
                <a:ea typeface="Verdana" panose="020B0604030504040204" pitchFamily="34" charset="0"/>
              </a:rPr>
              <a:t>) Every religious community shall be entitled, at its own expense, to establish and maintain places of education and to manage any place of education that it wholly maintains and such a community shall not be prevented from providing religious instruction for persons of that community in the course of any education that it wholly maintains or in the course of any education that it otherwise provides. </a:t>
            </a:r>
          </a:p>
        </p:txBody>
      </p:sp>
      <p:sp>
        <p:nvSpPr>
          <p:cNvPr id="11" name="Text Box 3"/>
          <p:cNvSpPr txBox="1">
            <a:spLocks noChangeArrowheads="1"/>
          </p:cNvSpPr>
          <p:nvPr/>
        </p:nvSpPr>
        <p:spPr bwMode="auto">
          <a:xfrm>
            <a:off x="31173" y="38051"/>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St. Kitts Nevis Constitution</a:t>
            </a:r>
            <a:endParaRPr lang="en-US" sz="36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516850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4009394"/>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3785652"/>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r>
              <a:rPr lang="en-US" sz="2400" dirty="0" smtClean="0">
                <a:solidFill>
                  <a:srgbClr val="FF0000"/>
                </a:solidFill>
                <a:latin typeface="Eras Bold ITC" panose="020B0907030504020204" pitchFamily="34" charset="0"/>
                <a:ea typeface="Verdana" panose="020B0604030504040204" pitchFamily="34" charset="0"/>
              </a:rPr>
              <a:t>*</a:t>
            </a:r>
            <a:r>
              <a:rPr lang="en-US" sz="2400" dirty="0" smtClean="0">
                <a:latin typeface="Eras Bold ITC" panose="020B0907030504020204" pitchFamily="34" charset="0"/>
                <a:ea typeface="Verdana" panose="020B0604030504040204" pitchFamily="34" charset="0"/>
              </a:rPr>
              <a:t>59(3)</a:t>
            </a:r>
            <a:r>
              <a:rPr lang="en-029" sz="2400" dirty="0" smtClean="0">
                <a:latin typeface="Eras Bold ITC" panose="020B0907030504020204" pitchFamily="34" charset="0"/>
                <a:ea typeface="Verdana" panose="020B0604030504040204" pitchFamily="34" charset="0"/>
              </a:rPr>
              <a:t> </a:t>
            </a:r>
            <a:r>
              <a:rPr lang="en-029" sz="2400" dirty="0">
                <a:latin typeface="Eras Bold ITC" panose="020B0907030504020204" pitchFamily="34" charset="0"/>
                <a:ea typeface="Verdana" panose="020B0604030504040204" pitchFamily="34" charset="0"/>
              </a:rPr>
              <a:t>No religious community or denomination shall be </a:t>
            </a:r>
            <a:r>
              <a:rPr lang="en-029" sz="2400" dirty="0" smtClean="0">
                <a:latin typeface="Eras Bold ITC" panose="020B0907030504020204" pitchFamily="34" charset="0"/>
                <a:ea typeface="Verdana" panose="020B0604030504040204" pitchFamily="34" charset="0"/>
              </a:rPr>
              <a:t>prevented from </a:t>
            </a:r>
            <a:r>
              <a:rPr lang="en-029" sz="2400" dirty="0">
                <a:latin typeface="Eras Bold ITC" panose="020B0907030504020204" pitchFamily="34" charset="0"/>
                <a:ea typeface="Verdana" panose="020B0604030504040204" pitchFamily="34" charset="0"/>
              </a:rPr>
              <a:t>or hindered in providing religious instruction for persons of </a:t>
            </a:r>
            <a:r>
              <a:rPr lang="en-029" sz="2400" dirty="0" smtClean="0">
                <a:latin typeface="Eras Bold ITC" panose="020B0907030504020204" pitchFamily="34" charset="0"/>
                <a:ea typeface="Verdana" panose="020B0604030504040204" pitchFamily="34" charset="0"/>
              </a:rPr>
              <a:t>that community </a:t>
            </a:r>
            <a:r>
              <a:rPr lang="en-029" sz="2400" dirty="0">
                <a:latin typeface="Eras Bold ITC" panose="020B0907030504020204" pitchFamily="34" charset="0"/>
                <a:ea typeface="Verdana" panose="020B0604030504040204" pitchFamily="34" charset="0"/>
              </a:rPr>
              <a:t>or denomination in the course of any education provided </a:t>
            </a:r>
            <a:r>
              <a:rPr lang="en-029" sz="2400" dirty="0" smtClean="0">
                <a:latin typeface="Eras Bold ITC" panose="020B0907030504020204" pitchFamily="34" charset="0"/>
                <a:ea typeface="Verdana" panose="020B0604030504040204" pitchFamily="34" charset="0"/>
              </a:rPr>
              <a:t>by that </a:t>
            </a:r>
            <a:r>
              <a:rPr lang="en-029" sz="2400" dirty="0">
                <a:latin typeface="Eras Bold ITC" panose="020B0907030504020204" pitchFamily="34" charset="0"/>
                <a:ea typeface="Verdana" panose="020B0604030504040204" pitchFamily="34" charset="0"/>
              </a:rPr>
              <a:t>community or denomination whether or not that community or</a:t>
            </a:r>
          </a:p>
          <a:p>
            <a:r>
              <a:rPr lang="en-029" sz="2400" dirty="0">
                <a:latin typeface="Eras Bold ITC" panose="020B0907030504020204" pitchFamily="34" charset="0"/>
                <a:ea typeface="Verdana" panose="020B0604030504040204" pitchFamily="34" charset="0"/>
              </a:rPr>
              <a:t>denomination is in receipt of any government subsidy, grant or other </a:t>
            </a:r>
            <a:r>
              <a:rPr lang="en-029" sz="2400" dirty="0" smtClean="0">
                <a:latin typeface="Eras Bold ITC" panose="020B0907030504020204" pitchFamily="34" charset="0"/>
                <a:ea typeface="Verdana" panose="020B0604030504040204" pitchFamily="34" charset="0"/>
              </a:rPr>
              <a:t>form of </a:t>
            </a:r>
            <a:r>
              <a:rPr lang="en-029" sz="2400" dirty="0">
                <a:latin typeface="Eras Bold ITC" panose="020B0907030504020204" pitchFamily="34" charset="0"/>
                <a:ea typeface="Verdana" panose="020B0604030504040204" pitchFamily="34" charset="0"/>
              </a:rPr>
              <a:t>financial assistance designed to meet, in whole or in part, the cost </a:t>
            </a:r>
            <a:r>
              <a:rPr lang="en-029" sz="2400" dirty="0" smtClean="0">
                <a:latin typeface="Eras Bold ITC" panose="020B0907030504020204" pitchFamily="34" charset="0"/>
                <a:ea typeface="Verdana" panose="020B0604030504040204" pitchFamily="34" charset="0"/>
              </a:rPr>
              <a:t>of such </a:t>
            </a:r>
            <a:r>
              <a:rPr lang="en-029" sz="2400" dirty="0">
                <a:latin typeface="Eras Bold ITC" panose="020B0907030504020204" pitchFamily="34" charset="0"/>
                <a:ea typeface="Verdana" panose="020B0604030504040204" pitchFamily="34" charset="0"/>
              </a:rPr>
              <a:t>course of education.</a:t>
            </a:r>
          </a:p>
        </p:txBody>
      </p:sp>
      <p:sp>
        <p:nvSpPr>
          <p:cNvPr id="11" name="Text Box 3"/>
          <p:cNvSpPr txBox="1">
            <a:spLocks noChangeArrowheads="1"/>
          </p:cNvSpPr>
          <p:nvPr/>
        </p:nvSpPr>
        <p:spPr bwMode="auto">
          <a:xfrm>
            <a:off x="31173" y="38051"/>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Monserrat Constitution</a:t>
            </a:r>
            <a:endParaRPr lang="en-US" sz="36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051953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24800" cy="857250"/>
          </a:xfrm>
        </p:spPr>
        <p:txBody>
          <a:bodyPr/>
          <a:lstStyle/>
          <a:p>
            <a:r>
              <a:rPr lang="en-029" dirty="0" smtClean="0">
                <a:latin typeface="Eras Bold ITC" panose="020B0907030504020204" pitchFamily="34" charset="0"/>
                <a:ea typeface="Verdana" panose="020B0604030504040204" pitchFamily="34" charset="0"/>
              </a:rPr>
              <a:t>Limitations</a:t>
            </a:r>
            <a:endParaRPr lang="en-029" dirty="0">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76200" y="819150"/>
            <a:ext cx="7772400" cy="3394472"/>
          </a:xfrm>
        </p:spPr>
        <p:txBody>
          <a:bodyPr>
            <a:noAutofit/>
          </a:bodyPr>
          <a:lstStyle/>
          <a:p>
            <a:pPr marL="0" indent="0">
              <a:lnSpc>
                <a:spcPct val="120000"/>
              </a:lnSpc>
              <a:spcBef>
                <a:spcPts val="0"/>
              </a:spcBef>
              <a:buNone/>
            </a:pPr>
            <a:r>
              <a:rPr lang="en-029" sz="1800" dirty="0">
                <a:latin typeface="Eras Bold ITC" panose="020B0907030504020204" pitchFamily="34" charset="0"/>
                <a:ea typeface="Verdana" panose="020B0604030504040204" pitchFamily="34" charset="0"/>
              </a:rPr>
              <a:t>In </a:t>
            </a:r>
            <a:r>
              <a:rPr lang="en-029" sz="1800" b="1" i="1" dirty="0" smtClean="0">
                <a:latin typeface="Eras Bold ITC" panose="020B0907030504020204" pitchFamily="34" charset="0"/>
                <a:ea typeface="Verdana" panose="020B0604030504040204" pitchFamily="34" charset="0"/>
              </a:rPr>
              <a:t>R </a:t>
            </a:r>
            <a:r>
              <a:rPr lang="en-029" sz="1800" b="1" i="1" dirty="0">
                <a:latin typeface="Eras Bold ITC" panose="020B0907030504020204" pitchFamily="34" charset="0"/>
                <a:ea typeface="Verdana" panose="020B0604030504040204" pitchFamily="34" charset="0"/>
              </a:rPr>
              <a:t>(Williamson) v Secretary of State for Education and Employment; ex parte Williamson </a:t>
            </a:r>
            <a:r>
              <a:rPr lang="en-029" sz="1800" b="1" dirty="0">
                <a:latin typeface="Eras Bold ITC" panose="020B0907030504020204" pitchFamily="34" charset="0"/>
                <a:ea typeface="Verdana" panose="020B0604030504040204" pitchFamily="34" charset="0"/>
              </a:rPr>
              <a:t>[2005] 2 AC 246, [16]. </a:t>
            </a:r>
            <a:r>
              <a:rPr lang="en-029" sz="1800" dirty="0" smtClean="0">
                <a:latin typeface="Eras Bold ITC" panose="020B0907030504020204" pitchFamily="34" charset="0"/>
                <a:ea typeface="Verdana" panose="020B0604030504040204" pitchFamily="34" charset="0"/>
              </a:rPr>
              <a:t> </a:t>
            </a:r>
          </a:p>
          <a:p>
            <a:pPr marL="0" indent="0">
              <a:buNone/>
            </a:pPr>
            <a:endParaRPr lang="en-029" sz="1200" dirty="0">
              <a:latin typeface="Eras Bold ITC" panose="020B0907030504020204" pitchFamily="34" charset="0"/>
              <a:ea typeface="Verdana" panose="020B0604030504040204" pitchFamily="34" charset="0"/>
            </a:endParaRPr>
          </a:p>
          <a:p>
            <a:pPr marL="0" indent="0">
              <a:buNone/>
            </a:pPr>
            <a:r>
              <a:rPr lang="en-029" sz="1600" dirty="0" smtClean="0">
                <a:latin typeface="Eras Bold ITC" panose="020B0907030504020204" pitchFamily="34" charset="0"/>
                <a:ea typeface="Verdana" panose="020B0604030504040204" pitchFamily="34" charset="0"/>
              </a:rPr>
              <a:t>Per Lord Nicholls:</a:t>
            </a:r>
            <a:endParaRPr lang="en-029" sz="1600" dirty="0">
              <a:latin typeface="Eras Bold ITC" panose="020B0907030504020204" pitchFamily="34" charset="0"/>
              <a:ea typeface="Verdana" panose="020B0604030504040204" pitchFamily="34" charset="0"/>
            </a:endParaRPr>
          </a:p>
          <a:p>
            <a:pPr marL="0" indent="0">
              <a:lnSpc>
                <a:spcPct val="120000"/>
              </a:lnSpc>
              <a:spcBef>
                <a:spcPts val="0"/>
              </a:spcBef>
              <a:buNone/>
            </a:pPr>
            <a:endParaRPr lang="en-029" sz="1600" dirty="0" smtClean="0">
              <a:latin typeface="Eras Bold ITC" panose="020B0907030504020204" pitchFamily="34" charset="0"/>
              <a:ea typeface="Verdana" panose="020B0604030504040204" pitchFamily="34" charset="0"/>
            </a:endParaRPr>
          </a:p>
          <a:p>
            <a:pPr marL="0" indent="0">
              <a:lnSpc>
                <a:spcPct val="120000"/>
              </a:lnSpc>
              <a:spcBef>
                <a:spcPts val="0"/>
              </a:spcBef>
              <a:buNone/>
            </a:pPr>
            <a:r>
              <a:rPr lang="en-029" sz="2400" dirty="0" smtClean="0">
                <a:latin typeface="Eras Bold ITC" panose="020B0907030504020204" pitchFamily="34" charset="0"/>
                <a:ea typeface="Verdana" panose="020B0604030504040204" pitchFamily="34" charset="0"/>
              </a:rPr>
              <a:t>“There </a:t>
            </a:r>
            <a:r>
              <a:rPr lang="en-029" sz="2400" dirty="0">
                <a:latin typeface="Eras Bold ITC" panose="020B0907030504020204" pitchFamily="34" charset="0"/>
                <a:ea typeface="Verdana" panose="020B0604030504040204" pitchFamily="34" charset="0"/>
              </a:rPr>
              <a:t>is a difference between freedom to hold a belief and freedom to express or ‘manifest’ a belief. The former </a:t>
            </a:r>
            <a:r>
              <a:rPr lang="en-029" sz="2400" dirty="0" smtClean="0">
                <a:latin typeface="Eras Bold ITC" panose="020B0907030504020204" pitchFamily="34" charset="0"/>
                <a:ea typeface="Verdana" panose="020B0604030504040204" pitchFamily="34" charset="0"/>
              </a:rPr>
              <a:t>as </a:t>
            </a:r>
            <a:r>
              <a:rPr lang="en-029" sz="2400" dirty="0">
                <a:latin typeface="Eras Bold ITC" panose="020B0907030504020204" pitchFamily="34" charset="0"/>
                <a:ea typeface="Verdana" panose="020B0604030504040204" pitchFamily="34" charset="0"/>
              </a:rPr>
              <a:t>a right, freedom of belief, is absolute. The latter right, freedom to manifest belief, is </a:t>
            </a:r>
            <a:r>
              <a:rPr lang="en-029" sz="2400" dirty="0" smtClean="0">
                <a:latin typeface="Eras Bold ITC" panose="020B0907030504020204" pitchFamily="34" charset="0"/>
                <a:ea typeface="Verdana" panose="020B0604030504040204" pitchFamily="34" charset="0"/>
              </a:rPr>
              <a:t>qualified.”</a:t>
            </a:r>
            <a:endParaRPr lang="en-029" sz="2400" dirty="0">
              <a:latin typeface="Eras Bold ITC" panose="020B0907030504020204" pitchFamily="34" charset="0"/>
              <a:ea typeface="Verdana" panose="020B0604030504040204"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5" name="Content Placeholder 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4109283"/>
            <a:ext cx="1280886" cy="828652"/>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64808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24800" cy="857250"/>
          </a:xfrm>
        </p:spPr>
        <p:txBody>
          <a:bodyPr/>
          <a:lstStyle/>
          <a:p>
            <a:r>
              <a:rPr lang="en-029" dirty="0" smtClean="0">
                <a:latin typeface="Eras Bold ITC" panose="020B0907030504020204" pitchFamily="34" charset="0"/>
                <a:ea typeface="Verdana" panose="020B0604030504040204" pitchFamily="34" charset="0"/>
              </a:rPr>
              <a:t>Limitations</a:t>
            </a:r>
            <a:endParaRPr lang="en-029" dirty="0">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76200" y="819150"/>
            <a:ext cx="7772400" cy="3394472"/>
          </a:xfrm>
        </p:spPr>
        <p:txBody>
          <a:bodyPr>
            <a:normAutofit fontScale="92500"/>
          </a:bodyPr>
          <a:lstStyle/>
          <a:p>
            <a:pPr marL="0" indent="0">
              <a:lnSpc>
                <a:spcPct val="120000"/>
              </a:lnSpc>
              <a:spcBef>
                <a:spcPts val="0"/>
              </a:spcBef>
              <a:buNone/>
            </a:pPr>
            <a:r>
              <a:rPr lang="en-029" dirty="0" smtClean="0">
                <a:latin typeface="Eras Bold ITC" panose="020B0907030504020204" pitchFamily="34" charset="0"/>
                <a:ea typeface="Verdana" panose="020B0604030504040204" pitchFamily="34" charset="0"/>
              </a:rPr>
              <a:t>Religious freedom </a:t>
            </a:r>
            <a:r>
              <a:rPr lang="en-029" dirty="0">
                <a:latin typeface="Eras Bold ITC" panose="020B0907030504020204" pitchFamily="34" charset="0"/>
                <a:ea typeface="Verdana" panose="020B0604030504040204" pitchFamily="34" charset="0"/>
              </a:rPr>
              <a:t>is not absolute. </a:t>
            </a:r>
            <a:r>
              <a:rPr lang="en-029" dirty="0" smtClean="0">
                <a:latin typeface="Eras Bold ITC" panose="020B0907030504020204" pitchFamily="34" charset="0"/>
                <a:ea typeface="Verdana" panose="020B0604030504040204" pitchFamily="34" charset="0"/>
              </a:rPr>
              <a:t>Indeed, throughout history</a:t>
            </a:r>
            <a:r>
              <a:rPr lang="en-029" dirty="0">
                <a:latin typeface="Eras Bold ITC" panose="020B0907030504020204" pitchFamily="34" charset="0"/>
                <a:ea typeface="Verdana" panose="020B0604030504040204" pitchFamily="34" charset="0"/>
              </a:rPr>
              <a:t>, religious practices have often </a:t>
            </a:r>
            <a:r>
              <a:rPr lang="en-029" dirty="0" smtClean="0">
                <a:latin typeface="Eras Bold ITC" panose="020B0907030504020204" pitchFamily="34" charset="0"/>
                <a:ea typeface="Verdana" panose="020B0604030504040204" pitchFamily="34" charset="0"/>
              </a:rPr>
              <a:t>been subordinated </a:t>
            </a:r>
            <a:r>
              <a:rPr lang="en-029" dirty="0">
                <a:latin typeface="Eras Bold ITC" panose="020B0907030504020204" pitchFamily="34" charset="0"/>
                <a:ea typeface="Verdana" panose="020B0604030504040204" pitchFamily="34" charset="0"/>
              </a:rPr>
              <a:t>to a variety of government laws and </a:t>
            </a:r>
            <a:r>
              <a:rPr lang="en-029" dirty="0" smtClean="0">
                <a:latin typeface="Eras Bold ITC" panose="020B0907030504020204" pitchFamily="34" charset="0"/>
                <a:ea typeface="Verdana" panose="020B0604030504040204" pitchFamily="34" charset="0"/>
              </a:rPr>
              <a:t>regulations captured by constitutional provisions.</a:t>
            </a:r>
            <a:endParaRPr lang="en-029" dirty="0">
              <a:latin typeface="Eras Bold ITC" panose="020B0907030504020204" pitchFamily="34" charset="0"/>
              <a:ea typeface="Verdana" panose="020B0604030504040204"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550675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24800" cy="590550"/>
          </a:xfrm>
        </p:spPr>
        <p:txBody>
          <a:bodyPr>
            <a:normAutofit fontScale="90000"/>
          </a:bodyPr>
          <a:lstStyle/>
          <a:p>
            <a:r>
              <a:rPr lang="en-029" dirty="0" smtClean="0">
                <a:latin typeface="Eras Bold ITC" panose="020B0907030504020204" pitchFamily="34" charset="0"/>
                <a:ea typeface="Verdana" panose="020B0604030504040204" pitchFamily="34" charset="0"/>
              </a:rPr>
              <a:t>???</a:t>
            </a:r>
            <a:endParaRPr lang="en-029" dirty="0">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0" y="580450"/>
            <a:ext cx="7848600" cy="3394472"/>
          </a:xfrm>
        </p:spPr>
        <p:txBody>
          <a:bodyPr>
            <a:noAutofit/>
          </a:bodyPr>
          <a:lstStyle/>
          <a:p>
            <a:pPr marL="0" indent="0">
              <a:lnSpc>
                <a:spcPct val="120000"/>
              </a:lnSpc>
              <a:spcBef>
                <a:spcPts val="0"/>
              </a:spcBef>
              <a:buNone/>
            </a:pPr>
            <a:r>
              <a:rPr lang="en-029" sz="2400" dirty="0">
                <a:latin typeface="Eras Bold ITC" panose="020B0907030504020204" pitchFamily="34" charset="0"/>
                <a:ea typeface="Verdana" panose="020B0604030504040204" pitchFamily="34" charset="0"/>
              </a:rPr>
              <a:t>What should be the limits of tolerance and accommodation</a:t>
            </a:r>
            <a:r>
              <a:rPr lang="en-029" sz="2400" dirty="0" smtClean="0">
                <a:latin typeface="Eras Bold ITC" panose="020B0907030504020204" pitchFamily="34" charset="0"/>
                <a:ea typeface="Verdana" panose="020B0604030504040204" pitchFamily="34" charset="0"/>
              </a:rPr>
              <a:t>? What </a:t>
            </a:r>
            <a:r>
              <a:rPr lang="en-029" sz="2400" dirty="0">
                <a:latin typeface="Eras Bold ITC" panose="020B0907030504020204" pitchFamily="34" charset="0"/>
                <a:ea typeface="Verdana" panose="020B0604030504040204" pitchFamily="34" charset="0"/>
              </a:rPr>
              <a:t>models are available for determining the scope and limits </a:t>
            </a:r>
            <a:r>
              <a:rPr lang="en-029" sz="2400" dirty="0" smtClean="0">
                <a:latin typeface="Eras Bold ITC" panose="020B0907030504020204" pitchFamily="34" charset="0"/>
                <a:ea typeface="Verdana" panose="020B0604030504040204" pitchFamily="34" charset="0"/>
              </a:rPr>
              <a:t>of freedom </a:t>
            </a:r>
            <a:r>
              <a:rPr lang="en-029" sz="2400" dirty="0">
                <a:latin typeface="Eras Bold ITC" panose="020B0907030504020204" pitchFamily="34" charset="0"/>
                <a:ea typeface="Verdana" panose="020B0604030504040204" pitchFamily="34" charset="0"/>
              </a:rPr>
              <a:t>to practice one’s religion, the freedom of religious institutions </a:t>
            </a:r>
            <a:r>
              <a:rPr lang="en-029" sz="2400" dirty="0" smtClean="0">
                <a:latin typeface="Eras Bold ITC" panose="020B0907030504020204" pitchFamily="34" charset="0"/>
                <a:ea typeface="Verdana" panose="020B0604030504040204" pitchFamily="34" charset="0"/>
              </a:rPr>
              <a:t>to govern </a:t>
            </a:r>
            <a:r>
              <a:rPr lang="en-029" sz="2400" dirty="0">
                <a:latin typeface="Eras Bold ITC" panose="020B0907030504020204" pitchFamily="34" charset="0"/>
                <a:ea typeface="Verdana" panose="020B0604030504040204" pitchFamily="34" charset="0"/>
              </a:rPr>
              <a:t>themselves, and the resolution of conflicts between freedom of </a:t>
            </a:r>
            <a:r>
              <a:rPr lang="en-029" sz="2400" dirty="0" smtClean="0">
                <a:latin typeface="Eras Bold ITC" panose="020B0907030504020204" pitchFamily="34" charset="0"/>
                <a:ea typeface="Verdana" panose="020B0604030504040204" pitchFamily="34" charset="0"/>
              </a:rPr>
              <a:t>religion and </a:t>
            </a:r>
            <a:r>
              <a:rPr lang="en-029" sz="2400" dirty="0">
                <a:latin typeface="Eras Bold ITC" panose="020B0907030504020204" pitchFamily="34" charset="0"/>
                <a:ea typeface="Verdana" panose="020B0604030504040204" pitchFamily="34" charset="0"/>
              </a:rPr>
              <a:t>other rights? </a:t>
            </a:r>
            <a:r>
              <a:rPr lang="en-029" sz="2400" dirty="0" smtClean="0">
                <a:latin typeface="Eras Bold ITC" panose="020B0907030504020204" pitchFamily="34" charset="0"/>
                <a:ea typeface="Verdana" panose="020B0604030504040204" pitchFamily="34" charset="0"/>
              </a:rPr>
              <a:t>What </a:t>
            </a:r>
            <a:r>
              <a:rPr lang="en-029" sz="2400" dirty="0">
                <a:latin typeface="Eras Bold ITC" panose="020B0907030504020204" pitchFamily="34" charset="0"/>
                <a:ea typeface="Verdana" panose="020B0604030504040204" pitchFamily="34" charset="0"/>
              </a:rPr>
              <a:t>is or should be the role of </a:t>
            </a:r>
            <a:r>
              <a:rPr lang="en-029" sz="2400" dirty="0" smtClean="0">
                <a:latin typeface="Eras Bold ITC" panose="020B0907030504020204" pitchFamily="34" charset="0"/>
                <a:ea typeface="Verdana" panose="020B0604030504040204" pitchFamily="34" charset="0"/>
              </a:rPr>
              <a:t>religiously grounded </a:t>
            </a:r>
            <a:r>
              <a:rPr lang="en-029" sz="2400" dirty="0">
                <a:latin typeface="Eras Bold ITC" panose="020B0907030504020204" pitchFamily="34" charset="0"/>
                <a:ea typeface="Verdana" panose="020B0604030504040204" pitchFamily="34" charset="0"/>
              </a:rPr>
              <a:t>moral viewpoints in public </a:t>
            </a:r>
            <a:r>
              <a:rPr lang="en-029" sz="2400" dirty="0" smtClean="0">
                <a:latin typeface="Eras Bold ITC" panose="020B0907030504020204" pitchFamily="34" charset="0"/>
                <a:ea typeface="Verdana" panose="020B0604030504040204" pitchFamily="34" charset="0"/>
              </a:rPr>
              <a:t>discourse?</a:t>
            </a:r>
            <a:endParaRPr lang="en-029" sz="2400" dirty="0">
              <a:latin typeface="Eras Bold ITC" panose="020B0907030504020204" pitchFamily="34" charset="0"/>
              <a:ea typeface="Verdana" panose="020B0604030504040204"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4108273"/>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713790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50"/>
            <a:ext cx="7924800" cy="857250"/>
          </a:xfrm>
          <a:ln>
            <a:noFill/>
          </a:ln>
        </p:spPr>
        <p:style>
          <a:lnRef idx="2">
            <a:schemeClr val="dk1"/>
          </a:lnRef>
          <a:fillRef idx="1">
            <a:schemeClr val="lt1"/>
          </a:fillRef>
          <a:effectRef idx="0">
            <a:schemeClr val="dk1"/>
          </a:effectRef>
          <a:fontRef idx="minor">
            <a:schemeClr val="dk1"/>
          </a:fontRef>
        </p:style>
        <p:txBody>
          <a:bodyPr>
            <a:normAutofit/>
          </a:bodyPr>
          <a:lstStyle/>
          <a:p>
            <a:r>
              <a:rPr lang="en-US" dirty="0" smtClean="0">
                <a:solidFill>
                  <a:schemeClr val="tx1"/>
                </a:solidFill>
                <a:latin typeface="Eras Bold ITC" panose="020B0907030504020204" pitchFamily="34" charset="0"/>
                <a:ea typeface="Verdana" panose="020B0604030504040204" pitchFamily="34" charset="0"/>
              </a:rPr>
              <a:t>Impact on Free Exercise</a:t>
            </a:r>
            <a:endParaRPr lang="en-GB" dirty="0">
              <a:solidFill>
                <a:schemeClr val="tx1"/>
              </a:solidFill>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152400" y="1200150"/>
            <a:ext cx="7620000" cy="3086100"/>
          </a:xfrm>
          <a:noFill/>
          <a:ln>
            <a:noFill/>
          </a:ln>
        </p:spPr>
        <p:style>
          <a:lnRef idx="2">
            <a:schemeClr val="dk1"/>
          </a:lnRef>
          <a:fillRef idx="1">
            <a:schemeClr val="lt1"/>
          </a:fillRef>
          <a:effectRef idx="0">
            <a:schemeClr val="dk1"/>
          </a:effectRef>
          <a:fontRef idx="minor">
            <a:schemeClr val="dk1"/>
          </a:fontRef>
        </p:style>
        <p:txBody>
          <a:bodyPr>
            <a:noAutofit/>
          </a:bodyPr>
          <a:lstStyle/>
          <a:p>
            <a:pPr marL="0" indent="0">
              <a:lnSpc>
                <a:spcPct val="110000"/>
              </a:lnSpc>
              <a:spcBef>
                <a:spcPts val="0"/>
              </a:spcBef>
              <a:buNone/>
            </a:pPr>
            <a:r>
              <a:rPr lang="en-US" sz="2600" dirty="0">
                <a:solidFill>
                  <a:schemeClr val="tx1"/>
                </a:solidFill>
                <a:latin typeface="Eras Bold ITC" panose="020B0907030504020204" pitchFamily="34" charset="0"/>
                <a:ea typeface="Verdana" panose="020B0604030504040204" pitchFamily="34" charset="0"/>
              </a:rPr>
              <a:t>P</a:t>
            </a:r>
            <a:r>
              <a:rPr lang="en-US" sz="2600" dirty="0" smtClean="0">
                <a:solidFill>
                  <a:schemeClr val="tx1"/>
                </a:solidFill>
                <a:latin typeface="Eras Bold ITC" panose="020B0907030504020204" pitchFamily="34" charset="0"/>
                <a:ea typeface="Verdana" panose="020B0604030504040204" pitchFamily="34" charset="0"/>
              </a:rPr>
              <a:t>ostmodernism </a:t>
            </a:r>
            <a:r>
              <a:rPr lang="en-US" sz="2600" dirty="0">
                <a:solidFill>
                  <a:schemeClr val="tx1"/>
                </a:solidFill>
                <a:latin typeface="Eras Bold ITC" panose="020B0907030504020204" pitchFamily="34" charset="0"/>
                <a:ea typeface="Verdana" panose="020B0604030504040204" pitchFamily="34" charset="0"/>
              </a:rPr>
              <a:t>places an emphasis on tolerance of religion, rather </a:t>
            </a:r>
            <a:r>
              <a:rPr lang="en-US" sz="2600" dirty="0" smtClean="0">
                <a:solidFill>
                  <a:schemeClr val="tx1"/>
                </a:solidFill>
                <a:latin typeface="Eras Bold ITC" panose="020B0907030504020204" pitchFamily="34" charset="0"/>
                <a:ea typeface="Verdana" panose="020B0604030504040204" pitchFamily="34" charset="0"/>
              </a:rPr>
              <a:t>than free </a:t>
            </a:r>
            <a:r>
              <a:rPr lang="en-US" sz="2600" dirty="0">
                <a:solidFill>
                  <a:schemeClr val="tx1"/>
                </a:solidFill>
                <a:latin typeface="Eras Bold ITC" panose="020B0907030504020204" pitchFamily="34" charset="0"/>
                <a:ea typeface="Verdana" panose="020B0604030504040204" pitchFamily="34" charset="0"/>
              </a:rPr>
              <a:t>exercise of religion</a:t>
            </a:r>
            <a:r>
              <a:rPr lang="en-US" sz="2600" dirty="0" smtClean="0">
                <a:solidFill>
                  <a:schemeClr val="tx1"/>
                </a:solidFill>
                <a:latin typeface="Eras Bold ITC" panose="020B0907030504020204" pitchFamily="34" charset="0"/>
                <a:ea typeface="Verdana" panose="020B0604030504040204" pitchFamily="34" charset="0"/>
              </a:rPr>
              <a:t>. </a:t>
            </a:r>
            <a:r>
              <a:rPr lang="en-US" sz="2600" dirty="0">
                <a:solidFill>
                  <a:schemeClr val="tx1"/>
                </a:solidFill>
                <a:latin typeface="Eras Bold ITC" panose="020B0907030504020204" pitchFamily="34" charset="0"/>
                <a:ea typeface="Verdana" panose="020B0604030504040204" pitchFamily="34" charset="0"/>
              </a:rPr>
              <a:t>As a result, </a:t>
            </a:r>
            <a:r>
              <a:rPr lang="en-US" sz="2600" dirty="0" smtClean="0">
                <a:solidFill>
                  <a:schemeClr val="tx1"/>
                </a:solidFill>
                <a:latin typeface="Eras Bold ITC" panose="020B0907030504020204" pitchFamily="34" charset="0"/>
                <a:ea typeface="Verdana" panose="020B0604030504040204" pitchFamily="34" charset="0"/>
              </a:rPr>
              <a:t>tolerant </a:t>
            </a:r>
            <a:r>
              <a:rPr lang="en-US" sz="2600" dirty="0">
                <a:solidFill>
                  <a:schemeClr val="tx1"/>
                </a:solidFill>
                <a:latin typeface="Eras Bold ITC" panose="020B0907030504020204" pitchFamily="34" charset="0"/>
                <a:ea typeface="Verdana" panose="020B0604030504040204" pitchFamily="34" charset="0"/>
              </a:rPr>
              <a:t>neutrality manifests </a:t>
            </a:r>
            <a:r>
              <a:rPr lang="en-US" sz="2600" dirty="0" smtClean="0">
                <a:solidFill>
                  <a:schemeClr val="tx1"/>
                </a:solidFill>
                <a:latin typeface="Eras Bold ITC" panose="020B0907030504020204" pitchFamily="34" charset="0"/>
                <a:ea typeface="Verdana" panose="020B0604030504040204" pitchFamily="34" charset="0"/>
              </a:rPr>
              <a:t>itself by </a:t>
            </a:r>
            <a:r>
              <a:rPr lang="en-US" sz="2600" dirty="0">
                <a:solidFill>
                  <a:schemeClr val="tx1"/>
                </a:solidFill>
                <a:latin typeface="Eras Bold ITC" panose="020B0907030504020204" pitchFamily="34" charset="0"/>
                <a:ea typeface="Verdana" panose="020B0604030504040204" pitchFamily="34" charset="0"/>
              </a:rPr>
              <a:t>imposing a requirement of secularity in the public sphere, </a:t>
            </a:r>
            <a:r>
              <a:rPr lang="en-US" sz="2600" dirty="0" smtClean="0">
                <a:solidFill>
                  <a:schemeClr val="tx1"/>
                </a:solidFill>
                <a:latin typeface="Eras Bold ITC" panose="020B0907030504020204" pitchFamily="34" charset="0"/>
                <a:ea typeface="Verdana" panose="020B0604030504040204" pitchFamily="34" charset="0"/>
              </a:rPr>
              <a:t>requiring religious </a:t>
            </a:r>
            <a:r>
              <a:rPr lang="en-US" sz="2600" dirty="0">
                <a:solidFill>
                  <a:schemeClr val="tx1"/>
                </a:solidFill>
                <a:latin typeface="Eras Bold ITC" panose="020B0907030504020204" pitchFamily="34" charset="0"/>
                <a:ea typeface="Verdana" panose="020B0604030504040204" pitchFamily="34" charset="0"/>
              </a:rPr>
              <a:t>individuals to keep their faith </a:t>
            </a:r>
            <a:r>
              <a:rPr lang="en-US" sz="2600" dirty="0" smtClean="0">
                <a:solidFill>
                  <a:schemeClr val="tx1"/>
                </a:solidFill>
                <a:latin typeface="Eras Bold ITC" panose="020B0907030504020204" pitchFamily="34" charset="0"/>
                <a:ea typeface="Verdana" panose="020B0604030504040204" pitchFamily="34" charset="0"/>
              </a:rPr>
              <a:t>to themselves. </a:t>
            </a:r>
            <a:endParaRPr lang="en-GB" sz="2600" dirty="0">
              <a:solidFill>
                <a:schemeClr val="tx1"/>
              </a:solidFill>
              <a:latin typeface="Eras Bold ITC" panose="020B0907030504020204" pitchFamily="34" charset="0"/>
              <a:ea typeface="Verdana" panose="020B0604030504040204" pitchFamily="34" charset="0"/>
            </a:endParaRPr>
          </a:p>
        </p:txBody>
      </p:sp>
      <p:sp>
        <p:nvSpPr>
          <p:cNvPr id="7" name="Rectangle 6"/>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ndParaRPr>
          </a:p>
        </p:txBody>
      </p:sp>
      <p:pic>
        <p:nvPicPr>
          <p:cNvPr id="8"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26722"/>
            <a:ext cx="1371600" cy="887337"/>
          </a:xfrm>
          <a:prstGeom prst="rect">
            <a:avLst/>
          </a:prstGeom>
        </p:spPr>
      </p:pic>
      <p:sp>
        <p:nvSpPr>
          <p:cNvPr id="10" name="Round Single Corner Rectangle 9"/>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ＭＳ Ｐゴシック" pitchFamily="-110" charset="-128"/>
              <a:cs typeface="ＭＳ Ｐゴシック" pitchFamily="-110" charset="-128"/>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581840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TextBox 10"/>
          <p:cNvSpPr txBox="1">
            <a:spLocks noChangeArrowheads="1"/>
          </p:cNvSpPr>
          <p:nvPr/>
        </p:nvSpPr>
        <p:spPr bwMode="auto">
          <a:xfrm>
            <a:off x="0" y="2163615"/>
            <a:ext cx="7924800" cy="2662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ct val="50000"/>
              </a:spcAft>
              <a:buClr>
                <a:srgbClr val="AACB2A"/>
              </a:buClr>
              <a:buFont typeface="Times" pitchFamily="-108" charset="0"/>
              <a:buChar char="•"/>
              <a:defRPr sz="2200">
                <a:solidFill>
                  <a:srgbClr val="003E4E"/>
                </a:solidFill>
                <a:latin typeface="Verdana" pitchFamily="34" charset="0"/>
                <a:ea typeface="ヒラギノ角ゴ Pro W3" pitchFamily="-106" charset="-128"/>
              </a:defRPr>
            </a:lvl1pPr>
            <a:lvl2pPr marL="742950" indent="-285750" eaLnBrk="0" hangingPunct="0">
              <a:spcAft>
                <a:spcPct val="50000"/>
              </a:spcAft>
              <a:buClr>
                <a:srgbClr val="AACB2A"/>
              </a:buClr>
              <a:buChar char="–"/>
              <a:defRPr sz="2200">
                <a:solidFill>
                  <a:srgbClr val="003E4E"/>
                </a:solidFill>
                <a:latin typeface="Verdana" pitchFamily="34" charset="0"/>
                <a:ea typeface="ヒラギノ角ゴ Pro W3" pitchFamily="-106" charset="-128"/>
              </a:defRPr>
            </a:lvl2pPr>
            <a:lvl3pPr marL="1143000" indent="-228600" eaLnBrk="0" hangingPunct="0">
              <a:spcAft>
                <a:spcPct val="50000"/>
              </a:spcAft>
              <a:buChar char="•"/>
              <a:defRPr sz="2200">
                <a:solidFill>
                  <a:srgbClr val="003E4E"/>
                </a:solidFill>
                <a:latin typeface="Verdana" pitchFamily="34" charset="0"/>
                <a:ea typeface="ＭＳ Ｐゴシック" pitchFamily="34" charset="-128"/>
              </a:defRPr>
            </a:lvl3pPr>
            <a:lvl4pPr marL="1600200" indent="-228600" eaLnBrk="0" hangingPunct="0">
              <a:spcAft>
                <a:spcPct val="50000"/>
              </a:spcAft>
              <a:buChar char="–"/>
              <a:defRPr sz="2200">
                <a:solidFill>
                  <a:srgbClr val="003E4E"/>
                </a:solidFill>
                <a:latin typeface="Verdana" pitchFamily="34" charset="0"/>
                <a:ea typeface="ＭＳ Ｐゴシック" pitchFamily="34" charset="-128"/>
              </a:defRPr>
            </a:lvl4pPr>
            <a:lvl5pPr marL="2057400" indent="-228600" eaLnBrk="0" hangingPunct="0">
              <a:spcAft>
                <a:spcPct val="50000"/>
              </a:spcAft>
              <a:buChar char="»"/>
              <a:defRPr sz="2200">
                <a:solidFill>
                  <a:srgbClr val="003E4E"/>
                </a:solidFill>
                <a:latin typeface="Verdana" pitchFamily="34" charset="0"/>
                <a:ea typeface="ＭＳ Ｐゴシック" pitchFamily="34" charset="-128"/>
              </a:defRPr>
            </a:lvl5pPr>
            <a:lvl6pPr marL="25146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6pPr>
            <a:lvl7pPr marL="29718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7pPr>
            <a:lvl8pPr marL="34290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8pPr>
            <a:lvl9pPr marL="38862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9pPr>
          </a:lstStyle>
          <a:p>
            <a:pPr algn="ctr">
              <a:spcAft>
                <a:spcPct val="0"/>
              </a:spcAft>
              <a:buClrTx/>
              <a:buFontTx/>
              <a:buNone/>
            </a:pPr>
            <a:r>
              <a:rPr lang="en-GB" altLang="en-US" sz="16700" dirty="0">
                <a:solidFill>
                  <a:schemeClr val="tx1"/>
                </a:solidFill>
                <a:latin typeface="Eras Bold ITC" panose="020B0907030504020204" pitchFamily="34" charset="0"/>
                <a:ea typeface="ＭＳ Ｐゴシック" pitchFamily="34" charset="-128"/>
                <a:cs typeface="Arial" charset="0"/>
              </a:rPr>
              <a:t>1948</a:t>
            </a:r>
            <a:endParaRPr lang="en-US" altLang="en-US" sz="16700" dirty="0">
              <a:solidFill>
                <a:schemeClr val="tx1"/>
              </a:solidFill>
              <a:latin typeface="Eras Bold ITC" panose="020B0907030504020204" pitchFamily="34" charset="0"/>
              <a:ea typeface="ＭＳ Ｐゴシック" pitchFamily="34" charset="-128"/>
              <a:cs typeface="Arial" charset="0"/>
            </a:endParaRPr>
          </a:p>
        </p:txBody>
      </p:sp>
      <p:sp>
        <p:nvSpPr>
          <p:cNvPr id="9" name="Title 1"/>
          <p:cNvSpPr txBox="1">
            <a:spLocks/>
          </p:cNvSpPr>
          <p:nvPr/>
        </p:nvSpPr>
        <p:spPr>
          <a:xfrm>
            <a:off x="2" y="-1"/>
            <a:ext cx="7924798" cy="1533525"/>
          </a:xfrm>
          <a:prstGeom prst="rect">
            <a:avLst/>
          </a:prstGeom>
          <a:noFill/>
          <a:extLst>
            <a:ext uri="{909E8E84-426E-40DD-AFC4-6F175D3DCCD1}">
              <a14:hiddenFill xmlns:a14="http://schemas.microsoft.com/office/drawing/2010/main">
                <a:solidFill>
                  <a:schemeClr val="bg1"/>
                </a:solidFill>
              </a14:hiddenFill>
            </a:ext>
          </a:ex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latin typeface="Eras Bold ITC" panose="020B0907030504020204" pitchFamily="34" charset="0"/>
                <a:ea typeface="ヒラギノ角ゴ Pro W3" pitchFamily="-106" charset="-128"/>
              </a:rPr>
              <a:t>Declaration of Human Rights</a:t>
            </a:r>
            <a:endParaRPr lang="en-US" altLang="en-US" dirty="0">
              <a:latin typeface="Eras Bold ITC" panose="020B0907030504020204" pitchFamily="34" charset="0"/>
              <a:ea typeface="ヒラギノ角ゴ Pro W3" pitchFamily="-106" charset="-128"/>
            </a:endParaRPr>
          </a:p>
        </p:txBody>
      </p:sp>
      <p:sp>
        <p:nvSpPr>
          <p:cNvPr id="10" name="Text Box 2"/>
          <p:cNvSpPr txBox="1">
            <a:spLocks noChangeArrowheads="1"/>
          </p:cNvSpPr>
          <p:nvPr/>
        </p:nvSpPr>
        <p:spPr bwMode="auto">
          <a:xfrm>
            <a:off x="1" y="1424951"/>
            <a:ext cx="79248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spcAft>
                <a:spcPct val="50000"/>
              </a:spcAft>
              <a:buClr>
                <a:srgbClr val="AACB2A"/>
              </a:buClr>
              <a:buFont typeface="Times" pitchFamily="-108" charset="0"/>
              <a:buChar char="•"/>
              <a:defRPr sz="2200">
                <a:solidFill>
                  <a:srgbClr val="003E4E"/>
                </a:solidFill>
                <a:latin typeface="Verdana" pitchFamily="34" charset="0"/>
                <a:ea typeface="ヒラギノ角ゴ Pro W3" pitchFamily="-106" charset="-128"/>
              </a:defRPr>
            </a:lvl1pPr>
            <a:lvl2pPr marL="742950" indent="-285750" eaLnBrk="0" hangingPunct="0">
              <a:spcAft>
                <a:spcPct val="50000"/>
              </a:spcAft>
              <a:buClr>
                <a:srgbClr val="AACB2A"/>
              </a:buClr>
              <a:buChar char="–"/>
              <a:defRPr sz="2200">
                <a:solidFill>
                  <a:srgbClr val="003E4E"/>
                </a:solidFill>
                <a:latin typeface="Verdana" pitchFamily="34" charset="0"/>
                <a:ea typeface="ヒラギノ角ゴ Pro W3" pitchFamily="-106" charset="-128"/>
              </a:defRPr>
            </a:lvl2pPr>
            <a:lvl3pPr marL="1143000" indent="-228600" eaLnBrk="0" hangingPunct="0">
              <a:spcAft>
                <a:spcPct val="50000"/>
              </a:spcAft>
              <a:buChar char="•"/>
              <a:defRPr sz="2200">
                <a:solidFill>
                  <a:srgbClr val="003E4E"/>
                </a:solidFill>
                <a:latin typeface="Verdana" pitchFamily="34" charset="0"/>
                <a:ea typeface="ＭＳ Ｐゴシック" pitchFamily="34" charset="-128"/>
              </a:defRPr>
            </a:lvl3pPr>
            <a:lvl4pPr marL="1600200" indent="-228600" eaLnBrk="0" hangingPunct="0">
              <a:spcAft>
                <a:spcPct val="50000"/>
              </a:spcAft>
              <a:buChar char="–"/>
              <a:defRPr sz="2200">
                <a:solidFill>
                  <a:srgbClr val="003E4E"/>
                </a:solidFill>
                <a:latin typeface="Verdana" pitchFamily="34" charset="0"/>
                <a:ea typeface="ＭＳ Ｐゴシック" pitchFamily="34" charset="-128"/>
              </a:defRPr>
            </a:lvl4pPr>
            <a:lvl5pPr marL="2057400" indent="-228600" eaLnBrk="0" hangingPunct="0">
              <a:spcAft>
                <a:spcPct val="50000"/>
              </a:spcAft>
              <a:buChar char="»"/>
              <a:defRPr sz="2200">
                <a:solidFill>
                  <a:srgbClr val="003E4E"/>
                </a:solidFill>
                <a:latin typeface="Verdana" pitchFamily="34" charset="0"/>
                <a:ea typeface="ＭＳ Ｐゴシック" pitchFamily="34" charset="-128"/>
              </a:defRPr>
            </a:lvl5pPr>
            <a:lvl6pPr marL="25146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6pPr>
            <a:lvl7pPr marL="29718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7pPr>
            <a:lvl8pPr marL="34290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8pPr>
            <a:lvl9pPr marL="38862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9pPr>
          </a:lstStyle>
          <a:p>
            <a:pPr algn="ctr">
              <a:spcAft>
                <a:spcPct val="0"/>
              </a:spcAft>
              <a:buClrTx/>
              <a:buFontTx/>
              <a:buNone/>
            </a:pPr>
            <a:r>
              <a:rPr lang="en-GB" altLang="en-US" sz="2400" dirty="0">
                <a:solidFill>
                  <a:schemeClr val="tx1"/>
                </a:solidFill>
                <a:latin typeface="Eras Bold ITC" panose="020B0907030504020204" pitchFamily="34" charset="0"/>
                <a:ea typeface="ＭＳ Ｐゴシック" pitchFamily="34" charset="-128"/>
                <a:cs typeface="Arial" charset="0"/>
              </a:rPr>
              <a:t>On December 10, 1948 the General Assembly </a:t>
            </a:r>
            <a:br>
              <a:rPr lang="en-GB" altLang="en-US" sz="2400" dirty="0">
                <a:solidFill>
                  <a:schemeClr val="tx1"/>
                </a:solidFill>
                <a:latin typeface="Eras Bold ITC" panose="020B0907030504020204" pitchFamily="34" charset="0"/>
                <a:ea typeface="ＭＳ Ｐゴシック" pitchFamily="34" charset="-128"/>
                <a:cs typeface="Arial" charset="0"/>
              </a:rPr>
            </a:br>
            <a:r>
              <a:rPr lang="en-GB" altLang="en-US" sz="2400" dirty="0">
                <a:solidFill>
                  <a:schemeClr val="tx1"/>
                </a:solidFill>
                <a:latin typeface="Eras Bold ITC" panose="020B0907030504020204" pitchFamily="34" charset="0"/>
                <a:ea typeface="ＭＳ Ｐゴシック" pitchFamily="34" charset="-128"/>
                <a:cs typeface="Arial" charset="0"/>
              </a:rPr>
              <a:t>of the United Nations adopted and proclaimed </a:t>
            </a:r>
            <a:br>
              <a:rPr lang="en-GB" altLang="en-US" sz="2400" dirty="0">
                <a:solidFill>
                  <a:schemeClr val="tx1"/>
                </a:solidFill>
                <a:latin typeface="Eras Bold ITC" panose="020B0907030504020204" pitchFamily="34" charset="0"/>
                <a:ea typeface="ＭＳ Ｐゴシック" pitchFamily="34" charset="-128"/>
                <a:cs typeface="Arial" charset="0"/>
              </a:rPr>
            </a:br>
            <a:r>
              <a:rPr lang="en-GB" altLang="en-US" sz="2400" dirty="0">
                <a:solidFill>
                  <a:schemeClr val="tx1"/>
                </a:solidFill>
                <a:latin typeface="Eras Bold ITC" panose="020B0907030504020204" pitchFamily="34" charset="0"/>
                <a:ea typeface="ＭＳ Ｐゴシック" pitchFamily="34" charset="-128"/>
                <a:cs typeface="Arial" charset="0"/>
              </a:rPr>
              <a:t>the Universal Declaration of Human Rights (UDHR</a:t>
            </a:r>
            <a:r>
              <a:rPr lang="en-GB" altLang="en-US" sz="2400" dirty="0" smtClean="0">
                <a:solidFill>
                  <a:schemeClr val="tx1"/>
                </a:solidFill>
                <a:latin typeface="Eras Bold ITC" panose="020B0907030504020204" pitchFamily="34" charset="0"/>
                <a:ea typeface="ＭＳ Ｐゴシック" pitchFamily="34" charset="-128"/>
                <a:cs typeface="Arial" charset="0"/>
              </a:rPr>
              <a:t>) </a:t>
            </a:r>
            <a:r>
              <a:rPr lang="en-GB" altLang="en-US" sz="2400" dirty="0">
                <a:solidFill>
                  <a:schemeClr val="tx1"/>
                </a:solidFill>
                <a:latin typeface="Eras Bold ITC" panose="020B0907030504020204" pitchFamily="34" charset="0"/>
                <a:ea typeface="ＭＳ Ｐゴシック" pitchFamily="34" charset="-128"/>
                <a:cs typeface="Arial" charset="0"/>
              </a:rPr>
              <a:t/>
            </a:r>
            <a:br>
              <a:rPr lang="en-GB" altLang="en-US" sz="2400" dirty="0">
                <a:solidFill>
                  <a:schemeClr val="tx1"/>
                </a:solidFill>
                <a:latin typeface="Eras Bold ITC" panose="020B0907030504020204" pitchFamily="34" charset="0"/>
                <a:ea typeface="ＭＳ Ｐゴシック" pitchFamily="34" charset="-128"/>
                <a:cs typeface="Arial" charset="0"/>
              </a:rPr>
            </a:br>
            <a:endParaRPr lang="en-GB" altLang="en-US" sz="2400" dirty="0">
              <a:solidFill>
                <a:schemeClr val="tx1"/>
              </a:solidFill>
              <a:latin typeface="Eras Bold ITC" panose="020B0907030504020204" pitchFamily="34" charset="0"/>
              <a:ea typeface="ＭＳ Ｐゴシック" pitchFamily="34" charset="-128"/>
              <a:cs typeface="Arial" charset="0"/>
            </a:endParaRPr>
          </a:p>
        </p:txBody>
      </p:sp>
      <p:sp>
        <p:nvSpPr>
          <p:cNvPr id="11" name="Round Single Corner Rectangle 10"/>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ＭＳ Ｐゴシック" pitchFamily="-110" charset="-128"/>
              <a:cs typeface="ＭＳ Ｐゴシック" pitchFamily="-110" charset="-128"/>
            </a:endParaRPr>
          </a:p>
        </p:txBody>
      </p:sp>
      <p:sp>
        <p:nvSpPr>
          <p:cNvPr id="16" name="TextBox 9"/>
          <p:cNvSpPr txBox="1">
            <a:spLocks noChangeArrowheads="1"/>
          </p:cNvSpPr>
          <p:nvPr/>
        </p:nvSpPr>
        <p:spPr bwMode="auto">
          <a:xfrm>
            <a:off x="7391400" y="6389688"/>
            <a:ext cx="121920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Aft>
                <a:spcPct val="50000"/>
              </a:spcAft>
              <a:buClr>
                <a:srgbClr val="AACB2A"/>
              </a:buClr>
              <a:buFont typeface="Times" pitchFamily="-108" charset="0"/>
              <a:buChar char="•"/>
              <a:defRPr sz="2200">
                <a:solidFill>
                  <a:srgbClr val="003E4E"/>
                </a:solidFill>
                <a:latin typeface="Verdana" pitchFamily="34" charset="0"/>
                <a:ea typeface="ヒラギノ角ゴ Pro W3" pitchFamily="-106" charset="-128"/>
              </a:defRPr>
            </a:lvl1pPr>
            <a:lvl2pPr marL="742950" indent="-285750" eaLnBrk="0" hangingPunct="0">
              <a:spcAft>
                <a:spcPct val="50000"/>
              </a:spcAft>
              <a:buClr>
                <a:srgbClr val="AACB2A"/>
              </a:buClr>
              <a:buChar char="–"/>
              <a:defRPr sz="2200">
                <a:solidFill>
                  <a:srgbClr val="003E4E"/>
                </a:solidFill>
                <a:latin typeface="Verdana" pitchFamily="34" charset="0"/>
                <a:ea typeface="ヒラギノ角ゴ Pro W3" pitchFamily="-106" charset="-128"/>
              </a:defRPr>
            </a:lvl2pPr>
            <a:lvl3pPr marL="1143000" indent="-228600" eaLnBrk="0" hangingPunct="0">
              <a:spcAft>
                <a:spcPct val="50000"/>
              </a:spcAft>
              <a:buChar char="•"/>
              <a:defRPr sz="2200">
                <a:solidFill>
                  <a:srgbClr val="003E4E"/>
                </a:solidFill>
                <a:latin typeface="Verdana" pitchFamily="34" charset="0"/>
                <a:ea typeface="ＭＳ Ｐゴシック" pitchFamily="34" charset="-128"/>
              </a:defRPr>
            </a:lvl3pPr>
            <a:lvl4pPr marL="1600200" indent="-228600" eaLnBrk="0" hangingPunct="0">
              <a:spcAft>
                <a:spcPct val="50000"/>
              </a:spcAft>
              <a:buChar char="–"/>
              <a:defRPr sz="2200">
                <a:solidFill>
                  <a:srgbClr val="003E4E"/>
                </a:solidFill>
                <a:latin typeface="Verdana" pitchFamily="34" charset="0"/>
                <a:ea typeface="ＭＳ Ｐゴシック" pitchFamily="34" charset="-128"/>
              </a:defRPr>
            </a:lvl4pPr>
            <a:lvl5pPr marL="2057400" indent="-228600" eaLnBrk="0" hangingPunct="0">
              <a:spcAft>
                <a:spcPct val="50000"/>
              </a:spcAft>
              <a:buChar char="»"/>
              <a:defRPr sz="2200">
                <a:solidFill>
                  <a:srgbClr val="003E4E"/>
                </a:solidFill>
                <a:latin typeface="Verdana" pitchFamily="34" charset="0"/>
                <a:ea typeface="ＭＳ Ｐゴシック" pitchFamily="34" charset="-128"/>
              </a:defRPr>
            </a:lvl5pPr>
            <a:lvl6pPr marL="25146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6pPr>
            <a:lvl7pPr marL="29718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7pPr>
            <a:lvl8pPr marL="34290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8pPr>
            <a:lvl9pPr marL="3886200" indent="-228600" eaLnBrk="0" fontAlgn="base" hangingPunct="0">
              <a:spcBef>
                <a:spcPct val="0"/>
              </a:spcBef>
              <a:spcAft>
                <a:spcPct val="50000"/>
              </a:spcAft>
              <a:buChar char="»"/>
              <a:defRPr sz="2200">
                <a:solidFill>
                  <a:srgbClr val="003E4E"/>
                </a:solidFill>
                <a:latin typeface="Verdana" pitchFamily="34" charset="0"/>
                <a:ea typeface="ＭＳ Ｐゴシック" pitchFamily="34" charset="-128"/>
              </a:defRPr>
            </a:lvl9pPr>
          </a:lstStyle>
          <a:p>
            <a:pPr eaLnBrk="1" hangingPunct="1">
              <a:spcAft>
                <a:spcPct val="0"/>
              </a:spcAft>
              <a:buClrTx/>
              <a:buFontTx/>
              <a:buNone/>
            </a:pPr>
            <a:endParaRPr lang="en-029" altLang="en-US" sz="1800">
              <a:solidFill>
                <a:schemeClr val="tx1"/>
              </a:solidFill>
              <a:latin typeface="Eras Bold ITC" panose="020B0907030504020204" pitchFamily="34" charset="0"/>
              <a:cs typeface="Arial" charset="0"/>
            </a:endParaRPr>
          </a:p>
        </p:txBody>
      </p:sp>
      <p:sp>
        <p:nvSpPr>
          <p:cNvPr id="12" name="TextBox 11"/>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494846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50"/>
            <a:ext cx="7924800" cy="857250"/>
          </a:xfrm>
          <a:ln>
            <a:noFill/>
          </a:ln>
        </p:spPr>
        <p:style>
          <a:lnRef idx="2">
            <a:schemeClr val="dk1"/>
          </a:lnRef>
          <a:fillRef idx="1">
            <a:schemeClr val="lt1"/>
          </a:fillRef>
          <a:effectRef idx="0">
            <a:schemeClr val="dk1"/>
          </a:effectRef>
          <a:fontRef idx="minor">
            <a:schemeClr val="dk1"/>
          </a:fontRef>
        </p:style>
        <p:txBody>
          <a:bodyPr/>
          <a:lstStyle/>
          <a:p>
            <a:r>
              <a:rPr lang="en-US" dirty="0" smtClean="0">
                <a:solidFill>
                  <a:schemeClr val="tx1"/>
                </a:solidFill>
                <a:latin typeface="Eras Bold ITC" panose="020B0907030504020204" pitchFamily="34" charset="0"/>
                <a:ea typeface="Verdana" panose="020B0604030504040204" pitchFamily="34" charset="0"/>
              </a:rPr>
              <a:t>Impact on Free Exercise</a:t>
            </a:r>
            <a:endParaRPr lang="en-GB" dirty="0">
              <a:solidFill>
                <a:schemeClr val="tx1"/>
              </a:solidFill>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1524000" y="1028700"/>
            <a:ext cx="6400800" cy="3981450"/>
          </a:xfrm>
          <a:ln>
            <a:noFill/>
          </a:ln>
        </p:spPr>
        <p:style>
          <a:lnRef idx="2">
            <a:schemeClr val="dk1"/>
          </a:lnRef>
          <a:fillRef idx="1">
            <a:schemeClr val="lt1"/>
          </a:fillRef>
          <a:effectRef idx="0">
            <a:schemeClr val="dk1"/>
          </a:effectRef>
          <a:fontRef idx="minor">
            <a:schemeClr val="dk1"/>
          </a:fontRef>
        </p:style>
        <p:txBody>
          <a:bodyPr>
            <a:noAutofit/>
          </a:bodyPr>
          <a:lstStyle/>
          <a:p>
            <a:pPr marL="0" indent="0">
              <a:spcBef>
                <a:spcPts val="0"/>
              </a:spcBef>
              <a:buNone/>
            </a:pPr>
            <a:r>
              <a:rPr lang="en-US" dirty="0" smtClean="0">
                <a:solidFill>
                  <a:schemeClr val="tx1"/>
                </a:solidFill>
                <a:latin typeface="Eras Bold ITC" panose="020B0907030504020204" pitchFamily="34" charset="0"/>
                <a:ea typeface="Verdana" panose="020B0604030504040204" pitchFamily="34" charset="0"/>
              </a:rPr>
              <a:t>Under the postmodern </a:t>
            </a:r>
            <a:r>
              <a:rPr lang="en-US" dirty="0">
                <a:solidFill>
                  <a:schemeClr val="tx1"/>
                </a:solidFill>
                <a:latin typeface="Eras Bold ITC" panose="020B0907030504020204" pitchFamily="34" charset="0"/>
                <a:ea typeface="Verdana" panose="020B0604030504040204" pitchFamily="34" charset="0"/>
              </a:rPr>
              <a:t>lens, Christianity is not part of the search for truth, but </a:t>
            </a:r>
            <a:r>
              <a:rPr lang="en-US" dirty="0" smtClean="0">
                <a:solidFill>
                  <a:schemeClr val="tx1"/>
                </a:solidFill>
                <a:latin typeface="Eras Bold ITC" panose="020B0907030504020204" pitchFamily="34" charset="0"/>
                <a:ea typeface="Verdana" panose="020B0604030504040204" pitchFamily="34" charset="0"/>
              </a:rPr>
              <a:t>instead “becomes </a:t>
            </a:r>
            <a:r>
              <a:rPr lang="en-US" dirty="0">
                <a:solidFill>
                  <a:schemeClr val="tx1"/>
                </a:solidFill>
                <a:latin typeface="Eras Bold ITC" panose="020B0907030504020204" pitchFamily="34" charset="0"/>
                <a:ea typeface="Verdana" panose="020B0604030504040204" pitchFamily="34" charset="0"/>
              </a:rPr>
              <a:t>just another expression of individual belief entitled to </a:t>
            </a:r>
            <a:r>
              <a:rPr lang="en-US" dirty="0" smtClean="0">
                <a:solidFill>
                  <a:schemeClr val="tx1"/>
                </a:solidFill>
                <a:latin typeface="Eras Bold ITC" panose="020B0907030504020204" pitchFamily="34" charset="0"/>
                <a:ea typeface="Verdana" panose="020B0604030504040204" pitchFamily="34" charset="0"/>
              </a:rPr>
              <a:t>no more </a:t>
            </a:r>
            <a:r>
              <a:rPr lang="en-US" dirty="0">
                <a:solidFill>
                  <a:schemeClr val="tx1"/>
                </a:solidFill>
                <a:latin typeface="Eras Bold ITC" panose="020B0907030504020204" pitchFamily="34" charset="0"/>
                <a:ea typeface="Verdana" panose="020B0604030504040204" pitchFamily="34" charset="0"/>
              </a:rPr>
              <a:t>protection than any other secularized expression</a:t>
            </a:r>
            <a:r>
              <a:rPr lang="en-US" dirty="0" smtClean="0">
                <a:solidFill>
                  <a:schemeClr val="tx1"/>
                </a:solidFill>
                <a:latin typeface="Eras Bold ITC" panose="020B0907030504020204" pitchFamily="34" charset="0"/>
                <a:ea typeface="Verdana" panose="020B0604030504040204" pitchFamily="34" charset="0"/>
              </a:rPr>
              <a:t>.”</a:t>
            </a:r>
            <a:endParaRPr lang="en-GB" dirty="0">
              <a:solidFill>
                <a:schemeClr val="tx1"/>
              </a:solidFill>
              <a:latin typeface="Eras Bold ITC" panose="020B0907030504020204" pitchFamily="34" charset="0"/>
              <a:ea typeface="Verdana" panose="020B0604030504040204" pitchFamily="34" charset="0"/>
            </a:endParaRPr>
          </a:p>
        </p:txBody>
      </p:sp>
      <p:sp>
        <p:nvSpPr>
          <p:cNvPr id="7" name="Rectangle 6"/>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ndParaRPr>
          </a:p>
        </p:txBody>
      </p:sp>
      <p:pic>
        <p:nvPicPr>
          <p:cNvPr id="8"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10" name="Round Single Corner Rectangle 9"/>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ＭＳ Ｐゴシック" pitchFamily="-110" charset="-128"/>
              <a:cs typeface="ＭＳ Ｐゴシック" pitchFamily="-110" charset="-128"/>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234101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18" y="857250"/>
            <a:ext cx="7924800" cy="3086100"/>
          </a:xfrm>
          <a:ln>
            <a:noFill/>
          </a:ln>
        </p:spPr>
        <p:style>
          <a:lnRef idx="2">
            <a:schemeClr val="dk1"/>
          </a:lnRef>
          <a:fillRef idx="1">
            <a:schemeClr val="lt1"/>
          </a:fillRef>
          <a:effectRef idx="0">
            <a:schemeClr val="dk1"/>
          </a:effectRef>
          <a:fontRef idx="minor">
            <a:schemeClr val="dk1"/>
          </a:fontRef>
        </p:style>
        <p:txBody>
          <a:bodyPr>
            <a:noAutofit/>
          </a:bodyPr>
          <a:lstStyle/>
          <a:p>
            <a:pPr marL="0" indent="0">
              <a:lnSpc>
                <a:spcPct val="120000"/>
              </a:lnSpc>
              <a:spcBef>
                <a:spcPts val="0"/>
              </a:spcBef>
              <a:buNone/>
            </a:pPr>
            <a:r>
              <a:rPr lang="en-US" sz="3150" dirty="0" smtClean="0">
                <a:solidFill>
                  <a:schemeClr val="tx1"/>
                </a:solidFill>
                <a:latin typeface="Eras Bold ITC" panose="020B0907030504020204" pitchFamily="34" charset="0"/>
                <a:ea typeface="Verdana" panose="020B0604030504040204" pitchFamily="34" charset="0"/>
              </a:rPr>
              <a:t>The </a:t>
            </a:r>
            <a:r>
              <a:rPr lang="en-US" sz="3150" dirty="0">
                <a:solidFill>
                  <a:schemeClr val="tx1"/>
                </a:solidFill>
                <a:latin typeface="Eras Bold ITC" panose="020B0907030504020204" pitchFamily="34" charset="0"/>
                <a:ea typeface="Verdana" panose="020B0604030504040204" pitchFamily="34" charset="0"/>
              </a:rPr>
              <a:t>“exclude religion” stance is wrong from a constitutional viewpoint, because it twists the positive ideal of “freedom </a:t>
            </a:r>
            <a:r>
              <a:rPr lang="en-US" sz="3150" i="1" dirty="0">
                <a:solidFill>
                  <a:schemeClr val="tx1"/>
                </a:solidFill>
                <a:latin typeface="Eras Bold ITC" panose="020B0907030504020204" pitchFamily="34" charset="0"/>
                <a:ea typeface="Verdana" panose="020B0604030504040204" pitchFamily="34" charset="0"/>
              </a:rPr>
              <a:t>of </a:t>
            </a:r>
            <a:r>
              <a:rPr lang="en-US" sz="3150" dirty="0">
                <a:solidFill>
                  <a:schemeClr val="tx1"/>
                </a:solidFill>
                <a:latin typeface="Eras Bold ITC" panose="020B0907030504020204" pitchFamily="34" charset="0"/>
                <a:ea typeface="Verdana" panose="020B0604030504040204" pitchFamily="34" charset="0"/>
              </a:rPr>
              <a:t>religion” to mean “freedom </a:t>
            </a:r>
            <a:r>
              <a:rPr lang="en-US" sz="3150" i="1" dirty="0">
                <a:solidFill>
                  <a:schemeClr val="tx1"/>
                </a:solidFill>
                <a:latin typeface="Eras Bold ITC" panose="020B0907030504020204" pitchFamily="34" charset="0"/>
                <a:ea typeface="Verdana" panose="020B0604030504040204" pitchFamily="34" charset="0"/>
              </a:rPr>
              <a:t>from </a:t>
            </a:r>
            <a:r>
              <a:rPr lang="en-US" sz="3150" dirty="0">
                <a:solidFill>
                  <a:schemeClr val="tx1"/>
                </a:solidFill>
                <a:latin typeface="Eras Bold ITC" panose="020B0907030504020204" pitchFamily="34" charset="0"/>
                <a:ea typeface="Verdana" panose="020B0604030504040204" pitchFamily="34" charset="0"/>
              </a:rPr>
              <a:t>all religious influence”</a:t>
            </a:r>
            <a:endParaRPr lang="en-GB" sz="3150" dirty="0">
              <a:solidFill>
                <a:schemeClr val="tx1"/>
              </a:solidFill>
              <a:latin typeface="Eras Bold ITC" panose="020B0907030504020204" pitchFamily="34" charset="0"/>
              <a:ea typeface="Verdana" panose="020B0604030504040204" pitchFamily="34" charset="0"/>
            </a:endParaRPr>
          </a:p>
        </p:txBody>
      </p:sp>
      <p:sp>
        <p:nvSpPr>
          <p:cNvPr id="8" name="Title 1"/>
          <p:cNvSpPr txBox="1">
            <a:spLocks/>
          </p:cNvSpPr>
          <p:nvPr/>
        </p:nvSpPr>
        <p:spPr bwMode="auto">
          <a:xfrm>
            <a:off x="159327" y="0"/>
            <a:ext cx="7772400" cy="857250"/>
          </a:xfrm>
          <a:prstGeom prst="rect">
            <a:avLst/>
          </a:prstGeom>
          <a:ln>
            <a:noFill/>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2pPr>
            <a:lvl3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3pPr>
            <a:lvl4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4pPr>
            <a:lvl5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5pPr>
            <a:lvl6pPr marL="457200" algn="l" rtl="0" fontAlgn="base">
              <a:spcBef>
                <a:spcPct val="0"/>
              </a:spcBef>
              <a:spcAft>
                <a:spcPct val="0"/>
              </a:spcAft>
              <a:defRPr sz="4400" b="1">
                <a:solidFill>
                  <a:schemeClr val="tx2"/>
                </a:solidFill>
                <a:latin typeface="Copperplate Gothic Light" pitchFamily="1" charset="0"/>
                <a:ea typeface="ヒラギノ角ゴ Pro W3" pitchFamily="1" charset="-128"/>
              </a:defRPr>
            </a:lvl6pPr>
            <a:lvl7pPr marL="914400" algn="l" rtl="0" fontAlgn="base">
              <a:spcBef>
                <a:spcPct val="0"/>
              </a:spcBef>
              <a:spcAft>
                <a:spcPct val="0"/>
              </a:spcAft>
              <a:defRPr sz="4400" b="1">
                <a:solidFill>
                  <a:schemeClr val="tx2"/>
                </a:solidFill>
                <a:latin typeface="Copperplate Gothic Light" pitchFamily="1" charset="0"/>
                <a:ea typeface="ヒラギノ角ゴ Pro W3" pitchFamily="1" charset="-128"/>
              </a:defRPr>
            </a:lvl7pPr>
            <a:lvl8pPr marL="1371600" algn="l" rtl="0" fontAlgn="base">
              <a:spcBef>
                <a:spcPct val="0"/>
              </a:spcBef>
              <a:spcAft>
                <a:spcPct val="0"/>
              </a:spcAft>
              <a:defRPr sz="4400" b="1">
                <a:solidFill>
                  <a:schemeClr val="tx2"/>
                </a:solidFill>
                <a:latin typeface="Copperplate Gothic Light" pitchFamily="1" charset="0"/>
                <a:ea typeface="ヒラギノ角ゴ Pro W3" pitchFamily="1" charset="-128"/>
              </a:defRPr>
            </a:lvl8pPr>
            <a:lvl9pPr marL="1828800" algn="l" rtl="0" fontAlgn="base">
              <a:spcBef>
                <a:spcPct val="0"/>
              </a:spcBef>
              <a:spcAft>
                <a:spcPct val="0"/>
              </a:spcAft>
              <a:defRPr sz="4400" b="1">
                <a:solidFill>
                  <a:schemeClr val="tx2"/>
                </a:solidFill>
                <a:latin typeface="Copperplate Gothic Light" pitchFamily="1" charset="0"/>
                <a:ea typeface="ヒラギノ角ゴ Pro W3" pitchFamily="1" charset="-128"/>
              </a:defRPr>
            </a:lvl9pPr>
          </a:lstStyle>
          <a:p>
            <a:pPr algn="ctr" eaLnBrk="1" hangingPunct="1"/>
            <a:r>
              <a:rPr lang="en-US" b="0" kern="0" dirty="0" smtClean="0">
                <a:solidFill>
                  <a:schemeClr val="tx1"/>
                </a:solidFill>
                <a:latin typeface="Eras Bold ITC" panose="020B0907030504020204" pitchFamily="34" charset="0"/>
                <a:ea typeface="Verdana" panose="020B0604030504040204" pitchFamily="34" charset="0"/>
              </a:rPr>
              <a:t>Impact on Free Exercise</a:t>
            </a:r>
            <a:endParaRPr lang="en-GB" b="0" kern="0" dirty="0">
              <a:solidFill>
                <a:schemeClr val="tx1"/>
              </a:solidFill>
              <a:latin typeface="Eras Bold ITC" panose="020B0907030504020204" pitchFamily="34" charset="0"/>
              <a:ea typeface="Verdana" panose="020B0604030504040204" pitchFamily="34" charset="0"/>
            </a:endParaRPr>
          </a:p>
        </p:txBody>
      </p:sp>
      <p:sp>
        <p:nvSpPr>
          <p:cNvPr id="9" name="Rectangle 8"/>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ndParaRPr>
          </a:p>
        </p:txBody>
      </p:sp>
      <p:pic>
        <p:nvPicPr>
          <p:cNvPr id="10"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12" name="Round Single Corner Rectangle 11"/>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ＭＳ Ｐゴシック" pitchFamily="-110" charset="-128"/>
              <a:cs typeface="ＭＳ Ｐゴシック" pitchFamily="-110" charset="-128"/>
            </a:endParaRPr>
          </a:p>
        </p:txBody>
      </p:sp>
      <p:sp>
        <p:nvSpPr>
          <p:cNvPr id="13" name="TextBox 12"/>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776136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3539430"/>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defRPr/>
            </a:pPr>
            <a:r>
              <a:rPr lang="en-US" sz="3200" dirty="0" smtClean="0">
                <a:latin typeface="Eras Bold ITC" panose="020B0907030504020204" pitchFamily="34" charset="0"/>
                <a:ea typeface="Verdana" panose="020B0604030504040204" pitchFamily="34" charset="0"/>
              </a:rPr>
              <a:t>11(4) </a:t>
            </a:r>
            <a:r>
              <a:rPr lang="en-029" sz="3200" dirty="0">
                <a:latin typeface="Eras Bold ITC" panose="020B0907030504020204" pitchFamily="34" charset="0"/>
              </a:rPr>
              <a:t>Nothing contained in or done under </a:t>
            </a:r>
            <a:r>
              <a:rPr lang="en-029" sz="3200" dirty="0" smtClean="0">
                <a:latin typeface="Eras Bold ITC" panose="020B0907030504020204" pitchFamily="34" charset="0"/>
              </a:rPr>
              <a:t>the </a:t>
            </a:r>
            <a:r>
              <a:rPr lang="en-029" sz="3200" dirty="0">
                <a:latin typeface="Eras Bold ITC" panose="020B0907030504020204" pitchFamily="34" charset="0"/>
              </a:rPr>
              <a:t>authority of any law shall be held to be inconsistent with or in contravention of this section to the extent that the law in question makes provision that is reasonably required- </a:t>
            </a:r>
            <a:endParaRPr lang="en-029" sz="2800" dirty="0">
              <a:latin typeface="Eras Bold ITC" panose="020B0907030504020204" pitchFamily="34" charset="0"/>
              <a:ea typeface="Verdana" panose="020B0604030504040204" pitchFamily="34" charset="0"/>
            </a:endParaRPr>
          </a:p>
        </p:txBody>
      </p:sp>
      <p:sp>
        <p:nvSpPr>
          <p:cNvPr id="11" name="Text Box 3"/>
          <p:cNvSpPr txBox="1">
            <a:spLocks noChangeArrowheads="1"/>
          </p:cNvSpPr>
          <p:nvPr/>
        </p:nvSpPr>
        <p:spPr bwMode="auto">
          <a:xfrm>
            <a:off x="34637" y="-44664"/>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Antigua Constitution</a:t>
            </a:r>
            <a:endParaRPr lang="en-US" sz="36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7132111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76200" y="741356"/>
            <a:ext cx="7848600" cy="3539430"/>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r>
              <a:rPr lang="en-US" sz="2800" dirty="0" smtClean="0">
                <a:latin typeface="Eras Bold ITC" panose="020B0907030504020204" pitchFamily="34" charset="0"/>
                <a:ea typeface="Verdana" panose="020B0604030504040204" pitchFamily="34" charset="0"/>
              </a:rPr>
              <a:t>11(4) a) </a:t>
            </a:r>
            <a:r>
              <a:rPr lang="en-029" sz="2800" dirty="0" smtClean="0">
                <a:latin typeface="Eras Bold ITC" panose="020B0907030504020204" pitchFamily="34" charset="0"/>
              </a:rPr>
              <a:t>in </a:t>
            </a:r>
            <a:r>
              <a:rPr lang="en-029" sz="2800" dirty="0">
                <a:latin typeface="Eras Bold ITC" panose="020B0907030504020204" pitchFamily="34" charset="0"/>
              </a:rPr>
              <a:t>the interests of defence, public safety, public order, public morality or public health; or </a:t>
            </a:r>
            <a:r>
              <a:rPr lang="en-029" sz="2800" dirty="0" smtClean="0">
                <a:latin typeface="Eras Bold ITC" panose="020B0907030504020204" pitchFamily="34" charset="0"/>
              </a:rPr>
              <a:t>b) for </a:t>
            </a:r>
            <a:r>
              <a:rPr lang="en-029" sz="2800" dirty="0">
                <a:latin typeface="Eras Bold ITC" panose="020B0907030504020204" pitchFamily="34" charset="0"/>
              </a:rPr>
              <a:t>the purpose of protecting the rights and freedoms of other persons, including the right to observe and practice any religion without the unsolicited intervention of members of any other religion, </a:t>
            </a:r>
            <a:endParaRPr lang="en-029" sz="2800" dirty="0">
              <a:latin typeface="Eras Bold ITC" panose="020B0907030504020204" pitchFamily="34" charset="0"/>
              <a:ea typeface="Verdana" panose="020B0604030504040204" pitchFamily="34" charset="0"/>
            </a:endParaRPr>
          </a:p>
        </p:txBody>
      </p:sp>
      <p:sp>
        <p:nvSpPr>
          <p:cNvPr id="11" name="Text Box 3"/>
          <p:cNvSpPr txBox="1">
            <a:spLocks noChangeArrowheads="1"/>
          </p:cNvSpPr>
          <p:nvPr/>
        </p:nvSpPr>
        <p:spPr bwMode="auto">
          <a:xfrm>
            <a:off x="34637" y="-44664"/>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Antigua Constitution</a:t>
            </a:r>
            <a:endParaRPr lang="en-US" sz="36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588151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3908762"/>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r>
              <a:rPr lang="en-US" sz="3200" dirty="0" smtClean="0">
                <a:latin typeface="Eras Bold ITC" panose="020B0907030504020204" pitchFamily="34" charset="0"/>
                <a:ea typeface="Verdana" panose="020B0604030504040204" pitchFamily="34" charset="0"/>
              </a:rPr>
              <a:t>11(4) </a:t>
            </a:r>
            <a:r>
              <a:rPr lang="en-029" sz="3600" dirty="0" smtClean="0">
                <a:latin typeface="Eras Bold ITC" panose="020B0907030504020204" pitchFamily="34" charset="0"/>
              </a:rPr>
              <a:t>- </a:t>
            </a:r>
            <a:r>
              <a:rPr lang="en-029" sz="3600" dirty="0">
                <a:latin typeface="Eras Bold ITC" panose="020B0907030504020204" pitchFamily="34" charset="0"/>
              </a:rPr>
              <a:t>and except so far as that provision or, as the case may be, the thing done under the authority thereof is shown not to be reasonably justifiable in a democratic society. </a:t>
            </a:r>
          </a:p>
          <a:p>
            <a:pPr>
              <a:defRPr/>
            </a:pPr>
            <a:endParaRPr lang="en-029" sz="3200" dirty="0">
              <a:latin typeface="Eras Bold ITC" panose="020B0907030504020204" pitchFamily="34" charset="0"/>
              <a:ea typeface="Verdana" panose="020B0604030504040204" pitchFamily="34" charset="0"/>
            </a:endParaRPr>
          </a:p>
        </p:txBody>
      </p:sp>
      <p:sp>
        <p:nvSpPr>
          <p:cNvPr id="11" name="Text Box 3"/>
          <p:cNvSpPr txBox="1">
            <a:spLocks noChangeArrowheads="1"/>
          </p:cNvSpPr>
          <p:nvPr/>
        </p:nvSpPr>
        <p:spPr bwMode="auto">
          <a:xfrm>
            <a:off x="34637" y="-44664"/>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Antigua Constitution</a:t>
            </a:r>
            <a:endParaRPr lang="en-US" sz="36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515041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sz="1600">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0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4031873"/>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r>
              <a:rPr lang="en-US" sz="2800" dirty="0" smtClean="0">
                <a:latin typeface="Eras Bold ITC" panose="020B0907030504020204" pitchFamily="34" charset="0"/>
                <a:ea typeface="Verdana" panose="020B0604030504040204" pitchFamily="34" charset="0"/>
              </a:rPr>
              <a:t>11(5) </a:t>
            </a:r>
            <a:r>
              <a:rPr lang="en-029" sz="3200" dirty="0">
                <a:latin typeface="Eras Bold ITC" panose="020B0907030504020204" pitchFamily="34" charset="0"/>
              </a:rPr>
              <a:t>Nothing contained in or done under the authority of any law shall be held to be inconsistent with or in contravention of this section to the extent that the law in question makes provisions that is reasonably required- </a:t>
            </a:r>
          </a:p>
          <a:p>
            <a:pPr>
              <a:defRPr/>
            </a:pPr>
            <a:endParaRPr lang="en-029" sz="2800" dirty="0">
              <a:latin typeface="Eras Bold ITC" panose="020B0907030504020204" pitchFamily="34" charset="0"/>
              <a:ea typeface="Verdana" panose="020B0604030504040204" pitchFamily="34" charset="0"/>
            </a:endParaRPr>
          </a:p>
        </p:txBody>
      </p:sp>
      <p:sp>
        <p:nvSpPr>
          <p:cNvPr id="10" name="Text Box 3"/>
          <p:cNvSpPr txBox="1">
            <a:spLocks noChangeArrowheads="1"/>
          </p:cNvSpPr>
          <p:nvPr/>
        </p:nvSpPr>
        <p:spPr bwMode="auto">
          <a:xfrm>
            <a:off x="31173" y="38051"/>
            <a:ext cx="7893627" cy="584775"/>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200" dirty="0" smtClean="0">
                <a:latin typeface="Eras Bold ITC" panose="020B0907030504020204" pitchFamily="34" charset="0"/>
                <a:ea typeface="Verdana" panose="020B0604030504040204" pitchFamily="34" charset="0"/>
              </a:rPr>
              <a:t>St. Kitts Nevis </a:t>
            </a:r>
            <a:r>
              <a:rPr lang="en-US" sz="3200" dirty="0">
                <a:latin typeface="Eras Bold ITC" panose="020B0907030504020204" pitchFamily="34" charset="0"/>
                <a:ea typeface="Verdana" panose="020B0604030504040204" pitchFamily="34" charset="0"/>
              </a:rPr>
              <a:t>CONSTITUTION</a:t>
            </a: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089310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3785652"/>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r>
              <a:rPr lang="en-US" sz="2800" dirty="0" smtClean="0">
                <a:latin typeface="Eras Bold ITC" panose="020B0907030504020204" pitchFamily="34" charset="0"/>
                <a:ea typeface="Verdana" panose="020B0604030504040204" pitchFamily="34" charset="0"/>
              </a:rPr>
              <a:t>11(5)</a:t>
            </a:r>
          </a:p>
          <a:p>
            <a:pPr marL="514350" indent="-514350">
              <a:buAutoNum type="alphaLcParenR"/>
            </a:pPr>
            <a:r>
              <a:rPr lang="en-US" sz="2800" dirty="0" smtClean="0">
                <a:latin typeface="Eras Bold ITC" panose="020B0907030504020204" pitchFamily="34" charset="0"/>
                <a:ea typeface="Verdana" panose="020B0604030504040204" pitchFamily="34" charset="0"/>
              </a:rPr>
              <a:t>Same as Antigua</a:t>
            </a:r>
          </a:p>
          <a:p>
            <a:r>
              <a:rPr lang="en-US" sz="2800" dirty="0" smtClean="0">
                <a:latin typeface="Eras Bold ITC" panose="020B0907030504020204" pitchFamily="34" charset="0"/>
                <a:ea typeface="Verdana" panose="020B0604030504040204" pitchFamily="34" charset="0"/>
              </a:rPr>
              <a:t>b) Same as Antigua</a:t>
            </a:r>
          </a:p>
          <a:p>
            <a:r>
              <a:rPr lang="en-US" sz="2800" dirty="0" smtClean="0">
                <a:latin typeface="Eras Bold ITC" panose="020B0907030504020204" pitchFamily="34" charset="0"/>
                <a:ea typeface="Verdana" panose="020B0604030504040204" pitchFamily="34" charset="0"/>
              </a:rPr>
              <a:t>c) </a:t>
            </a:r>
            <a:r>
              <a:rPr lang="en-029" sz="3200" dirty="0">
                <a:latin typeface="Eras Bold ITC" panose="020B0907030504020204" pitchFamily="34" charset="0"/>
              </a:rPr>
              <a:t>for the purpose of regulating educational institutions in the interests of the persons who receive or may receive instruction in them,</a:t>
            </a:r>
          </a:p>
          <a:p>
            <a:pPr>
              <a:defRPr/>
            </a:pPr>
            <a:endParaRPr lang="en-029" sz="2800" dirty="0">
              <a:latin typeface="Eras Bold ITC" panose="020B0907030504020204" pitchFamily="34" charset="0"/>
              <a:ea typeface="Verdana" panose="020B0604030504040204" pitchFamily="34" charset="0"/>
            </a:endParaRPr>
          </a:p>
        </p:txBody>
      </p:sp>
      <p:sp>
        <p:nvSpPr>
          <p:cNvPr id="11" name="Text Box 3"/>
          <p:cNvSpPr txBox="1">
            <a:spLocks noChangeArrowheads="1"/>
          </p:cNvSpPr>
          <p:nvPr/>
        </p:nvSpPr>
        <p:spPr bwMode="auto">
          <a:xfrm>
            <a:off x="31173" y="38051"/>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St. Kitts Nevis Constitution</a:t>
            </a:r>
            <a:endParaRPr lang="en-US" sz="36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0382288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2">
                  <a:lumMod val="50000"/>
                </a:schemeClr>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9400" y="4325315"/>
            <a:ext cx="1219200" cy="788744"/>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31173" y="631466"/>
            <a:ext cx="7893627" cy="4616648"/>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r>
              <a:rPr lang="en-US" sz="2100" dirty="0" smtClean="0">
                <a:solidFill>
                  <a:schemeClr val="tx2">
                    <a:lumMod val="50000"/>
                  </a:schemeClr>
                </a:solidFill>
                <a:latin typeface="Eras Bold ITC" panose="020B0907030504020204" pitchFamily="34" charset="0"/>
                <a:ea typeface="Verdana" panose="020B0604030504040204" pitchFamily="34" charset="0"/>
              </a:rPr>
              <a:t>59(5)</a:t>
            </a:r>
            <a:r>
              <a:rPr lang="en-029" sz="2100" i="1" dirty="0" smtClean="0">
                <a:latin typeface="Eras Bold ITC" panose="020B0907030504020204" pitchFamily="34" charset="0"/>
                <a:ea typeface="Verdana" panose="020B0604030504040204" pitchFamily="34" charset="0"/>
              </a:rPr>
              <a:t> </a:t>
            </a:r>
            <a:r>
              <a:rPr lang="en-029" sz="2100" dirty="0">
                <a:latin typeface="Eras Bold ITC" panose="020B0907030504020204" pitchFamily="34" charset="0"/>
                <a:ea typeface="Verdana" panose="020B0604030504040204" pitchFamily="34" charset="0"/>
              </a:rPr>
              <a:t>Nothing contained in or done under the authority of any law </a:t>
            </a:r>
            <a:r>
              <a:rPr lang="en-029" sz="2100" dirty="0" smtClean="0">
                <a:latin typeface="Eras Bold ITC" panose="020B0907030504020204" pitchFamily="34" charset="0"/>
                <a:ea typeface="Verdana" panose="020B0604030504040204" pitchFamily="34" charset="0"/>
              </a:rPr>
              <a:t>shall be </a:t>
            </a:r>
            <a:r>
              <a:rPr lang="en-029" sz="2100" dirty="0">
                <a:latin typeface="Eras Bold ITC" panose="020B0907030504020204" pitchFamily="34" charset="0"/>
                <a:ea typeface="Verdana" panose="020B0604030504040204" pitchFamily="34" charset="0"/>
              </a:rPr>
              <a:t>held to be inconsistent with or in contravention of this section to </a:t>
            </a:r>
            <a:r>
              <a:rPr lang="en-029" sz="2100" dirty="0" smtClean="0">
                <a:latin typeface="Eras Bold ITC" panose="020B0907030504020204" pitchFamily="34" charset="0"/>
                <a:ea typeface="Verdana" panose="020B0604030504040204" pitchFamily="34" charset="0"/>
              </a:rPr>
              <a:t>the extent </a:t>
            </a:r>
            <a:r>
              <a:rPr lang="en-029" sz="2100" dirty="0">
                <a:latin typeface="Eras Bold ITC" panose="020B0907030504020204" pitchFamily="34" charset="0"/>
                <a:ea typeface="Verdana" panose="020B0604030504040204" pitchFamily="34" charset="0"/>
              </a:rPr>
              <a:t>that the law in question makes provision which is </a:t>
            </a:r>
            <a:r>
              <a:rPr lang="en-029" sz="2100" dirty="0" smtClean="0">
                <a:latin typeface="Eras Bold ITC" panose="020B0907030504020204" pitchFamily="34" charset="0"/>
                <a:ea typeface="Verdana" panose="020B0604030504040204" pitchFamily="34" charset="0"/>
              </a:rPr>
              <a:t>reasonably required</a:t>
            </a:r>
            <a:r>
              <a:rPr lang="en-029" sz="2100" dirty="0">
                <a:latin typeface="Eras Bold ITC" panose="020B0907030504020204" pitchFamily="34" charset="0"/>
                <a:ea typeface="Verdana" panose="020B0604030504040204" pitchFamily="34" charset="0"/>
              </a:rPr>
              <a:t>—</a:t>
            </a:r>
            <a:endParaRPr lang="en-029" sz="2100" i="1" dirty="0" smtClean="0">
              <a:latin typeface="Eras Bold ITC" panose="020B0907030504020204" pitchFamily="34" charset="0"/>
              <a:ea typeface="Verdana" panose="020B0604030504040204" pitchFamily="34" charset="0"/>
            </a:endParaRPr>
          </a:p>
          <a:p>
            <a:r>
              <a:rPr lang="en-029" sz="2100" i="1" dirty="0" smtClean="0">
                <a:latin typeface="Eras Bold ITC" panose="020B0907030504020204" pitchFamily="34" charset="0"/>
                <a:ea typeface="Verdana" panose="020B0604030504040204" pitchFamily="34" charset="0"/>
              </a:rPr>
              <a:t>(</a:t>
            </a:r>
            <a:r>
              <a:rPr lang="en-029" sz="2100" i="1" dirty="0">
                <a:latin typeface="Eras Bold ITC" panose="020B0907030504020204" pitchFamily="34" charset="0"/>
                <a:ea typeface="Verdana" panose="020B0604030504040204" pitchFamily="34" charset="0"/>
              </a:rPr>
              <a:t>a) </a:t>
            </a:r>
            <a:r>
              <a:rPr lang="en-029" sz="2100" dirty="0">
                <a:latin typeface="Eras Bold ITC" panose="020B0907030504020204" pitchFamily="34" charset="0"/>
                <a:ea typeface="Verdana" panose="020B0604030504040204" pitchFamily="34" charset="0"/>
              </a:rPr>
              <a:t>in the interests of defence, public safety, public order, </a:t>
            </a:r>
            <a:r>
              <a:rPr lang="en-029" sz="2100" dirty="0" smtClean="0">
                <a:latin typeface="Eras Bold ITC" panose="020B0907030504020204" pitchFamily="34" charset="0"/>
                <a:ea typeface="Verdana" panose="020B0604030504040204" pitchFamily="34" charset="0"/>
              </a:rPr>
              <a:t>public morality </a:t>
            </a:r>
            <a:r>
              <a:rPr lang="en-029" sz="2100" dirty="0">
                <a:latin typeface="Eras Bold ITC" panose="020B0907030504020204" pitchFamily="34" charset="0"/>
                <a:ea typeface="Verdana" panose="020B0604030504040204" pitchFamily="34" charset="0"/>
              </a:rPr>
              <a:t>or public health; </a:t>
            </a:r>
            <a:r>
              <a:rPr lang="en-029" sz="2100" dirty="0" smtClean="0">
                <a:latin typeface="Eras Bold ITC" panose="020B0907030504020204" pitchFamily="34" charset="0"/>
                <a:ea typeface="Verdana" panose="020B0604030504040204" pitchFamily="34" charset="0"/>
              </a:rPr>
              <a:t>or </a:t>
            </a:r>
            <a:r>
              <a:rPr lang="en-029" sz="2100" i="1" dirty="0" smtClean="0">
                <a:latin typeface="Eras Bold ITC" panose="020B0907030504020204" pitchFamily="34" charset="0"/>
                <a:ea typeface="Verdana" panose="020B0604030504040204" pitchFamily="34" charset="0"/>
              </a:rPr>
              <a:t>(</a:t>
            </a:r>
            <a:r>
              <a:rPr lang="en-029" sz="2100" i="1" dirty="0">
                <a:latin typeface="Eras Bold ITC" panose="020B0907030504020204" pitchFamily="34" charset="0"/>
                <a:ea typeface="Verdana" panose="020B0604030504040204" pitchFamily="34" charset="0"/>
              </a:rPr>
              <a:t>b) </a:t>
            </a:r>
            <a:r>
              <a:rPr lang="en-029" sz="2100" dirty="0">
                <a:latin typeface="Eras Bold ITC" panose="020B0907030504020204" pitchFamily="34" charset="0"/>
                <a:ea typeface="Verdana" panose="020B0604030504040204" pitchFamily="34" charset="0"/>
              </a:rPr>
              <a:t>for the purpose of protecting the rights and freedoms of </a:t>
            </a:r>
            <a:r>
              <a:rPr lang="en-029" sz="2100" dirty="0" smtClean="0">
                <a:latin typeface="Eras Bold ITC" panose="020B0907030504020204" pitchFamily="34" charset="0"/>
                <a:ea typeface="Verdana" panose="020B0604030504040204" pitchFamily="34" charset="0"/>
              </a:rPr>
              <a:t>other persons</a:t>
            </a:r>
            <a:r>
              <a:rPr lang="en-029" sz="2100" dirty="0">
                <a:latin typeface="Eras Bold ITC" panose="020B0907030504020204" pitchFamily="34" charset="0"/>
                <a:ea typeface="Verdana" panose="020B0604030504040204" pitchFamily="34" charset="0"/>
              </a:rPr>
              <a:t>, including the right to observe and practise </a:t>
            </a:r>
            <a:r>
              <a:rPr lang="en-029" sz="2100" dirty="0" smtClean="0">
                <a:latin typeface="Eras Bold ITC" panose="020B0907030504020204" pitchFamily="34" charset="0"/>
                <a:ea typeface="Verdana" panose="020B0604030504040204" pitchFamily="34" charset="0"/>
              </a:rPr>
              <a:t>any religion </a:t>
            </a:r>
            <a:r>
              <a:rPr lang="en-029" sz="2100" dirty="0">
                <a:latin typeface="Eras Bold ITC" panose="020B0907030504020204" pitchFamily="34" charset="0"/>
                <a:ea typeface="Verdana" panose="020B0604030504040204" pitchFamily="34" charset="0"/>
              </a:rPr>
              <a:t>or belief without the unsolicited interference </a:t>
            </a:r>
            <a:r>
              <a:rPr lang="en-029" sz="2100" dirty="0" smtClean="0">
                <a:latin typeface="Eras Bold ITC" panose="020B0907030504020204" pitchFamily="34" charset="0"/>
                <a:ea typeface="Verdana" panose="020B0604030504040204" pitchFamily="34" charset="0"/>
              </a:rPr>
              <a:t>of persons </a:t>
            </a:r>
            <a:r>
              <a:rPr lang="en-029" sz="2100" dirty="0">
                <a:latin typeface="Eras Bold ITC" panose="020B0907030504020204" pitchFamily="34" charset="0"/>
                <a:ea typeface="Verdana" panose="020B0604030504040204" pitchFamily="34" charset="0"/>
              </a:rPr>
              <a:t>professing any other religion or </a:t>
            </a:r>
            <a:r>
              <a:rPr lang="en-029" sz="2100" dirty="0" smtClean="0">
                <a:latin typeface="Eras Bold ITC" panose="020B0907030504020204" pitchFamily="34" charset="0"/>
                <a:ea typeface="Verdana" panose="020B0604030504040204" pitchFamily="34" charset="0"/>
              </a:rPr>
              <a:t>belief, except </a:t>
            </a:r>
            <a:r>
              <a:rPr lang="en-029" sz="2100" dirty="0">
                <a:latin typeface="Eras Bold ITC" panose="020B0907030504020204" pitchFamily="34" charset="0"/>
                <a:ea typeface="Verdana" panose="020B0604030504040204" pitchFamily="34" charset="0"/>
              </a:rPr>
              <a:t>so far as that provision or, as the case may be, the thing done </a:t>
            </a:r>
            <a:r>
              <a:rPr lang="en-029" sz="2100" dirty="0" smtClean="0">
                <a:latin typeface="Eras Bold ITC" panose="020B0907030504020204" pitchFamily="34" charset="0"/>
                <a:ea typeface="Verdana" panose="020B0604030504040204" pitchFamily="34" charset="0"/>
              </a:rPr>
              <a:t>under the </a:t>
            </a:r>
            <a:r>
              <a:rPr lang="en-029" sz="2100" dirty="0">
                <a:latin typeface="Eras Bold ITC" panose="020B0907030504020204" pitchFamily="34" charset="0"/>
                <a:ea typeface="Verdana" panose="020B0604030504040204" pitchFamily="34" charset="0"/>
              </a:rPr>
              <a:t>authority thereof is shown not to be reasonably justifiable in </a:t>
            </a:r>
            <a:r>
              <a:rPr lang="en-029" sz="2100" dirty="0" smtClean="0">
                <a:latin typeface="Eras Bold ITC" panose="020B0907030504020204" pitchFamily="34" charset="0"/>
                <a:ea typeface="Verdana" panose="020B0604030504040204" pitchFamily="34" charset="0"/>
              </a:rPr>
              <a:t>a democratic </a:t>
            </a:r>
            <a:r>
              <a:rPr lang="en-029" sz="2100" dirty="0">
                <a:latin typeface="Eras Bold ITC" panose="020B0907030504020204" pitchFamily="34" charset="0"/>
                <a:ea typeface="Verdana" panose="020B0604030504040204" pitchFamily="34" charset="0"/>
              </a:rPr>
              <a:t>society.</a:t>
            </a:r>
            <a:endParaRPr lang="en-029" sz="2100" dirty="0">
              <a:solidFill>
                <a:schemeClr val="tx2">
                  <a:lumMod val="50000"/>
                </a:schemeClr>
              </a:solidFill>
              <a:latin typeface="Eras Bold ITC" panose="020B0907030504020204" pitchFamily="34" charset="0"/>
              <a:ea typeface="Verdana" panose="020B0604030504040204" pitchFamily="34" charset="0"/>
            </a:endParaRPr>
          </a:p>
        </p:txBody>
      </p:sp>
      <p:sp>
        <p:nvSpPr>
          <p:cNvPr id="10" name="Text Box 3"/>
          <p:cNvSpPr txBox="1">
            <a:spLocks noChangeArrowheads="1"/>
          </p:cNvSpPr>
          <p:nvPr/>
        </p:nvSpPr>
        <p:spPr bwMode="auto">
          <a:xfrm>
            <a:off x="31173" y="-14865"/>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Montserrat Constitution</a:t>
            </a:r>
            <a:endParaRPr lang="en-US" sz="3600" dirty="0">
              <a:latin typeface="Eras Bold ITC" panose="020B0907030504020204" pitchFamily="34" charset="0"/>
              <a:ea typeface="Verdana" panose="020B0604030504040204" pitchFamily="34" charset="0"/>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428646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88B4DF-C014-4129-95C4-4F58D53B26CC}" type="datetime1">
              <a:rPr lang="en-US" smtClean="0">
                <a:solidFill>
                  <a:srgbClr val="000000"/>
                </a:solidFill>
                <a:latin typeface="Eras Bold ITC" panose="020B0907030504020204" pitchFamily="34" charset="0"/>
              </a:rPr>
              <a:t>1/19/2019</a:t>
            </a:fld>
            <a:endParaRPr lang="en-US">
              <a:solidFill>
                <a:srgbClr val="000000"/>
              </a:solidFill>
              <a:latin typeface="Eras Bold ITC" panose="020B0907030504020204" pitchFamily="34" charset="0"/>
            </a:endParaRPr>
          </a:p>
        </p:txBody>
      </p:sp>
      <p:sp>
        <p:nvSpPr>
          <p:cNvPr id="4" name="Slide Number Placeholder 3"/>
          <p:cNvSpPr>
            <a:spLocks noGrp="1"/>
          </p:cNvSpPr>
          <p:nvPr>
            <p:ph type="sldNum" sz="quarter" idx="12"/>
          </p:nvPr>
        </p:nvSpPr>
        <p:spPr/>
        <p:txBody>
          <a:bodyPr/>
          <a:lstStyle/>
          <a:p>
            <a:fld id="{FCD5FDE6-CC32-40B8-B21E-1B4BC92F4488}" type="slidenum">
              <a:rPr lang="en-US" smtClean="0">
                <a:solidFill>
                  <a:srgbClr val="000000"/>
                </a:solidFill>
                <a:latin typeface="Eras Bold ITC" panose="020B0907030504020204" pitchFamily="34" charset="0"/>
              </a:rPr>
              <a:pPr/>
              <a:t>28</a:t>
            </a:fld>
            <a:endParaRPr lang="en-US">
              <a:solidFill>
                <a:srgbClr val="000000"/>
              </a:solidFill>
              <a:latin typeface="Eras Bold ITC" panose="020B0907030504020204" pitchFamily="34" charset="0"/>
            </a:endParaRPr>
          </a:p>
        </p:txBody>
      </p:sp>
      <p:sp>
        <p:nvSpPr>
          <p:cNvPr id="6" name="Title 1"/>
          <p:cNvSpPr txBox="1">
            <a:spLocks/>
          </p:cNvSpPr>
          <p:nvPr/>
        </p:nvSpPr>
        <p:spPr>
          <a:xfrm>
            <a:off x="685800" y="171450"/>
            <a:ext cx="8153400" cy="857250"/>
          </a:xfrm>
          <a:prstGeom prst="rect">
            <a:avLst/>
          </a:prstGeom>
        </p:spPr>
        <p:txBody>
          <a:bodyPr/>
          <a:lst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2pPr>
            <a:lvl3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3pPr>
            <a:lvl4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4pPr>
            <a:lvl5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5pPr>
            <a:lvl6pPr marL="457200" algn="l" rtl="0" fontAlgn="base">
              <a:spcBef>
                <a:spcPct val="0"/>
              </a:spcBef>
              <a:spcAft>
                <a:spcPct val="0"/>
              </a:spcAft>
              <a:defRPr sz="4400" b="1">
                <a:solidFill>
                  <a:schemeClr val="tx2"/>
                </a:solidFill>
                <a:latin typeface="Copperplate Gothic Light" pitchFamily="1" charset="0"/>
                <a:ea typeface="ヒラギノ角ゴ Pro W3" pitchFamily="1" charset="-128"/>
              </a:defRPr>
            </a:lvl6pPr>
            <a:lvl7pPr marL="914400" algn="l" rtl="0" fontAlgn="base">
              <a:spcBef>
                <a:spcPct val="0"/>
              </a:spcBef>
              <a:spcAft>
                <a:spcPct val="0"/>
              </a:spcAft>
              <a:defRPr sz="4400" b="1">
                <a:solidFill>
                  <a:schemeClr val="tx2"/>
                </a:solidFill>
                <a:latin typeface="Copperplate Gothic Light" pitchFamily="1" charset="0"/>
                <a:ea typeface="ヒラギノ角ゴ Pro W3" pitchFamily="1" charset="-128"/>
              </a:defRPr>
            </a:lvl7pPr>
            <a:lvl8pPr marL="1371600" algn="l" rtl="0" fontAlgn="base">
              <a:spcBef>
                <a:spcPct val="0"/>
              </a:spcBef>
              <a:spcAft>
                <a:spcPct val="0"/>
              </a:spcAft>
              <a:defRPr sz="4400" b="1">
                <a:solidFill>
                  <a:schemeClr val="tx2"/>
                </a:solidFill>
                <a:latin typeface="Copperplate Gothic Light" pitchFamily="1" charset="0"/>
                <a:ea typeface="ヒラギノ角ゴ Pro W3" pitchFamily="1" charset="-128"/>
              </a:defRPr>
            </a:lvl8pPr>
            <a:lvl9pPr marL="1828800" algn="l" rtl="0" fontAlgn="base">
              <a:spcBef>
                <a:spcPct val="0"/>
              </a:spcBef>
              <a:spcAft>
                <a:spcPct val="0"/>
              </a:spcAft>
              <a:defRPr sz="4400" b="1">
                <a:solidFill>
                  <a:schemeClr val="tx2"/>
                </a:solidFill>
                <a:latin typeface="Copperplate Gothic Light" pitchFamily="1" charset="0"/>
                <a:ea typeface="ヒラギノ角ゴ Pro W3" pitchFamily="1" charset="-128"/>
              </a:defRPr>
            </a:lvl9pPr>
          </a:lstStyle>
          <a:p>
            <a:pPr eaLnBrk="1" hangingPunct="1"/>
            <a:endParaRPr lang="en-GB" sz="3600" kern="0" dirty="0">
              <a:solidFill>
                <a:srgbClr val="FFC000"/>
              </a:solidFill>
              <a:latin typeface="Eras Bold ITC" panose="020B0907030504020204" pitchFamily="34" charset="0"/>
            </a:endParaRPr>
          </a:p>
        </p:txBody>
      </p:sp>
      <p:sp>
        <p:nvSpPr>
          <p:cNvPr id="7" name="Rectangle 6"/>
          <p:cNvSpPr/>
          <p:nvPr/>
        </p:nvSpPr>
        <p:spPr>
          <a:xfrm>
            <a:off x="0" y="5195"/>
            <a:ext cx="7924800" cy="424731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sz="3000" dirty="0" smtClean="0">
                <a:solidFill>
                  <a:schemeClr val="tx1"/>
                </a:solidFill>
                <a:latin typeface="Eras Bold ITC" panose="020B0907030504020204" pitchFamily="34" charset="0"/>
                <a:ea typeface="Verdana" panose="020B0604030504040204" pitchFamily="34" charset="0"/>
              </a:rPr>
              <a:t>John Locke in </a:t>
            </a:r>
            <a:r>
              <a:rPr lang="en-US" sz="3000" u="sng" dirty="0">
                <a:solidFill>
                  <a:schemeClr val="tx1"/>
                </a:solidFill>
                <a:latin typeface="Eras Bold ITC" panose="020B0907030504020204" pitchFamily="34" charset="0"/>
                <a:ea typeface="Verdana" panose="020B0604030504040204" pitchFamily="34" charset="0"/>
              </a:rPr>
              <a:t>A Letter Concerning Toleration</a:t>
            </a:r>
            <a:r>
              <a:rPr lang="en-US" sz="3000" dirty="0" smtClean="0">
                <a:solidFill>
                  <a:schemeClr val="tx1"/>
                </a:solidFill>
                <a:latin typeface="Eras Bold ITC" panose="020B0907030504020204" pitchFamily="34" charset="0"/>
                <a:ea typeface="Verdana" panose="020B0604030504040204" pitchFamily="34" charset="0"/>
              </a:rPr>
              <a:t>, suggested that the </a:t>
            </a:r>
            <a:r>
              <a:rPr lang="en-US" sz="3000" dirty="0">
                <a:solidFill>
                  <a:schemeClr val="tx1"/>
                </a:solidFill>
                <a:latin typeface="Eras Bold ITC" panose="020B0907030504020204" pitchFamily="34" charset="0"/>
                <a:ea typeface="Verdana" panose="020B0604030504040204" pitchFamily="34" charset="0"/>
              </a:rPr>
              <a:t>civil magistrate is not to be concerned with sin as such; </a:t>
            </a:r>
            <a:r>
              <a:rPr lang="en-US" sz="3000" dirty="0" smtClean="0">
                <a:solidFill>
                  <a:schemeClr val="tx1"/>
                </a:solidFill>
                <a:latin typeface="Eras Bold ITC" panose="020B0907030504020204" pitchFamily="34" charset="0"/>
                <a:ea typeface="Verdana" panose="020B0604030504040204" pitchFamily="34" charset="0"/>
              </a:rPr>
              <a:t>1.only </a:t>
            </a:r>
            <a:r>
              <a:rPr lang="en-US" sz="3000" dirty="0">
                <a:solidFill>
                  <a:schemeClr val="tx1"/>
                </a:solidFill>
                <a:latin typeface="Eras Bold ITC" panose="020B0907030504020204" pitchFamily="34" charset="0"/>
                <a:ea typeface="Verdana" panose="020B0604030504040204" pitchFamily="34" charset="0"/>
              </a:rPr>
              <a:t>with the </a:t>
            </a:r>
            <a:r>
              <a:rPr lang="en-US" sz="3000" dirty="0" smtClean="0">
                <a:solidFill>
                  <a:schemeClr val="tx1"/>
                </a:solidFill>
                <a:latin typeface="Eras Bold ITC" panose="020B0907030504020204" pitchFamily="34" charset="0"/>
                <a:ea typeface="Verdana" panose="020B0604030504040204" pitchFamily="34" charset="0"/>
              </a:rPr>
              <a:t>public good</a:t>
            </a:r>
            <a:r>
              <a:rPr lang="en-US" sz="3000" dirty="0">
                <a:solidFill>
                  <a:schemeClr val="tx1"/>
                </a:solidFill>
                <a:latin typeface="Eras Bold ITC" panose="020B0907030504020204" pitchFamily="34" charset="0"/>
                <a:ea typeface="Verdana" panose="020B0604030504040204" pitchFamily="34" charset="0"/>
              </a:rPr>
              <a:t>, ‘the Rule and Measure of all Law-making’.2 According to Locke, ‘the </a:t>
            </a:r>
            <a:r>
              <a:rPr lang="en-US" sz="3000" dirty="0" smtClean="0">
                <a:solidFill>
                  <a:schemeClr val="tx1"/>
                </a:solidFill>
                <a:latin typeface="Eras Bold ITC" panose="020B0907030504020204" pitchFamily="34" charset="0"/>
                <a:ea typeface="Verdana" panose="020B0604030504040204" pitchFamily="34" charset="0"/>
              </a:rPr>
              <a:t>Care of </a:t>
            </a:r>
            <a:r>
              <a:rPr lang="en-US" sz="3000" dirty="0">
                <a:solidFill>
                  <a:schemeClr val="tx1"/>
                </a:solidFill>
                <a:latin typeface="Eras Bold ITC" panose="020B0907030504020204" pitchFamily="34" charset="0"/>
                <a:ea typeface="Verdana" panose="020B0604030504040204" pitchFamily="34" charset="0"/>
              </a:rPr>
              <a:t>Souls does not belong to the Magistrate’.3 This is rather the sole aim of </a:t>
            </a:r>
            <a:r>
              <a:rPr lang="en-US" sz="3000" dirty="0" smtClean="0">
                <a:solidFill>
                  <a:schemeClr val="tx1"/>
                </a:solidFill>
                <a:latin typeface="Eras Bold ITC" panose="020B0907030504020204" pitchFamily="34" charset="0"/>
                <a:ea typeface="Verdana" panose="020B0604030504040204" pitchFamily="34" charset="0"/>
              </a:rPr>
              <a:t>the </a:t>
            </a:r>
            <a:r>
              <a:rPr lang="en-GB" sz="3000" dirty="0" smtClean="0">
                <a:solidFill>
                  <a:schemeClr val="tx1"/>
                </a:solidFill>
                <a:latin typeface="Eras Bold ITC" panose="020B0907030504020204" pitchFamily="34" charset="0"/>
                <a:ea typeface="Verdana" panose="020B0604030504040204" pitchFamily="34" charset="0"/>
              </a:rPr>
              <a:t>Church</a:t>
            </a:r>
            <a:r>
              <a:rPr lang="en-GB" sz="3000" dirty="0">
                <a:solidFill>
                  <a:schemeClr val="tx1"/>
                </a:solidFill>
                <a:latin typeface="Eras Bold ITC" panose="020B0907030504020204" pitchFamily="34" charset="0"/>
                <a:ea typeface="Verdana" panose="020B0604030504040204" pitchFamily="34" charset="0"/>
              </a:rPr>
              <a:t>.</a:t>
            </a:r>
          </a:p>
        </p:txBody>
      </p:sp>
      <p:sp>
        <p:nvSpPr>
          <p:cNvPr id="8" name="Rectangle 7"/>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9"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177425"/>
            <a:ext cx="1447800" cy="936634"/>
          </a:xfrm>
          <a:prstGeom prst="rect">
            <a:avLst/>
          </a:prstGeom>
        </p:spPr>
      </p:pic>
      <p:sp>
        <p:nvSpPr>
          <p:cNvPr id="11" name="Round Single Corner Rectangle 10"/>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12" name="TextBox 11"/>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240084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D5FDE6-CC32-40B8-B21E-1B4BC92F4488}" type="slidenum">
              <a:rPr lang="en-US" smtClean="0">
                <a:solidFill>
                  <a:srgbClr val="000000"/>
                </a:solidFill>
                <a:latin typeface="Eras Bold ITC" panose="020B0907030504020204" pitchFamily="34" charset="0"/>
              </a:rPr>
              <a:pPr/>
              <a:t>29</a:t>
            </a:fld>
            <a:endParaRPr lang="en-US">
              <a:solidFill>
                <a:srgbClr val="000000"/>
              </a:solidFill>
              <a:latin typeface="Eras Bold ITC" panose="020B0907030504020204" pitchFamily="34" charset="0"/>
            </a:endParaRPr>
          </a:p>
        </p:txBody>
      </p:sp>
      <p:sp>
        <p:nvSpPr>
          <p:cNvPr id="6" name="Title 1"/>
          <p:cNvSpPr txBox="1">
            <a:spLocks/>
          </p:cNvSpPr>
          <p:nvPr/>
        </p:nvSpPr>
        <p:spPr>
          <a:xfrm>
            <a:off x="685800" y="171450"/>
            <a:ext cx="8153400" cy="857250"/>
          </a:xfrm>
          <a:prstGeom prst="rect">
            <a:avLst/>
          </a:prstGeom>
        </p:spPr>
        <p:txBody>
          <a:bodyPr/>
          <a:lst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2pPr>
            <a:lvl3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3pPr>
            <a:lvl4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4pPr>
            <a:lvl5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5pPr>
            <a:lvl6pPr marL="457200" algn="l" rtl="0" fontAlgn="base">
              <a:spcBef>
                <a:spcPct val="0"/>
              </a:spcBef>
              <a:spcAft>
                <a:spcPct val="0"/>
              </a:spcAft>
              <a:defRPr sz="4400" b="1">
                <a:solidFill>
                  <a:schemeClr val="tx2"/>
                </a:solidFill>
                <a:latin typeface="Copperplate Gothic Light" pitchFamily="1" charset="0"/>
                <a:ea typeface="ヒラギノ角ゴ Pro W3" pitchFamily="1" charset="-128"/>
              </a:defRPr>
            </a:lvl6pPr>
            <a:lvl7pPr marL="914400" algn="l" rtl="0" fontAlgn="base">
              <a:spcBef>
                <a:spcPct val="0"/>
              </a:spcBef>
              <a:spcAft>
                <a:spcPct val="0"/>
              </a:spcAft>
              <a:defRPr sz="4400" b="1">
                <a:solidFill>
                  <a:schemeClr val="tx2"/>
                </a:solidFill>
                <a:latin typeface="Copperplate Gothic Light" pitchFamily="1" charset="0"/>
                <a:ea typeface="ヒラギノ角ゴ Pro W3" pitchFamily="1" charset="-128"/>
              </a:defRPr>
            </a:lvl7pPr>
            <a:lvl8pPr marL="1371600" algn="l" rtl="0" fontAlgn="base">
              <a:spcBef>
                <a:spcPct val="0"/>
              </a:spcBef>
              <a:spcAft>
                <a:spcPct val="0"/>
              </a:spcAft>
              <a:defRPr sz="4400" b="1">
                <a:solidFill>
                  <a:schemeClr val="tx2"/>
                </a:solidFill>
                <a:latin typeface="Copperplate Gothic Light" pitchFamily="1" charset="0"/>
                <a:ea typeface="ヒラギノ角ゴ Pro W3" pitchFamily="1" charset="-128"/>
              </a:defRPr>
            </a:lvl8pPr>
            <a:lvl9pPr marL="1828800" algn="l" rtl="0" fontAlgn="base">
              <a:spcBef>
                <a:spcPct val="0"/>
              </a:spcBef>
              <a:spcAft>
                <a:spcPct val="0"/>
              </a:spcAft>
              <a:defRPr sz="4400" b="1">
                <a:solidFill>
                  <a:schemeClr val="tx2"/>
                </a:solidFill>
                <a:latin typeface="Copperplate Gothic Light" pitchFamily="1" charset="0"/>
                <a:ea typeface="ヒラギノ角ゴ Pro W3" pitchFamily="1" charset="-128"/>
              </a:defRPr>
            </a:lvl9pPr>
          </a:lstStyle>
          <a:p>
            <a:pPr eaLnBrk="1" hangingPunct="1"/>
            <a:endParaRPr lang="en-GB" sz="3600" kern="0" dirty="0">
              <a:solidFill>
                <a:srgbClr val="FFC000"/>
              </a:solidFill>
              <a:latin typeface="Eras Bold ITC" panose="020B0907030504020204" pitchFamily="34" charset="0"/>
            </a:endParaRPr>
          </a:p>
        </p:txBody>
      </p:sp>
      <p:sp>
        <p:nvSpPr>
          <p:cNvPr id="7" name="Rectangle 6"/>
          <p:cNvSpPr/>
          <p:nvPr/>
        </p:nvSpPr>
        <p:spPr>
          <a:xfrm>
            <a:off x="0" y="5195"/>
            <a:ext cx="7924800" cy="332398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029" sz="3000" dirty="0" smtClean="0">
                <a:latin typeface="Eras Bold ITC" panose="020B0907030504020204" pitchFamily="34" charset="0"/>
                <a:ea typeface="Verdana" panose="020B0604030504040204" pitchFamily="34" charset="0"/>
              </a:rPr>
              <a:t>1. All </a:t>
            </a:r>
            <a:r>
              <a:rPr lang="en-029" sz="3000" dirty="0">
                <a:latin typeface="Eras Bold ITC" panose="020B0907030504020204" pitchFamily="34" charset="0"/>
                <a:ea typeface="Verdana" panose="020B0604030504040204" pitchFamily="34" charset="0"/>
              </a:rPr>
              <a:t>government action must be directed only toward the </a:t>
            </a:r>
            <a:r>
              <a:rPr lang="en-029" sz="3000" dirty="0" smtClean="0">
                <a:latin typeface="Eras Bold ITC" panose="020B0907030504020204" pitchFamily="34" charset="0"/>
                <a:ea typeface="Verdana" panose="020B0604030504040204" pitchFamily="34" charset="0"/>
              </a:rPr>
              <a:t>public good;</a:t>
            </a:r>
            <a:endParaRPr lang="en-029" sz="3000" dirty="0">
              <a:latin typeface="Eras Bold ITC" panose="020B0907030504020204" pitchFamily="34" charset="0"/>
              <a:ea typeface="Verdana" panose="020B0604030504040204" pitchFamily="34" charset="0"/>
            </a:endParaRPr>
          </a:p>
          <a:p>
            <a:r>
              <a:rPr lang="en-029" sz="3000" dirty="0">
                <a:latin typeface="Eras Bold ITC" panose="020B0907030504020204" pitchFamily="34" charset="0"/>
                <a:ea typeface="Verdana" panose="020B0604030504040204" pitchFamily="34" charset="0"/>
              </a:rPr>
              <a:t>2. Government must rule by established and known laws;</a:t>
            </a:r>
          </a:p>
          <a:p>
            <a:r>
              <a:rPr lang="en-029" sz="3000" dirty="0">
                <a:latin typeface="Eras Bold ITC" panose="020B0907030504020204" pitchFamily="34" charset="0"/>
                <a:ea typeface="Verdana" panose="020B0604030504040204" pitchFamily="34" charset="0"/>
              </a:rPr>
              <a:t>3. Laws must treat all </a:t>
            </a:r>
            <a:r>
              <a:rPr lang="en-029" sz="3000" dirty="0" smtClean="0">
                <a:latin typeface="Eras Bold ITC" panose="020B0907030504020204" pitchFamily="34" charset="0"/>
                <a:ea typeface="Verdana" panose="020B0604030504040204" pitchFamily="34" charset="0"/>
              </a:rPr>
              <a:t>citizens equally</a:t>
            </a:r>
            <a:r>
              <a:rPr lang="en-029" sz="3000" dirty="0">
                <a:latin typeface="Eras Bold ITC" panose="020B0907030504020204" pitchFamily="34" charset="0"/>
                <a:ea typeface="Verdana" panose="020B0604030504040204" pitchFamily="34" charset="0"/>
              </a:rPr>
              <a:t>;</a:t>
            </a:r>
          </a:p>
          <a:p>
            <a:r>
              <a:rPr lang="en-029" sz="3000" dirty="0">
                <a:latin typeface="Eras Bold ITC" panose="020B0907030504020204" pitchFamily="34" charset="0"/>
                <a:ea typeface="Verdana" panose="020B0604030504040204" pitchFamily="34" charset="0"/>
              </a:rPr>
              <a:t>4. Laws must originate in the consent of the people</a:t>
            </a:r>
            <a:r>
              <a:rPr lang="en-029" sz="3000" dirty="0" smtClean="0">
                <a:latin typeface="Eras Bold ITC" panose="020B0907030504020204" pitchFamily="34" charset="0"/>
                <a:ea typeface="Verdana" panose="020B0604030504040204" pitchFamily="34" charset="0"/>
              </a:rPr>
              <a:t>;</a:t>
            </a:r>
            <a:r>
              <a:rPr lang="en-029" sz="3000" i="1" dirty="0">
                <a:latin typeface="Eras Bold ITC" panose="020B0907030504020204" pitchFamily="34" charset="0"/>
              </a:rPr>
              <a:t> </a:t>
            </a:r>
            <a:r>
              <a:rPr lang="en-029" sz="2400" b="1" i="1" u="sng" dirty="0">
                <a:latin typeface="Eras Bold ITC" panose="020B0907030504020204" pitchFamily="34" charset="0"/>
              </a:rPr>
              <a:t>Second Treatise of Government</a:t>
            </a:r>
            <a:endParaRPr lang="en-GB" sz="2400" b="1" u="sng" dirty="0">
              <a:solidFill>
                <a:schemeClr val="tx2">
                  <a:lumMod val="50000"/>
                </a:schemeClr>
              </a:solidFill>
              <a:latin typeface="Eras Bold ITC" panose="020B0907030504020204" pitchFamily="34" charset="0"/>
              <a:ea typeface="Verdana" panose="020B0604030504040204" pitchFamily="34" charset="0"/>
            </a:endParaRPr>
          </a:p>
        </p:txBody>
      </p:sp>
      <p:sp>
        <p:nvSpPr>
          <p:cNvPr id="8" name="Rectangle 7"/>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9"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308" y="3714751"/>
            <a:ext cx="1494269" cy="966696"/>
          </a:xfrm>
          <a:prstGeom prst="rect">
            <a:avLst/>
          </a:prstGeom>
        </p:spPr>
      </p:pic>
      <p:sp>
        <p:nvSpPr>
          <p:cNvPr id="11" name="Round Single Corner Rectangle 10"/>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pic>
        <p:nvPicPr>
          <p:cNvPr id="13" name="Picture 2" descr="Related image">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2200" y="3471891"/>
            <a:ext cx="1234399" cy="138585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30412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rticle 18 universal declaration of human right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0715"/>
            <a:ext cx="5410200" cy="5122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25261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D5FDE6-CC32-40B8-B21E-1B4BC92F4488}" type="slidenum">
              <a:rPr lang="en-US" smtClean="0">
                <a:solidFill>
                  <a:srgbClr val="000000"/>
                </a:solidFill>
                <a:latin typeface="Eras Bold ITC" panose="020B0907030504020204" pitchFamily="34" charset="0"/>
              </a:rPr>
              <a:pPr/>
              <a:t>30</a:t>
            </a:fld>
            <a:endParaRPr lang="en-US">
              <a:solidFill>
                <a:srgbClr val="000000"/>
              </a:solidFill>
              <a:latin typeface="Eras Bold ITC" panose="020B0907030504020204" pitchFamily="34" charset="0"/>
            </a:endParaRPr>
          </a:p>
        </p:txBody>
      </p:sp>
      <p:sp>
        <p:nvSpPr>
          <p:cNvPr id="6" name="Title 1"/>
          <p:cNvSpPr txBox="1">
            <a:spLocks/>
          </p:cNvSpPr>
          <p:nvPr/>
        </p:nvSpPr>
        <p:spPr>
          <a:xfrm>
            <a:off x="685800" y="171450"/>
            <a:ext cx="8153400" cy="857250"/>
          </a:xfrm>
          <a:prstGeom prst="rect">
            <a:avLst/>
          </a:prstGeom>
        </p:spPr>
        <p:txBody>
          <a:bodyPr/>
          <a:lst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2pPr>
            <a:lvl3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3pPr>
            <a:lvl4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4pPr>
            <a:lvl5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5pPr>
            <a:lvl6pPr marL="457200" algn="l" rtl="0" fontAlgn="base">
              <a:spcBef>
                <a:spcPct val="0"/>
              </a:spcBef>
              <a:spcAft>
                <a:spcPct val="0"/>
              </a:spcAft>
              <a:defRPr sz="4400" b="1">
                <a:solidFill>
                  <a:schemeClr val="tx2"/>
                </a:solidFill>
                <a:latin typeface="Copperplate Gothic Light" pitchFamily="1" charset="0"/>
                <a:ea typeface="ヒラギノ角ゴ Pro W3" pitchFamily="1" charset="-128"/>
              </a:defRPr>
            </a:lvl6pPr>
            <a:lvl7pPr marL="914400" algn="l" rtl="0" fontAlgn="base">
              <a:spcBef>
                <a:spcPct val="0"/>
              </a:spcBef>
              <a:spcAft>
                <a:spcPct val="0"/>
              </a:spcAft>
              <a:defRPr sz="4400" b="1">
                <a:solidFill>
                  <a:schemeClr val="tx2"/>
                </a:solidFill>
                <a:latin typeface="Copperplate Gothic Light" pitchFamily="1" charset="0"/>
                <a:ea typeface="ヒラギノ角ゴ Pro W3" pitchFamily="1" charset="-128"/>
              </a:defRPr>
            </a:lvl7pPr>
            <a:lvl8pPr marL="1371600" algn="l" rtl="0" fontAlgn="base">
              <a:spcBef>
                <a:spcPct val="0"/>
              </a:spcBef>
              <a:spcAft>
                <a:spcPct val="0"/>
              </a:spcAft>
              <a:defRPr sz="4400" b="1">
                <a:solidFill>
                  <a:schemeClr val="tx2"/>
                </a:solidFill>
                <a:latin typeface="Copperplate Gothic Light" pitchFamily="1" charset="0"/>
                <a:ea typeface="ヒラギノ角ゴ Pro W3" pitchFamily="1" charset="-128"/>
              </a:defRPr>
            </a:lvl8pPr>
            <a:lvl9pPr marL="1828800" algn="l" rtl="0" fontAlgn="base">
              <a:spcBef>
                <a:spcPct val="0"/>
              </a:spcBef>
              <a:spcAft>
                <a:spcPct val="0"/>
              </a:spcAft>
              <a:defRPr sz="4400" b="1">
                <a:solidFill>
                  <a:schemeClr val="tx2"/>
                </a:solidFill>
                <a:latin typeface="Copperplate Gothic Light" pitchFamily="1" charset="0"/>
                <a:ea typeface="ヒラギノ角ゴ Pro W3" pitchFamily="1" charset="-128"/>
              </a:defRPr>
            </a:lvl9pPr>
          </a:lstStyle>
          <a:p>
            <a:pPr eaLnBrk="1" hangingPunct="1"/>
            <a:endParaRPr lang="en-GB" sz="3600" kern="0" dirty="0">
              <a:solidFill>
                <a:srgbClr val="FFC000"/>
              </a:solidFill>
              <a:latin typeface="Eras Bold ITC" panose="020B0907030504020204" pitchFamily="34" charset="0"/>
            </a:endParaRPr>
          </a:p>
        </p:txBody>
      </p:sp>
      <p:sp>
        <p:nvSpPr>
          <p:cNvPr id="7" name="Rectangle 6"/>
          <p:cNvSpPr/>
          <p:nvPr/>
        </p:nvSpPr>
        <p:spPr>
          <a:xfrm>
            <a:off x="152400" y="5195"/>
            <a:ext cx="7772400" cy="424731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029" sz="2900" dirty="0" smtClean="0">
                <a:latin typeface="Eras Bold ITC" panose="020B0907030504020204" pitchFamily="34" charset="0"/>
                <a:ea typeface="Verdana" panose="020B0604030504040204" pitchFamily="34" charset="0"/>
              </a:rPr>
              <a:t>5</a:t>
            </a:r>
            <a:r>
              <a:rPr lang="en-029" sz="2900" dirty="0">
                <a:latin typeface="Eras Bold ITC" panose="020B0907030504020204" pitchFamily="34" charset="0"/>
                <a:ea typeface="Verdana" panose="020B0604030504040204" pitchFamily="34" charset="0"/>
              </a:rPr>
              <a:t>. Laws must originate in the body entrusted by the people with </a:t>
            </a:r>
            <a:r>
              <a:rPr lang="en-029" sz="2900" dirty="0" smtClean="0">
                <a:latin typeface="Eras Bold ITC" panose="020B0907030504020204" pitchFamily="34" charset="0"/>
                <a:ea typeface="Verdana" panose="020B0604030504040204" pitchFamily="34" charset="0"/>
              </a:rPr>
              <a:t>legislative authority;</a:t>
            </a:r>
          </a:p>
          <a:p>
            <a:endParaRPr lang="en-029" sz="2900" dirty="0">
              <a:latin typeface="Eras Bold ITC" panose="020B0907030504020204" pitchFamily="34" charset="0"/>
              <a:ea typeface="Verdana" panose="020B0604030504040204" pitchFamily="34" charset="0"/>
            </a:endParaRPr>
          </a:p>
          <a:p>
            <a:r>
              <a:rPr lang="en-029" sz="2900" dirty="0">
                <a:latin typeface="Eras Bold ITC" panose="020B0907030504020204" pitchFamily="34" charset="0"/>
                <a:ea typeface="Verdana" panose="020B0604030504040204" pitchFamily="34" charset="0"/>
              </a:rPr>
              <a:t>6. Government must treat all religions equally before the law</a:t>
            </a:r>
            <a:r>
              <a:rPr lang="en-029" sz="2900" dirty="0" smtClean="0">
                <a:latin typeface="Eras Bold ITC" panose="020B0907030504020204" pitchFamily="34" charset="0"/>
                <a:ea typeface="Verdana" panose="020B0604030504040204" pitchFamily="34" charset="0"/>
              </a:rPr>
              <a:t>;</a:t>
            </a:r>
          </a:p>
          <a:p>
            <a:endParaRPr lang="en-029" sz="2900" dirty="0">
              <a:latin typeface="Eras Bold ITC" panose="020B0907030504020204" pitchFamily="34" charset="0"/>
              <a:ea typeface="Verdana" panose="020B0604030504040204" pitchFamily="34" charset="0"/>
            </a:endParaRPr>
          </a:p>
          <a:p>
            <a:r>
              <a:rPr lang="en-029" sz="2900" dirty="0">
                <a:latin typeface="Eras Bold ITC" panose="020B0907030504020204" pitchFamily="34" charset="0"/>
                <a:ea typeface="Verdana" panose="020B0604030504040204" pitchFamily="34" charset="0"/>
              </a:rPr>
              <a:t>7. Government must not tolerate the intolerant</a:t>
            </a:r>
            <a:r>
              <a:rPr lang="en-029" sz="2900" dirty="0" smtClean="0">
                <a:latin typeface="Eras Bold ITC" panose="020B0907030504020204" pitchFamily="34" charset="0"/>
                <a:ea typeface="Verdana" panose="020B0604030504040204" pitchFamily="34" charset="0"/>
              </a:rPr>
              <a:t>; </a:t>
            </a:r>
            <a:endParaRPr lang="en-GB" sz="2900" dirty="0">
              <a:solidFill>
                <a:schemeClr val="tx2">
                  <a:lumMod val="50000"/>
                </a:schemeClr>
              </a:solidFill>
              <a:latin typeface="Eras Bold ITC" panose="020B0907030504020204" pitchFamily="34" charset="0"/>
              <a:ea typeface="Verdana" panose="020B0604030504040204" pitchFamily="34" charset="0"/>
            </a:endParaRPr>
          </a:p>
        </p:txBody>
      </p:sp>
      <p:sp>
        <p:nvSpPr>
          <p:cNvPr id="8" name="Rectangle 7"/>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9"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309" y="3991295"/>
            <a:ext cx="1066800" cy="690151"/>
          </a:xfrm>
          <a:prstGeom prst="rect">
            <a:avLst/>
          </a:prstGeom>
        </p:spPr>
      </p:pic>
      <p:sp>
        <p:nvSpPr>
          <p:cNvPr id="11" name="Round Single Corner Rectangle 10"/>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pic>
        <p:nvPicPr>
          <p:cNvPr id="13" name="Picture 2" descr="Related image">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81800" y="3974922"/>
            <a:ext cx="935527" cy="105031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09800" y="3653413"/>
            <a:ext cx="3845925" cy="369332"/>
          </a:xfrm>
          <a:prstGeom prst="rect">
            <a:avLst/>
          </a:prstGeom>
        </p:spPr>
        <p:txBody>
          <a:bodyPr wrap="none">
            <a:spAutoFit/>
          </a:bodyPr>
          <a:lstStyle/>
          <a:p>
            <a:r>
              <a:rPr lang="en-029" b="1" i="1" u="sng" dirty="0">
                <a:latin typeface="Eras Bold ITC" panose="020B0907030504020204" pitchFamily="34" charset="0"/>
              </a:rPr>
              <a:t>Second Treatise of Government</a:t>
            </a:r>
            <a:endParaRPr lang="en-GB" b="1" u="sng" dirty="0">
              <a:solidFill>
                <a:schemeClr val="tx2">
                  <a:lumMod val="50000"/>
                </a:schemeClr>
              </a:solidFill>
              <a:latin typeface="Eras Bold ITC" panose="020B0907030504020204" pitchFamily="34" charset="0"/>
              <a:ea typeface="Verdana" panose="020B0604030504040204" pitchFamily="34" charset="0"/>
            </a:endParaRPr>
          </a:p>
        </p:txBody>
      </p:sp>
      <p:sp>
        <p:nvSpPr>
          <p:cNvPr id="14" name="TextBox 13"/>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770666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D5FDE6-CC32-40B8-B21E-1B4BC92F4488}" type="slidenum">
              <a:rPr lang="en-US" smtClean="0">
                <a:solidFill>
                  <a:srgbClr val="000000"/>
                </a:solidFill>
                <a:latin typeface="Eras Bold ITC" panose="020B0907030504020204" pitchFamily="34" charset="0"/>
              </a:rPr>
              <a:pPr/>
              <a:t>31</a:t>
            </a:fld>
            <a:endParaRPr lang="en-US">
              <a:solidFill>
                <a:srgbClr val="000000"/>
              </a:solidFill>
              <a:latin typeface="Eras Bold ITC" panose="020B0907030504020204" pitchFamily="34" charset="0"/>
            </a:endParaRPr>
          </a:p>
        </p:txBody>
      </p:sp>
      <p:sp>
        <p:nvSpPr>
          <p:cNvPr id="6" name="Title 1"/>
          <p:cNvSpPr txBox="1">
            <a:spLocks/>
          </p:cNvSpPr>
          <p:nvPr/>
        </p:nvSpPr>
        <p:spPr>
          <a:xfrm>
            <a:off x="685800" y="171450"/>
            <a:ext cx="8153400" cy="857250"/>
          </a:xfrm>
          <a:prstGeom prst="rect">
            <a:avLst/>
          </a:prstGeom>
        </p:spPr>
        <p:txBody>
          <a:bodyPr/>
          <a:lst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2pPr>
            <a:lvl3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3pPr>
            <a:lvl4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4pPr>
            <a:lvl5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5pPr>
            <a:lvl6pPr marL="457200" algn="l" rtl="0" fontAlgn="base">
              <a:spcBef>
                <a:spcPct val="0"/>
              </a:spcBef>
              <a:spcAft>
                <a:spcPct val="0"/>
              </a:spcAft>
              <a:defRPr sz="4400" b="1">
                <a:solidFill>
                  <a:schemeClr val="tx2"/>
                </a:solidFill>
                <a:latin typeface="Copperplate Gothic Light" pitchFamily="1" charset="0"/>
                <a:ea typeface="ヒラギノ角ゴ Pro W3" pitchFamily="1" charset="-128"/>
              </a:defRPr>
            </a:lvl6pPr>
            <a:lvl7pPr marL="914400" algn="l" rtl="0" fontAlgn="base">
              <a:spcBef>
                <a:spcPct val="0"/>
              </a:spcBef>
              <a:spcAft>
                <a:spcPct val="0"/>
              </a:spcAft>
              <a:defRPr sz="4400" b="1">
                <a:solidFill>
                  <a:schemeClr val="tx2"/>
                </a:solidFill>
                <a:latin typeface="Copperplate Gothic Light" pitchFamily="1" charset="0"/>
                <a:ea typeface="ヒラギノ角ゴ Pro W3" pitchFamily="1" charset="-128"/>
              </a:defRPr>
            </a:lvl7pPr>
            <a:lvl8pPr marL="1371600" algn="l" rtl="0" fontAlgn="base">
              <a:spcBef>
                <a:spcPct val="0"/>
              </a:spcBef>
              <a:spcAft>
                <a:spcPct val="0"/>
              </a:spcAft>
              <a:defRPr sz="4400" b="1">
                <a:solidFill>
                  <a:schemeClr val="tx2"/>
                </a:solidFill>
                <a:latin typeface="Copperplate Gothic Light" pitchFamily="1" charset="0"/>
                <a:ea typeface="ヒラギノ角ゴ Pro W3" pitchFamily="1" charset="-128"/>
              </a:defRPr>
            </a:lvl8pPr>
            <a:lvl9pPr marL="1828800" algn="l" rtl="0" fontAlgn="base">
              <a:spcBef>
                <a:spcPct val="0"/>
              </a:spcBef>
              <a:spcAft>
                <a:spcPct val="0"/>
              </a:spcAft>
              <a:defRPr sz="4400" b="1">
                <a:solidFill>
                  <a:schemeClr val="tx2"/>
                </a:solidFill>
                <a:latin typeface="Copperplate Gothic Light" pitchFamily="1" charset="0"/>
                <a:ea typeface="ヒラギノ角ゴ Pro W3" pitchFamily="1" charset="-128"/>
              </a:defRPr>
            </a:lvl9pPr>
          </a:lstStyle>
          <a:p>
            <a:pPr eaLnBrk="1" hangingPunct="1"/>
            <a:endParaRPr lang="en-GB" sz="3600" kern="0" dirty="0">
              <a:solidFill>
                <a:srgbClr val="FFC000"/>
              </a:solidFill>
              <a:latin typeface="Eras Bold ITC" panose="020B0907030504020204" pitchFamily="34" charset="0"/>
            </a:endParaRPr>
          </a:p>
        </p:txBody>
      </p:sp>
      <p:sp>
        <p:nvSpPr>
          <p:cNvPr id="7" name="Rectangle 6"/>
          <p:cNvSpPr/>
          <p:nvPr/>
        </p:nvSpPr>
        <p:spPr>
          <a:xfrm>
            <a:off x="152400" y="5195"/>
            <a:ext cx="7772400" cy="4031873"/>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029" sz="3200" dirty="0" smtClean="0">
                <a:latin typeface="Eras Bold ITC" panose="020B0907030504020204" pitchFamily="34" charset="0"/>
                <a:ea typeface="Verdana" panose="020B0604030504040204" pitchFamily="34" charset="0"/>
              </a:rPr>
              <a:t>8</a:t>
            </a:r>
            <a:r>
              <a:rPr lang="en-029" sz="3200" dirty="0">
                <a:latin typeface="Eras Bold ITC" panose="020B0907030504020204" pitchFamily="34" charset="0"/>
                <a:ea typeface="Verdana" panose="020B0604030504040204" pitchFamily="34" charset="0"/>
              </a:rPr>
              <a:t>. Government must not tolerate any </a:t>
            </a:r>
            <a:r>
              <a:rPr lang="en-029" sz="3200" dirty="0" smtClean="0">
                <a:latin typeface="Eras Bold ITC" panose="020B0907030504020204" pitchFamily="34" charset="0"/>
                <a:ea typeface="Verdana" panose="020B0604030504040204" pitchFamily="34" charset="0"/>
              </a:rPr>
              <a:t>action </a:t>
            </a:r>
            <a:r>
              <a:rPr lang="en-029" sz="3200" dirty="0">
                <a:latin typeface="Eras Bold ITC" panose="020B0907030504020204" pitchFamily="34" charset="0"/>
                <a:ea typeface="Verdana" panose="020B0604030504040204" pitchFamily="34" charset="0"/>
              </a:rPr>
              <a:t>that </a:t>
            </a:r>
            <a:r>
              <a:rPr lang="en-029" sz="3200" dirty="0" smtClean="0">
                <a:latin typeface="Eras Bold ITC" panose="020B0907030504020204" pitchFamily="34" charset="0"/>
                <a:ea typeface="Verdana" panose="020B0604030504040204" pitchFamily="34" charset="0"/>
              </a:rPr>
              <a:t>undermines civil </a:t>
            </a:r>
            <a:r>
              <a:rPr lang="en-029" sz="3200" dirty="0">
                <a:latin typeface="Eras Bold ITC" panose="020B0907030504020204" pitchFamily="34" charset="0"/>
                <a:ea typeface="Verdana" panose="020B0604030504040204" pitchFamily="34" charset="0"/>
              </a:rPr>
              <a:t>society or its purpose; </a:t>
            </a:r>
            <a:r>
              <a:rPr lang="en-029" sz="3200" dirty="0" smtClean="0">
                <a:latin typeface="Eras Bold ITC" panose="020B0907030504020204" pitchFamily="34" charset="0"/>
                <a:ea typeface="Verdana" panose="020B0604030504040204" pitchFamily="34" charset="0"/>
              </a:rPr>
              <a:t>and</a:t>
            </a:r>
          </a:p>
          <a:p>
            <a:endParaRPr lang="en-029" sz="3200" dirty="0">
              <a:latin typeface="Eras Bold ITC" panose="020B0907030504020204" pitchFamily="34" charset="0"/>
              <a:ea typeface="Verdana" panose="020B0604030504040204" pitchFamily="34" charset="0"/>
            </a:endParaRPr>
          </a:p>
          <a:p>
            <a:r>
              <a:rPr lang="en-029" sz="3200" dirty="0">
                <a:latin typeface="Eras Bold ITC" panose="020B0907030504020204" pitchFamily="34" charset="0"/>
                <a:ea typeface="Verdana" panose="020B0604030504040204" pitchFamily="34" charset="0"/>
              </a:rPr>
              <a:t>9. Government can restrict actions but not the religious intent behind</a:t>
            </a:r>
          </a:p>
          <a:p>
            <a:r>
              <a:rPr lang="en-029" sz="3200" dirty="0">
                <a:latin typeface="Eras Bold ITC" panose="020B0907030504020204" pitchFamily="34" charset="0"/>
                <a:ea typeface="Verdana" panose="020B0604030504040204" pitchFamily="34" charset="0"/>
              </a:rPr>
              <a:t>them</a:t>
            </a:r>
            <a:r>
              <a:rPr lang="en-029" sz="3200" dirty="0" smtClean="0">
                <a:latin typeface="Eras Bold ITC" panose="020B0907030504020204" pitchFamily="34" charset="0"/>
                <a:ea typeface="Verdana" panose="020B0604030504040204" pitchFamily="34" charset="0"/>
              </a:rPr>
              <a:t>.</a:t>
            </a:r>
            <a:r>
              <a:rPr lang="en-029" sz="3200" b="1" i="1" dirty="0">
                <a:latin typeface="Eras Bold ITC" panose="020B0907030504020204" pitchFamily="34" charset="0"/>
              </a:rPr>
              <a:t> </a:t>
            </a:r>
            <a:r>
              <a:rPr lang="en-029" sz="2400" b="1" i="1" dirty="0">
                <a:latin typeface="Eras Bold ITC" panose="020B0907030504020204" pitchFamily="34" charset="0"/>
              </a:rPr>
              <a:t>Second Treatise of Government</a:t>
            </a:r>
            <a:endParaRPr lang="en-GB" sz="2400" b="1" dirty="0">
              <a:solidFill>
                <a:schemeClr val="tx2">
                  <a:lumMod val="50000"/>
                </a:schemeClr>
              </a:solidFill>
              <a:latin typeface="Eras Bold ITC" panose="020B0907030504020204" pitchFamily="34" charset="0"/>
              <a:ea typeface="Verdana" panose="020B0604030504040204" pitchFamily="34" charset="0"/>
            </a:endParaRPr>
          </a:p>
          <a:p>
            <a:endParaRPr lang="en-GB" sz="3200" dirty="0">
              <a:solidFill>
                <a:schemeClr val="tx2">
                  <a:lumMod val="50000"/>
                </a:schemeClr>
              </a:solidFill>
              <a:latin typeface="Eras Bold ITC" panose="020B0907030504020204" pitchFamily="34" charset="0"/>
              <a:ea typeface="Verdana" panose="020B0604030504040204" pitchFamily="34" charset="0"/>
            </a:endParaRPr>
          </a:p>
        </p:txBody>
      </p:sp>
      <p:sp>
        <p:nvSpPr>
          <p:cNvPr id="8" name="Rectangle 7"/>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9"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309" y="3991295"/>
            <a:ext cx="1066800" cy="690151"/>
          </a:xfrm>
          <a:prstGeom prst="rect">
            <a:avLst/>
          </a:prstGeom>
        </p:spPr>
      </p:pic>
      <p:sp>
        <p:nvSpPr>
          <p:cNvPr id="11" name="Round Single Corner Rectangle 10"/>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pic>
        <p:nvPicPr>
          <p:cNvPr id="13" name="Picture 2" descr="Related image">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81800" y="3974922"/>
            <a:ext cx="935527" cy="1050316"/>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797791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D5FDE6-CC32-40B8-B21E-1B4BC92F4488}" type="slidenum">
              <a:rPr lang="en-US" smtClean="0">
                <a:solidFill>
                  <a:srgbClr val="000000"/>
                </a:solidFill>
                <a:latin typeface="Eras Bold ITC" panose="020B0907030504020204" pitchFamily="34" charset="0"/>
              </a:rPr>
              <a:pPr/>
              <a:t>32</a:t>
            </a:fld>
            <a:endParaRPr lang="en-US">
              <a:solidFill>
                <a:srgbClr val="000000"/>
              </a:solidFill>
              <a:latin typeface="Eras Bold ITC" panose="020B0907030504020204" pitchFamily="34" charset="0"/>
            </a:endParaRPr>
          </a:p>
        </p:txBody>
      </p:sp>
      <p:sp>
        <p:nvSpPr>
          <p:cNvPr id="6" name="Title 1"/>
          <p:cNvSpPr txBox="1">
            <a:spLocks/>
          </p:cNvSpPr>
          <p:nvPr/>
        </p:nvSpPr>
        <p:spPr>
          <a:xfrm>
            <a:off x="685800" y="171450"/>
            <a:ext cx="8153400" cy="857250"/>
          </a:xfrm>
          <a:prstGeom prst="rect">
            <a:avLst/>
          </a:prstGeom>
        </p:spPr>
        <p:txBody>
          <a:bodyPr/>
          <a:lst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2pPr>
            <a:lvl3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3pPr>
            <a:lvl4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4pPr>
            <a:lvl5pPr algn="l" rtl="0" fontAlgn="base">
              <a:spcBef>
                <a:spcPct val="0"/>
              </a:spcBef>
              <a:spcAft>
                <a:spcPct val="0"/>
              </a:spcAft>
              <a:defRPr sz="4400" b="1">
                <a:solidFill>
                  <a:schemeClr val="tx2"/>
                </a:solidFill>
                <a:latin typeface="Copperplate Gothic Light" pitchFamily="1" charset="0"/>
                <a:ea typeface="ヒラギノ角ゴ Pro W3" pitchFamily="1" charset="-128"/>
              </a:defRPr>
            </a:lvl5pPr>
            <a:lvl6pPr marL="457200" algn="l" rtl="0" fontAlgn="base">
              <a:spcBef>
                <a:spcPct val="0"/>
              </a:spcBef>
              <a:spcAft>
                <a:spcPct val="0"/>
              </a:spcAft>
              <a:defRPr sz="4400" b="1">
                <a:solidFill>
                  <a:schemeClr val="tx2"/>
                </a:solidFill>
                <a:latin typeface="Copperplate Gothic Light" pitchFamily="1" charset="0"/>
                <a:ea typeface="ヒラギノ角ゴ Pro W3" pitchFamily="1" charset="-128"/>
              </a:defRPr>
            </a:lvl6pPr>
            <a:lvl7pPr marL="914400" algn="l" rtl="0" fontAlgn="base">
              <a:spcBef>
                <a:spcPct val="0"/>
              </a:spcBef>
              <a:spcAft>
                <a:spcPct val="0"/>
              </a:spcAft>
              <a:defRPr sz="4400" b="1">
                <a:solidFill>
                  <a:schemeClr val="tx2"/>
                </a:solidFill>
                <a:latin typeface="Copperplate Gothic Light" pitchFamily="1" charset="0"/>
                <a:ea typeface="ヒラギノ角ゴ Pro W3" pitchFamily="1" charset="-128"/>
              </a:defRPr>
            </a:lvl7pPr>
            <a:lvl8pPr marL="1371600" algn="l" rtl="0" fontAlgn="base">
              <a:spcBef>
                <a:spcPct val="0"/>
              </a:spcBef>
              <a:spcAft>
                <a:spcPct val="0"/>
              </a:spcAft>
              <a:defRPr sz="4400" b="1">
                <a:solidFill>
                  <a:schemeClr val="tx2"/>
                </a:solidFill>
                <a:latin typeface="Copperplate Gothic Light" pitchFamily="1" charset="0"/>
                <a:ea typeface="ヒラギノ角ゴ Pro W3" pitchFamily="1" charset="-128"/>
              </a:defRPr>
            </a:lvl8pPr>
            <a:lvl9pPr marL="1828800" algn="l" rtl="0" fontAlgn="base">
              <a:spcBef>
                <a:spcPct val="0"/>
              </a:spcBef>
              <a:spcAft>
                <a:spcPct val="0"/>
              </a:spcAft>
              <a:defRPr sz="4400" b="1">
                <a:solidFill>
                  <a:schemeClr val="tx2"/>
                </a:solidFill>
                <a:latin typeface="Copperplate Gothic Light" pitchFamily="1" charset="0"/>
                <a:ea typeface="ヒラギノ角ゴ Pro W3" pitchFamily="1" charset="-128"/>
              </a:defRPr>
            </a:lvl9pPr>
          </a:lstStyle>
          <a:p>
            <a:pPr eaLnBrk="1" hangingPunct="1"/>
            <a:endParaRPr lang="en-GB" sz="3600" kern="0" dirty="0">
              <a:solidFill>
                <a:srgbClr val="FFC000"/>
              </a:solidFill>
              <a:latin typeface="Eras Bold ITC" panose="020B0907030504020204" pitchFamily="34" charset="0"/>
            </a:endParaRPr>
          </a:p>
        </p:txBody>
      </p:sp>
      <p:sp>
        <p:nvSpPr>
          <p:cNvPr id="7" name="Rectangle 6"/>
          <p:cNvSpPr/>
          <p:nvPr/>
        </p:nvSpPr>
        <p:spPr>
          <a:xfrm>
            <a:off x="152400" y="5195"/>
            <a:ext cx="7772400" cy="4031873"/>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029" sz="3200" dirty="0">
                <a:latin typeface="Eras Bold ITC" panose="020B0907030504020204" pitchFamily="34" charset="0"/>
                <a:ea typeface="Verdana" panose="020B0604030504040204" pitchFamily="34" charset="0"/>
              </a:rPr>
              <a:t>Political </a:t>
            </a:r>
            <a:r>
              <a:rPr lang="en-029" sz="3200" dirty="0" smtClean="0">
                <a:latin typeface="Eras Bold ITC" panose="020B0907030504020204" pitchFamily="34" charset="0"/>
                <a:ea typeface="Verdana" panose="020B0604030504040204" pitchFamily="34" charset="0"/>
              </a:rPr>
              <a:t>authority does </a:t>
            </a:r>
            <a:r>
              <a:rPr lang="en-029" sz="3200" dirty="0">
                <a:latin typeface="Eras Bold ITC" panose="020B0907030504020204" pitchFamily="34" charset="0"/>
                <a:ea typeface="Verdana" panose="020B0604030504040204" pitchFamily="34" charset="0"/>
              </a:rPr>
              <a:t>not extend to most matters of internal belief and conscience, but </a:t>
            </a:r>
            <a:r>
              <a:rPr lang="en-029" sz="3200" dirty="0" smtClean="0">
                <a:latin typeface="Eras Bold ITC" panose="020B0907030504020204" pitchFamily="34" charset="0"/>
                <a:ea typeface="Verdana" panose="020B0604030504040204" pitchFamily="34" charset="0"/>
              </a:rPr>
              <a:t>it can </a:t>
            </a:r>
            <a:r>
              <a:rPr lang="en-029" sz="3200" dirty="0">
                <a:latin typeface="Eras Bold ITC" panose="020B0907030504020204" pitchFamily="34" charset="0"/>
                <a:ea typeface="Verdana" panose="020B0604030504040204" pitchFamily="34" charset="0"/>
              </a:rPr>
              <a:t>regulate actions that stem from those beliefs when they impede </a:t>
            </a:r>
            <a:r>
              <a:rPr lang="en-029" sz="3200" dirty="0" smtClean="0">
                <a:latin typeface="Eras Bold ITC" panose="020B0907030504020204" pitchFamily="34" charset="0"/>
                <a:ea typeface="Verdana" panose="020B0604030504040204" pitchFamily="34" charset="0"/>
              </a:rPr>
              <a:t>government’s ability </a:t>
            </a:r>
            <a:r>
              <a:rPr lang="en-029" sz="3200" dirty="0">
                <a:latin typeface="Eras Bold ITC" panose="020B0907030504020204" pitchFamily="34" charset="0"/>
                <a:ea typeface="Verdana" panose="020B0604030504040204" pitchFamily="34" charset="0"/>
              </a:rPr>
              <a:t>to do its job—to protect both society as a whole </a:t>
            </a:r>
            <a:r>
              <a:rPr lang="en-029" sz="3200" dirty="0" smtClean="0">
                <a:latin typeface="Eras Bold ITC" panose="020B0907030504020204" pitchFamily="34" charset="0"/>
                <a:ea typeface="Verdana" panose="020B0604030504040204" pitchFamily="34" charset="0"/>
              </a:rPr>
              <a:t>and citizens</a:t>
            </a:r>
            <a:r>
              <a:rPr lang="en-029" sz="3200" dirty="0">
                <a:latin typeface="Eras Bold ITC" panose="020B0907030504020204" pitchFamily="34" charset="0"/>
                <a:ea typeface="Verdana" panose="020B0604030504040204" pitchFamily="34" charset="0"/>
              </a:rPr>
              <a:t>’ rights and freedoms individually.</a:t>
            </a:r>
            <a:endParaRPr lang="en-GB" sz="3000" dirty="0">
              <a:solidFill>
                <a:schemeClr val="tx2">
                  <a:lumMod val="50000"/>
                </a:schemeClr>
              </a:solidFill>
              <a:latin typeface="Eras Bold ITC" panose="020B0907030504020204" pitchFamily="34" charset="0"/>
              <a:ea typeface="Verdana" panose="020B0604030504040204" pitchFamily="34" charset="0"/>
            </a:endParaRPr>
          </a:p>
        </p:txBody>
      </p:sp>
      <p:sp>
        <p:nvSpPr>
          <p:cNvPr id="8" name="Rectangle 7"/>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9"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309" y="3991295"/>
            <a:ext cx="1066800" cy="690151"/>
          </a:xfrm>
          <a:prstGeom prst="rect">
            <a:avLst/>
          </a:prstGeom>
        </p:spPr>
      </p:pic>
      <p:sp>
        <p:nvSpPr>
          <p:cNvPr id="11" name="Round Single Corner Rectangle 10"/>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pic>
        <p:nvPicPr>
          <p:cNvPr id="13" name="Picture 2" descr="Related image">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81800" y="3974922"/>
            <a:ext cx="935527" cy="105031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2929352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ectangle 4"/>
          <p:cNvSpPr>
            <a:spLocks noChangeArrowheads="1"/>
          </p:cNvSpPr>
          <p:nvPr/>
        </p:nvSpPr>
        <p:spPr bwMode="auto">
          <a:xfrm>
            <a:off x="0" y="1492827"/>
            <a:ext cx="7924800" cy="2800767"/>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eaLnBrk="0" hangingPunct="0">
              <a:defRPr/>
            </a:pPr>
            <a:r>
              <a:rPr lang="en-US" sz="3600" dirty="0">
                <a:latin typeface="Eras Bold ITC" panose="020B0907030504020204" pitchFamily="34" charset="0"/>
                <a:ea typeface="Verdana" panose="020B0604030504040204" pitchFamily="34" charset="0"/>
                <a:cs typeface="Times New Roman" pitchFamily="18" charset="0"/>
              </a:rPr>
              <a:t>Congress shall make no law respecting an establishment of religion, or prohibiting the free exercise </a:t>
            </a:r>
            <a:r>
              <a:rPr lang="en-US" sz="3600" dirty="0" smtClean="0">
                <a:latin typeface="Eras Bold ITC" panose="020B0907030504020204" pitchFamily="34" charset="0"/>
                <a:ea typeface="Verdana" panose="020B0604030504040204" pitchFamily="34" charset="0"/>
                <a:cs typeface="Times New Roman" pitchFamily="18" charset="0"/>
              </a:rPr>
              <a:t>thereof.  </a:t>
            </a:r>
          </a:p>
          <a:p>
            <a:pPr algn="ctr" eaLnBrk="0" hangingPunct="0">
              <a:defRPr/>
            </a:pPr>
            <a:r>
              <a:rPr lang="en-US" sz="1600" i="1" dirty="0" smtClean="0">
                <a:latin typeface="Eras Bold ITC" panose="020B0907030504020204" pitchFamily="34" charset="0"/>
                <a:ea typeface="Verdana" panose="020B0604030504040204" pitchFamily="34" charset="0"/>
                <a:cs typeface="Times New Roman" pitchFamily="18" charset="0"/>
              </a:rPr>
              <a:t>United </a:t>
            </a:r>
            <a:r>
              <a:rPr lang="en-US" sz="1600" i="1" dirty="0">
                <a:latin typeface="Eras Bold ITC" panose="020B0907030504020204" pitchFamily="34" charset="0"/>
                <a:ea typeface="Verdana" panose="020B0604030504040204" pitchFamily="34" charset="0"/>
                <a:cs typeface="Times New Roman" pitchFamily="18" charset="0"/>
              </a:rPr>
              <a:t>States Constitution, Bill of Rights Amendment 1.</a:t>
            </a:r>
            <a:endParaRPr lang="en-US" sz="1600" dirty="0">
              <a:latin typeface="Eras Bold ITC" panose="020B0907030504020204" pitchFamily="34" charset="0"/>
              <a:ea typeface="Verdana" panose="020B0604030504040204" pitchFamily="34" charset="0"/>
              <a:cs typeface="Times New Roman" pitchFamily="18" charset="0"/>
            </a:endParaRPr>
          </a:p>
          <a:p>
            <a:pPr algn="ctr" eaLnBrk="0" hangingPunct="0">
              <a:defRPr/>
            </a:pPr>
            <a:endParaRPr lang="en-US" sz="1600" dirty="0">
              <a:latin typeface="Eras Bold ITC" panose="020B0907030504020204" pitchFamily="34" charset="0"/>
              <a:ea typeface="Verdana" panose="020B0604030504040204" pitchFamily="34" charset="0"/>
            </a:endParaRPr>
          </a:p>
        </p:txBody>
      </p:sp>
      <p:sp>
        <p:nvSpPr>
          <p:cNvPr id="9" name="Round Single Corner Rectangle 8"/>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6138267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95350"/>
            <a:ext cx="7924800" cy="263149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sz="3300" dirty="0" smtClean="0">
                <a:solidFill>
                  <a:schemeClr val="tx1"/>
                </a:solidFill>
                <a:latin typeface="Eras Bold ITC" panose="020B0907030504020204" pitchFamily="34" charset="0"/>
                <a:ea typeface="Verdana" panose="020B0604030504040204" pitchFamily="34" charset="0"/>
              </a:rPr>
              <a:t>#</a:t>
            </a:r>
            <a:r>
              <a:rPr lang="en-US" sz="3300" dirty="0">
                <a:solidFill>
                  <a:schemeClr val="tx1"/>
                </a:solidFill>
                <a:latin typeface="Eras Bold ITC" panose="020B0907030504020204" pitchFamily="34" charset="0"/>
                <a:ea typeface="Verdana" panose="020B0604030504040204" pitchFamily="34" charset="0"/>
              </a:rPr>
              <a:t>1: </a:t>
            </a:r>
            <a:r>
              <a:rPr lang="en-US" sz="3300" dirty="0" smtClean="0">
                <a:solidFill>
                  <a:schemeClr val="tx1"/>
                </a:solidFill>
                <a:latin typeface="Eras Bold ITC" panose="020B0907030504020204" pitchFamily="34" charset="0"/>
                <a:ea typeface="Verdana" panose="020B0604030504040204" pitchFamily="34" charset="0"/>
              </a:rPr>
              <a:t>Law </a:t>
            </a:r>
            <a:r>
              <a:rPr lang="en-US" sz="3300" dirty="0">
                <a:solidFill>
                  <a:schemeClr val="tx1"/>
                </a:solidFill>
                <a:latin typeface="Eras Bold ITC" panose="020B0907030504020204" pitchFamily="34" charset="0"/>
                <a:ea typeface="Verdana" panose="020B0604030504040204" pitchFamily="34" charset="0"/>
              </a:rPr>
              <a:t>Should </a:t>
            </a:r>
            <a:r>
              <a:rPr lang="en-US" sz="3300" dirty="0" smtClean="0">
                <a:solidFill>
                  <a:schemeClr val="tx1"/>
                </a:solidFill>
                <a:latin typeface="Eras Bold ITC" panose="020B0907030504020204" pitchFamily="34" charset="0"/>
                <a:ea typeface="Verdana" panose="020B0604030504040204" pitchFamily="34" charset="0"/>
              </a:rPr>
              <a:t>not Compel Religion</a:t>
            </a:r>
          </a:p>
          <a:p>
            <a:r>
              <a:rPr lang="en-US" sz="3300" dirty="0" smtClean="0">
                <a:solidFill>
                  <a:schemeClr val="tx1"/>
                </a:solidFill>
                <a:latin typeface="Eras Bold ITC" panose="020B0907030504020204" pitchFamily="34" charset="0"/>
                <a:ea typeface="Verdana" panose="020B0604030504040204" pitchFamily="34" charset="0"/>
              </a:rPr>
              <a:t> </a:t>
            </a:r>
          </a:p>
          <a:p>
            <a:endParaRPr lang="en-US" sz="3300" dirty="0">
              <a:solidFill>
                <a:schemeClr val="tx1"/>
              </a:solidFill>
              <a:latin typeface="Eras Bold ITC" panose="020B0907030504020204" pitchFamily="34" charset="0"/>
              <a:ea typeface="Verdana" panose="020B0604030504040204" pitchFamily="34" charset="0"/>
            </a:endParaRPr>
          </a:p>
          <a:p>
            <a:endParaRPr lang="en-US" sz="3300" dirty="0" smtClean="0">
              <a:solidFill>
                <a:schemeClr val="tx1"/>
              </a:solidFill>
              <a:latin typeface="Eras Bold ITC" panose="020B0907030504020204" pitchFamily="34" charset="0"/>
              <a:ea typeface="Verdana" panose="020B0604030504040204" pitchFamily="34" charset="0"/>
            </a:endParaRPr>
          </a:p>
          <a:p>
            <a:r>
              <a:rPr lang="en-GB" sz="3300" dirty="0" smtClean="0">
                <a:solidFill>
                  <a:schemeClr val="tx1"/>
                </a:solidFill>
                <a:latin typeface="Eras Bold ITC" panose="020B0907030504020204" pitchFamily="34" charset="0"/>
                <a:ea typeface="Verdana" panose="020B0604030504040204" pitchFamily="34" charset="0"/>
              </a:rPr>
              <a:t>#2 Law </a:t>
            </a:r>
            <a:r>
              <a:rPr lang="en-GB" sz="3300" dirty="0">
                <a:solidFill>
                  <a:schemeClr val="tx1"/>
                </a:solidFill>
                <a:latin typeface="Eras Bold ITC" panose="020B0907030504020204" pitchFamily="34" charset="0"/>
                <a:ea typeface="Verdana" panose="020B0604030504040204" pitchFamily="34" charset="0"/>
              </a:rPr>
              <a:t>Should </a:t>
            </a:r>
            <a:r>
              <a:rPr lang="en-GB" sz="3300" dirty="0" smtClean="0">
                <a:solidFill>
                  <a:schemeClr val="tx1"/>
                </a:solidFill>
                <a:latin typeface="Eras Bold ITC" panose="020B0907030504020204" pitchFamily="34" charset="0"/>
                <a:ea typeface="Verdana" panose="020B0604030504040204" pitchFamily="34" charset="0"/>
              </a:rPr>
              <a:t>not Exclude </a:t>
            </a:r>
            <a:r>
              <a:rPr lang="en-GB" sz="3300" dirty="0">
                <a:solidFill>
                  <a:schemeClr val="tx1"/>
                </a:solidFill>
                <a:latin typeface="Eras Bold ITC" panose="020B0907030504020204" pitchFamily="34" charset="0"/>
                <a:ea typeface="Verdana" panose="020B0604030504040204" pitchFamily="34" charset="0"/>
              </a:rPr>
              <a:t>Religion </a:t>
            </a:r>
          </a:p>
        </p:txBody>
      </p:sp>
      <p:sp>
        <p:nvSpPr>
          <p:cNvPr id="6" name="Rectangle 5"/>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ndParaRPr>
          </a:p>
        </p:txBody>
      </p:sp>
      <p:pic>
        <p:nvPicPr>
          <p:cNvPr id="7"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9" name="Round Single Corner Rectangle 8"/>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ＭＳ Ｐゴシック" pitchFamily="-110" charset="-128"/>
              <a:cs typeface="ＭＳ Ｐゴシック" pitchFamily="-110" charset="-128"/>
            </a:endParaRPr>
          </a:p>
        </p:txBody>
      </p:sp>
      <p:sp>
        <p:nvSpPr>
          <p:cNvPr id="10" name="TextBox 9"/>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7911523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7924800" cy="857250"/>
          </a:xfrm>
        </p:spPr>
        <p:txBody>
          <a:bodyPr>
            <a:normAutofit fontScale="90000"/>
          </a:bodyPr>
          <a:lstStyle/>
          <a:p>
            <a:r>
              <a:rPr lang="en-029" sz="4000" dirty="0">
                <a:latin typeface="Eras Bold ITC" panose="020B0907030504020204" pitchFamily="34" charset="0"/>
              </a:rPr>
              <a:t>Exemptions in discrimination laws </a:t>
            </a:r>
            <a:endParaRPr lang="en-GB" sz="4000" dirty="0">
              <a:solidFill>
                <a:schemeClr val="tx2">
                  <a:lumMod val="50000"/>
                </a:schemeClr>
              </a:solidFill>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76200" y="1028700"/>
            <a:ext cx="7820891" cy="3086100"/>
          </a:xfrm>
          <a:noFill/>
          <a:ln>
            <a:noFill/>
          </a:ln>
        </p:spPr>
        <p:style>
          <a:lnRef idx="2">
            <a:schemeClr val="dk1"/>
          </a:lnRef>
          <a:fillRef idx="1">
            <a:schemeClr val="lt1"/>
          </a:fillRef>
          <a:effectRef idx="0">
            <a:schemeClr val="dk1"/>
          </a:effectRef>
          <a:fontRef idx="minor">
            <a:schemeClr val="dk1"/>
          </a:fontRef>
        </p:style>
        <p:txBody>
          <a:bodyPr>
            <a:noAutofit/>
          </a:bodyPr>
          <a:lstStyle/>
          <a:p>
            <a:pPr marL="0" indent="0">
              <a:spcBef>
                <a:spcPts val="0"/>
              </a:spcBef>
              <a:buNone/>
            </a:pPr>
            <a:r>
              <a:rPr lang="en-029" sz="2400" dirty="0">
                <a:latin typeface="Eras Bold ITC" panose="020B0907030504020204" pitchFamily="34" charset="0"/>
                <a:ea typeface="Verdana" panose="020B0604030504040204" pitchFamily="34" charset="0"/>
              </a:rPr>
              <a:t>While anti-discrimination laws at a state and federal level and similar instruments are the primary area of conflict for freedom of religion, many of those laws include provisions that, in a limited number of circumstances, shield churches and faith-based organisations (such as schools or social welfare agencies). </a:t>
            </a:r>
            <a:endParaRPr lang="en-GB" sz="2400" dirty="0">
              <a:solidFill>
                <a:schemeClr val="tx2">
                  <a:lumMod val="50000"/>
                </a:schemeClr>
              </a:solidFill>
              <a:latin typeface="Eras Bold ITC" panose="020B0907030504020204" pitchFamily="34" charset="0"/>
              <a:ea typeface="Verdana" panose="020B0604030504040204" pitchFamily="34" charset="0"/>
            </a:endParaRPr>
          </a:p>
        </p:txBody>
      </p:sp>
      <p:sp>
        <p:nvSpPr>
          <p:cNvPr id="4" name="Date Placeholder 3"/>
          <p:cNvSpPr>
            <a:spLocks noGrp="1"/>
          </p:cNvSpPr>
          <p:nvPr>
            <p:ph type="dt" sz="half" idx="10"/>
          </p:nvPr>
        </p:nvSpPr>
        <p:spPr/>
        <p:txBody>
          <a:bodyPr/>
          <a:lstStyle/>
          <a:p>
            <a:fld id="{5AEE990B-205B-4D95-A42D-4E86FED87CF5}" type="datetime1">
              <a:rPr lang="en-US" smtClean="0">
                <a:solidFill>
                  <a:srgbClr val="000000"/>
                </a:solidFill>
                <a:latin typeface="Eras Bold ITC" panose="020B0907030504020204" pitchFamily="34" charset="0"/>
              </a:rPr>
              <a:t>1/19/2019</a:t>
            </a:fld>
            <a:endParaRPr lang="en-US">
              <a:solidFill>
                <a:srgbClr val="000000"/>
              </a:solidFill>
              <a:latin typeface="Eras Bold ITC" panose="020B0907030504020204" pitchFamily="34" charset="0"/>
            </a:endParaRPr>
          </a:p>
        </p:txBody>
      </p:sp>
      <p:sp>
        <p:nvSpPr>
          <p:cNvPr id="6" name="Slide Number Placeholder 5"/>
          <p:cNvSpPr>
            <a:spLocks noGrp="1"/>
          </p:cNvSpPr>
          <p:nvPr>
            <p:ph type="sldNum" sz="quarter" idx="12"/>
          </p:nvPr>
        </p:nvSpPr>
        <p:spPr/>
        <p:txBody>
          <a:bodyPr/>
          <a:lstStyle/>
          <a:p>
            <a:fld id="{6B6E8874-CFAE-4325-BB34-79A96D303250}" type="slidenum">
              <a:rPr lang="en-US" smtClean="0">
                <a:solidFill>
                  <a:srgbClr val="000000"/>
                </a:solidFill>
                <a:latin typeface="Eras Bold ITC" panose="020B0907030504020204" pitchFamily="34" charset="0"/>
              </a:rPr>
              <a:pPr/>
              <a:t>35</a:t>
            </a:fld>
            <a:endParaRPr lang="en-US">
              <a:solidFill>
                <a:srgbClr val="000000"/>
              </a:solidFill>
              <a:latin typeface="Eras Bold ITC" panose="020B0907030504020204" pitchFamily="34" charset="0"/>
            </a:endParaRPr>
          </a:p>
        </p:txBody>
      </p:sp>
      <p:sp>
        <p:nvSpPr>
          <p:cNvPr id="7" name="Rectangle 6"/>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8"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10" name="Round Single Corner Rectangle 9"/>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0085535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7924800" cy="857250"/>
          </a:xfrm>
        </p:spPr>
        <p:txBody>
          <a:bodyPr>
            <a:normAutofit fontScale="90000"/>
          </a:bodyPr>
          <a:lstStyle/>
          <a:p>
            <a:r>
              <a:rPr lang="en-029" sz="4000" dirty="0">
                <a:latin typeface="Eras Bold ITC" panose="020B0907030504020204" pitchFamily="34" charset="0"/>
              </a:rPr>
              <a:t>Exemptions in discrimination laws </a:t>
            </a:r>
            <a:endParaRPr lang="en-GB" sz="4000" dirty="0">
              <a:solidFill>
                <a:schemeClr val="tx2">
                  <a:lumMod val="50000"/>
                </a:schemeClr>
              </a:solidFill>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76200" y="1028700"/>
            <a:ext cx="7820891" cy="3086100"/>
          </a:xfrm>
          <a:noFill/>
          <a:ln>
            <a:noFill/>
          </a:ln>
        </p:spPr>
        <p:style>
          <a:lnRef idx="2">
            <a:schemeClr val="dk1"/>
          </a:lnRef>
          <a:fillRef idx="1">
            <a:schemeClr val="lt1"/>
          </a:fillRef>
          <a:effectRef idx="0">
            <a:schemeClr val="dk1"/>
          </a:effectRef>
          <a:fontRef idx="minor">
            <a:schemeClr val="dk1"/>
          </a:fontRef>
        </p:style>
        <p:txBody>
          <a:bodyPr>
            <a:noAutofit/>
          </a:bodyPr>
          <a:lstStyle/>
          <a:p>
            <a:pPr marL="0" indent="0">
              <a:spcBef>
                <a:spcPts val="0"/>
              </a:spcBef>
              <a:buNone/>
            </a:pPr>
            <a:r>
              <a:rPr lang="en-029" dirty="0">
                <a:latin typeface="Eras Bold ITC" panose="020B0907030504020204" pitchFamily="34" charset="0"/>
                <a:ea typeface="Verdana" panose="020B0604030504040204" pitchFamily="34" charset="0"/>
              </a:rPr>
              <a:t>These exemptions are commonly limited to the extent where the so-called discriminatory activity of the church or faith-based body is “reasonable” to comply with the doctrines of that religion. </a:t>
            </a:r>
            <a:endParaRPr lang="en-GB" dirty="0">
              <a:solidFill>
                <a:schemeClr val="tx2">
                  <a:lumMod val="50000"/>
                </a:schemeClr>
              </a:solidFill>
              <a:latin typeface="Eras Bold ITC" panose="020B0907030504020204" pitchFamily="34" charset="0"/>
              <a:ea typeface="Verdana" panose="020B0604030504040204" pitchFamily="34" charset="0"/>
            </a:endParaRPr>
          </a:p>
        </p:txBody>
      </p:sp>
      <p:sp>
        <p:nvSpPr>
          <p:cNvPr id="4" name="Date Placeholder 3"/>
          <p:cNvSpPr>
            <a:spLocks noGrp="1"/>
          </p:cNvSpPr>
          <p:nvPr>
            <p:ph type="dt" sz="half" idx="10"/>
          </p:nvPr>
        </p:nvSpPr>
        <p:spPr/>
        <p:txBody>
          <a:bodyPr/>
          <a:lstStyle/>
          <a:p>
            <a:fld id="{5AEE990B-205B-4D95-A42D-4E86FED87CF5}" type="datetime1">
              <a:rPr lang="en-US" smtClean="0">
                <a:solidFill>
                  <a:srgbClr val="000000"/>
                </a:solidFill>
                <a:latin typeface="Eras Bold ITC" panose="020B0907030504020204" pitchFamily="34" charset="0"/>
              </a:rPr>
              <a:t>1/19/2019</a:t>
            </a:fld>
            <a:endParaRPr lang="en-US">
              <a:solidFill>
                <a:srgbClr val="000000"/>
              </a:solidFill>
              <a:latin typeface="Eras Bold ITC" panose="020B0907030504020204" pitchFamily="34" charset="0"/>
            </a:endParaRPr>
          </a:p>
        </p:txBody>
      </p:sp>
      <p:sp>
        <p:nvSpPr>
          <p:cNvPr id="6" name="Slide Number Placeholder 5"/>
          <p:cNvSpPr>
            <a:spLocks noGrp="1"/>
          </p:cNvSpPr>
          <p:nvPr>
            <p:ph type="sldNum" sz="quarter" idx="12"/>
          </p:nvPr>
        </p:nvSpPr>
        <p:spPr/>
        <p:txBody>
          <a:bodyPr/>
          <a:lstStyle/>
          <a:p>
            <a:fld id="{6B6E8874-CFAE-4325-BB34-79A96D303250}" type="slidenum">
              <a:rPr lang="en-US" smtClean="0">
                <a:solidFill>
                  <a:srgbClr val="000000"/>
                </a:solidFill>
                <a:latin typeface="Eras Bold ITC" panose="020B0907030504020204" pitchFamily="34" charset="0"/>
              </a:rPr>
              <a:pPr/>
              <a:t>36</a:t>
            </a:fld>
            <a:endParaRPr lang="en-US">
              <a:solidFill>
                <a:srgbClr val="000000"/>
              </a:solidFill>
              <a:latin typeface="Eras Bold ITC" panose="020B0907030504020204" pitchFamily="34" charset="0"/>
            </a:endParaRPr>
          </a:p>
        </p:txBody>
      </p:sp>
      <p:sp>
        <p:nvSpPr>
          <p:cNvPr id="7" name="Rectangle 6"/>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8"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10" name="Round Single Corner Rectangle 9"/>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7838322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438150"/>
            <a:ext cx="7924800" cy="857250"/>
          </a:xfrm>
        </p:spPr>
        <p:txBody>
          <a:bodyPr>
            <a:normAutofit fontScale="90000"/>
          </a:bodyPr>
          <a:lstStyle/>
          <a:p>
            <a:r>
              <a:rPr lang="en-029" altLang="en-US" sz="4000" b="1" dirty="0" smtClean="0">
                <a:latin typeface="Eras Bold ITC" pitchFamily="34" charset="0"/>
              </a:rPr>
              <a:t>Anguilla BILL FOR </a:t>
            </a:r>
            <a:br>
              <a:rPr lang="en-029" altLang="en-US" sz="4000" b="1" dirty="0" smtClean="0">
                <a:latin typeface="Eras Bold ITC" pitchFamily="34" charset="0"/>
              </a:rPr>
            </a:br>
            <a:r>
              <a:rPr lang="en-029" altLang="en-US" sz="4000" b="1" dirty="0" smtClean="0">
                <a:latin typeface="Eras Bold ITC" pitchFamily="34" charset="0"/>
              </a:rPr>
              <a:t>LABOUR CODE, 2018 </a:t>
            </a:r>
            <a:br>
              <a:rPr lang="en-029" altLang="en-US" sz="4000" b="1" dirty="0" smtClean="0">
                <a:latin typeface="Eras Bold ITC" pitchFamily="34" charset="0"/>
              </a:rPr>
            </a:br>
            <a:endParaRPr lang="en-029" altLang="en-US" sz="4000" b="1" dirty="0" smtClean="0">
              <a:latin typeface="Eras Bold ITC"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p>
        </p:txBody>
      </p:sp>
      <p:sp>
        <p:nvSpPr>
          <p:cNvPr id="5" name="Round Single Corner Rectangle 4"/>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Arial" pitchFamily="-110" charset="0"/>
              <a:ea typeface="ＭＳ Ｐゴシック" pitchFamily="-110" charset="-128"/>
              <a:cs typeface="ＭＳ Ｐゴシック" pitchFamily="-110" charset="-128"/>
            </a:endParaRPr>
          </a:p>
        </p:txBody>
      </p:sp>
      <p:pic>
        <p:nvPicPr>
          <p:cNvPr id="6"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4813284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28154" y="12123"/>
            <a:ext cx="7772401" cy="857250"/>
          </a:xfrm>
        </p:spPr>
        <p:txBody>
          <a:bodyPr>
            <a:normAutofit/>
          </a:bodyPr>
          <a:lstStyle/>
          <a:p>
            <a:pPr>
              <a:spcBef>
                <a:spcPts val="0"/>
              </a:spcBef>
            </a:pPr>
            <a:r>
              <a:rPr lang="en-029" altLang="en-US" sz="3200" b="1" dirty="0" smtClean="0">
                <a:latin typeface="Eras Bold ITC" panose="020B0907030504020204" pitchFamily="34" charset="0"/>
                <a:ea typeface="Verdana" panose="020B0604030504040204" pitchFamily="34" charset="0"/>
              </a:rPr>
              <a:t>Prohibition of discrimination 110. </a:t>
            </a:r>
            <a:endParaRPr lang="en-029" altLang="en-US" sz="4000" b="1" dirty="0" smtClean="0">
              <a:latin typeface="Eras Bold ITC" panose="020B0907030504020204" pitchFamily="34" charset="0"/>
              <a:ea typeface="Verdana" panose="020B0604030504040204" pitchFamily="34" charset="0"/>
            </a:endParaRPr>
          </a:p>
        </p:txBody>
      </p:sp>
      <p:sp>
        <p:nvSpPr>
          <p:cNvPr id="32771" name="Content Placeholder 2"/>
          <p:cNvSpPr>
            <a:spLocks noGrp="1"/>
          </p:cNvSpPr>
          <p:nvPr>
            <p:ph idx="1"/>
          </p:nvPr>
        </p:nvSpPr>
        <p:spPr>
          <a:xfrm>
            <a:off x="0" y="971550"/>
            <a:ext cx="7848600" cy="3394472"/>
          </a:xfrm>
        </p:spPr>
        <p:txBody>
          <a:bodyPr>
            <a:noAutofit/>
          </a:bodyPr>
          <a:lstStyle/>
          <a:p>
            <a:pPr marL="0" indent="0">
              <a:lnSpc>
                <a:spcPct val="120000"/>
              </a:lnSpc>
              <a:spcBef>
                <a:spcPts val="0"/>
              </a:spcBef>
              <a:buFontTx/>
              <a:buNone/>
            </a:pPr>
            <a:r>
              <a:rPr lang="en-029" altLang="en-US" sz="2600" b="1" dirty="0" smtClean="0">
                <a:latin typeface="Eras Bold ITC" panose="020B0907030504020204" pitchFamily="34" charset="0"/>
                <a:ea typeface="Verdana" panose="020B0604030504040204" pitchFamily="34" charset="0"/>
              </a:rPr>
              <a:t>(1) Subject to sections 111, 112 and 113, an employer or any person acting or purporting to act on behalf of a person who is an employer, shall not, in relation to recruitment, selection or employment of any person for purposes of training, apprenticeship or employment, discriminate against that person…</a:t>
            </a:r>
          </a:p>
        </p:txBody>
      </p:sp>
      <p:pic>
        <p:nvPicPr>
          <p:cNvPr id="4"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sp>
        <p:nvSpPr>
          <p:cNvPr id="6" name="Round Single Corner Rectangle 5"/>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6136" y="4301625"/>
            <a:ext cx="1070264" cy="692392"/>
          </a:xfrm>
          <a:prstGeom prst="rect">
            <a:avLst/>
          </a:prstGeom>
        </p:spPr>
      </p:pic>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819958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381000" y="205979"/>
            <a:ext cx="7543801" cy="857250"/>
          </a:xfrm>
        </p:spPr>
        <p:txBody>
          <a:bodyPr>
            <a:normAutofit fontScale="90000"/>
          </a:bodyPr>
          <a:lstStyle/>
          <a:p>
            <a:r>
              <a:rPr lang="en-029" altLang="en-US" sz="4000" b="1" dirty="0" smtClean="0">
                <a:latin typeface="Eras Bold ITC" panose="020B0907030504020204" pitchFamily="34" charset="0"/>
                <a:ea typeface="Verdana" panose="020B0604030504040204" pitchFamily="34" charset="0"/>
              </a:rPr>
              <a:t>Bona fide occupational qualifications 111</a:t>
            </a:r>
            <a:endParaRPr lang="en-029" altLang="en-US" b="1" dirty="0" smtClean="0">
              <a:latin typeface="Eras Bold ITC" panose="020B0907030504020204" pitchFamily="34" charset="0"/>
              <a:ea typeface="Verdana" panose="020B0604030504040204" pitchFamily="34" charset="0"/>
            </a:endParaRPr>
          </a:p>
        </p:txBody>
      </p:sp>
      <p:sp>
        <p:nvSpPr>
          <p:cNvPr id="38915" name="Content Placeholder 2"/>
          <p:cNvSpPr>
            <a:spLocks noGrp="1"/>
          </p:cNvSpPr>
          <p:nvPr>
            <p:ph idx="1"/>
          </p:nvPr>
        </p:nvSpPr>
        <p:spPr>
          <a:xfrm>
            <a:off x="76200" y="1352550"/>
            <a:ext cx="7848600" cy="3394472"/>
          </a:xfrm>
        </p:spPr>
        <p:txBody>
          <a:bodyPr>
            <a:normAutofit/>
          </a:bodyPr>
          <a:lstStyle/>
          <a:p>
            <a:pPr marL="0" indent="0">
              <a:buFontTx/>
              <a:buNone/>
            </a:pPr>
            <a:r>
              <a:rPr lang="en-029" altLang="en-US" b="1" dirty="0" smtClean="0">
                <a:latin typeface="Eras Bold ITC" panose="020B0907030504020204" pitchFamily="34" charset="0"/>
                <a:ea typeface="Verdana" panose="020B0604030504040204" pitchFamily="34" charset="0"/>
              </a:rPr>
              <a:t>(1) Nothing in section 110 shall apply to any distinction, exclusion or preference based on the grounds listed in section 109 (2) where a genuine occupational qualification exists.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399" y="4171950"/>
            <a:ext cx="1456263" cy="942109"/>
          </a:xfrm>
          <a:prstGeom prst="rect">
            <a:avLst/>
          </a:prstGeom>
        </p:spPr>
      </p:pic>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sp>
        <p:nvSpPr>
          <p:cNvPr id="6" name="Round Single Corner Rectangle 5"/>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pic>
        <p:nvPicPr>
          <p:cNvPr id="7" name="Content Placeholder 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749052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sz="1600"/>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000">
              <a:solidFill>
                <a:schemeClr val="tx2">
                  <a:lumMod val="50000"/>
                </a:schemeClr>
              </a:solidFill>
              <a:latin typeface="Arial" pitchFamily="-110" charset="0"/>
              <a:ea typeface="ＭＳ Ｐゴシック" pitchFamily="-110" charset="-128"/>
              <a:cs typeface="ＭＳ Ｐゴシック" pitchFamily="-110" charset="-128"/>
            </a:endParaRPr>
          </a:p>
        </p:txBody>
      </p:sp>
      <p:sp>
        <p:nvSpPr>
          <p:cNvPr id="9" name="Rectangle 3"/>
          <p:cNvSpPr>
            <a:spLocks noChangeArrowheads="1"/>
          </p:cNvSpPr>
          <p:nvPr/>
        </p:nvSpPr>
        <p:spPr bwMode="auto">
          <a:xfrm>
            <a:off x="238991" y="209550"/>
            <a:ext cx="7391400" cy="5509200"/>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lIns="0" rIns="0">
            <a:spAutoFit/>
          </a:bodyPr>
          <a:lstStyle/>
          <a:p>
            <a:pPr algn="ctr" eaLnBrk="0" hangingPunct="0">
              <a:defRPr/>
            </a:pPr>
            <a:r>
              <a:rPr lang="en-US" sz="3200" b="1" u="sng" dirty="0">
                <a:solidFill>
                  <a:srgbClr val="FF0000"/>
                </a:solidFill>
                <a:latin typeface="Eras Bold ITC" panose="020B0907030504020204" pitchFamily="34" charset="0"/>
                <a:ea typeface="Verdana" panose="020B0604030504040204" pitchFamily="34" charset="0"/>
                <a:cs typeface="Arial" pitchFamily="34" charset="0"/>
              </a:rPr>
              <a:t>Everyone</a:t>
            </a:r>
            <a:r>
              <a:rPr lang="en-US" sz="3200" dirty="0">
                <a:latin typeface="Eras Bold ITC" panose="020B0907030504020204" pitchFamily="34" charset="0"/>
                <a:ea typeface="Verdana" panose="020B0604030504040204" pitchFamily="34" charset="0"/>
                <a:cs typeface="Arial" pitchFamily="34" charset="0"/>
              </a:rPr>
              <a:t> has the right to freedom of thought, conscience and religion; this right includes freedom to change his religion or belief, either alone or in community with others and in public or private, to manifest his religion or belief in teaching, practice, worship and observance</a:t>
            </a:r>
            <a:r>
              <a:rPr lang="en-US" sz="3200" dirty="0" smtClean="0">
                <a:latin typeface="Eras Bold ITC" panose="020B0907030504020204" pitchFamily="34" charset="0"/>
                <a:ea typeface="Verdana" panose="020B0604030504040204" pitchFamily="34" charset="0"/>
                <a:cs typeface="Arial" pitchFamily="34" charset="0"/>
              </a:rPr>
              <a:t>.</a:t>
            </a:r>
            <a:r>
              <a:rPr lang="en-US" sz="3200" dirty="0">
                <a:latin typeface="Eras Bold ITC" panose="020B0907030504020204" pitchFamily="34" charset="0"/>
                <a:ea typeface="Verdana" panose="020B0604030504040204" pitchFamily="34" charset="0"/>
                <a:cs typeface="Arial" pitchFamily="34" charset="0"/>
              </a:rPr>
              <a:t> </a:t>
            </a:r>
            <a:r>
              <a:rPr lang="en-US" sz="2000" dirty="0" smtClean="0">
                <a:latin typeface="Eras Bold ITC" panose="020B0907030504020204" pitchFamily="34" charset="0"/>
                <a:ea typeface="Verdana" panose="020B0604030504040204" pitchFamily="34" charset="0"/>
                <a:cs typeface="Arial" pitchFamily="34" charset="0"/>
              </a:rPr>
              <a:t>(Article </a:t>
            </a:r>
            <a:r>
              <a:rPr lang="en-US" sz="2000" dirty="0">
                <a:latin typeface="Eras Bold ITC" panose="020B0907030504020204" pitchFamily="34" charset="0"/>
                <a:ea typeface="Verdana" panose="020B0604030504040204" pitchFamily="34" charset="0"/>
                <a:cs typeface="Arial" pitchFamily="34" charset="0"/>
              </a:rPr>
              <a:t>18, </a:t>
            </a:r>
            <a:r>
              <a:rPr lang="en-US" sz="2000" dirty="0" smtClean="0">
                <a:latin typeface="Eras Bold ITC" panose="020B0907030504020204" pitchFamily="34" charset="0"/>
                <a:ea typeface="Verdana" panose="020B0604030504040204" pitchFamily="34" charset="0"/>
                <a:cs typeface="Arial" pitchFamily="34" charset="0"/>
              </a:rPr>
              <a:t>UDHR, 1948)</a:t>
            </a:r>
            <a:endParaRPr lang="en-US" sz="2800" dirty="0">
              <a:latin typeface="Eras Bold ITC" panose="020B0907030504020204" pitchFamily="34" charset="0"/>
              <a:ea typeface="Verdana" panose="020B0604030504040204" pitchFamily="34" charset="0"/>
              <a:cs typeface="Times New Roman" pitchFamily="18" charset="0"/>
            </a:endParaRPr>
          </a:p>
          <a:p>
            <a:pPr algn="ctr" eaLnBrk="0" hangingPunct="0">
              <a:defRPr/>
            </a:pPr>
            <a:endParaRPr lang="en-US" sz="3200" dirty="0">
              <a:latin typeface="Eras Bold ITC" panose="020B0907030504020204" pitchFamily="34" charset="0"/>
              <a:ea typeface="Verdana" panose="020B0604030504040204" pitchFamily="34" charset="0"/>
              <a:cs typeface="Times New Roman" pitchFamily="18" charset="0"/>
            </a:endParaRPr>
          </a:p>
          <a:p>
            <a:pPr eaLnBrk="0" hangingPunct="0">
              <a:defRPr/>
            </a:pPr>
            <a:endParaRPr lang="en-US" sz="3200" dirty="0">
              <a:latin typeface="Eras Bold ITC" panose="020B0907030504020204" pitchFamily="34" charset="0"/>
              <a:ea typeface="Verdana" panose="020B0604030504040204" pitchFamily="34" charset="0"/>
            </a:endParaRPr>
          </a:p>
        </p:txBody>
      </p:sp>
      <p:sp>
        <p:nvSpPr>
          <p:cNvPr id="10" name="TextBox 9"/>
          <p:cNvSpPr txBox="1"/>
          <p:nvPr/>
        </p:nvSpPr>
        <p:spPr>
          <a:xfrm>
            <a:off x="6705600" y="4019550"/>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6221460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1732"/>
            <a:ext cx="7924800" cy="857250"/>
          </a:xfrm>
        </p:spPr>
        <p:txBody>
          <a:bodyPr>
            <a:noAutofit/>
          </a:bodyPr>
          <a:lstStyle/>
          <a:p>
            <a:r>
              <a:rPr lang="en-029" altLang="en-US" sz="3200" b="1" dirty="0" smtClean="0">
                <a:latin typeface="Eras Bold ITC" panose="020B0907030504020204" pitchFamily="34" charset="0"/>
                <a:ea typeface="Verdana" panose="020B0604030504040204" pitchFamily="34" charset="0"/>
              </a:rPr>
              <a:t>Bona fide occupational qualifications 111</a:t>
            </a:r>
            <a:endParaRPr lang="en-029" altLang="en-US" sz="3600" b="1" dirty="0" smtClean="0">
              <a:latin typeface="Eras Bold ITC" panose="020B0907030504020204" pitchFamily="34" charset="0"/>
              <a:ea typeface="Verdana" panose="020B0604030504040204" pitchFamily="34" charset="0"/>
            </a:endParaRPr>
          </a:p>
        </p:txBody>
      </p:sp>
      <p:sp>
        <p:nvSpPr>
          <p:cNvPr id="39939" name="Content Placeholder 2"/>
          <p:cNvSpPr>
            <a:spLocks noGrp="1"/>
          </p:cNvSpPr>
          <p:nvPr>
            <p:ph idx="1"/>
          </p:nvPr>
        </p:nvSpPr>
        <p:spPr>
          <a:xfrm>
            <a:off x="0" y="1047750"/>
            <a:ext cx="7900555" cy="3394472"/>
          </a:xfrm>
        </p:spPr>
        <p:txBody>
          <a:bodyPr>
            <a:noAutofit/>
          </a:bodyPr>
          <a:lstStyle/>
          <a:p>
            <a:pPr marL="0" indent="0">
              <a:buFontTx/>
              <a:buNone/>
            </a:pPr>
            <a:r>
              <a:rPr lang="en-029" altLang="en-US" sz="2800" b="1" dirty="0" smtClean="0">
                <a:latin typeface="Eras Bold ITC" panose="020B0907030504020204" pitchFamily="34" charset="0"/>
                <a:ea typeface="Verdana" panose="020B0604030504040204" pitchFamily="34" charset="0"/>
              </a:rPr>
              <a:t>(2) For the purposes of this Part, a genuine occupational qualification for a job exists where—  </a:t>
            </a:r>
          </a:p>
          <a:p>
            <a:pPr marL="0" indent="0">
              <a:buFontTx/>
              <a:buNone/>
            </a:pPr>
            <a:r>
              <a:rPr lang="en-029" altLang="en-US" sz="2800" b="1" dirty="0" smtClean="0">
                <a:latin typeface="Eras Bold ITC" panose="020B0907030504020204" pitchFamily="34" charset="0"/>
                <a:ea typeface="Verdana" panose="020B0604030504040204" pitchFamily="34" charset="0"/>
              </a:rPr>
              <a:t>(a) the essential nature of the job calls for a particular race, sex, religion, national extraction, indigenous population, ethnic origin, social origin, disability,  …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76018"/>
            <a:ext cx="1295400" cy="838041"/>
          </a:xfrm>
          <a:prstGeom prst="rect">
            <a:avLst/>
          </a:prstGeom>
        </p:spPr>
      </p:pic>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sp>
        <p:nvSpPr>
          <p:cNvPr id="6" name="Round Single Corner Rectangle 5"/>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pic>
        <p:nvPicPr>
          <p:cNvPr id="7" name="Content Placeholder 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ea typeface="Verdana" panose="020B0604030504040204" pitchFamily="34" charset="0"/>
              </a:rPr>
              <a:t>CARIBBEAN </a:t>
            </a:r>
          </a:p>
          <a:p>
            <a:pPr algn="ctr"/>
            <a:r>
              <a:rPr lang="en-029" sz="600" b="1" dirty="0" smtClean="0">
                <a:ea typeface="Verdana" panose="020B0604030504040204" pitchFamily="34" charset="0"/>
              </a:rPr>
              <a:t>RELIGIOUS LIBERTY ASSOCIATION</a:t>
            </a:r>
            <a:endParaRPr lang="en-029" sz="600" b="1" dirty="0">
              <a:ea typeface="Verdana" panose="020B0604030504040204" pitchFamily="34" charset="0"/>
            </a:endParaRPr>
          </a:p>
        </p:txBody>
      </p:sp>
    </p:spTree>
    <p:extLst>
      <p:ext uri="{BB962C8B-B14F-4D97-AF65-F5344CB8AC3E}">
        <p14:creationId xmlns:p14="http://schemas.microsoft.com/office/powerpoint/2010/main" val="20644371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1"/>
            <a:ext cx="9144000" cy="1077218"/>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altLang="en-US" sz="3200" b="1" dirty="0" smtClean="0">
                <a:latin typeface="Eras Bold ITC" panose="020B0907030504020204" pitchFamily="34" charset="0"/>
                <a:cs typeface="Times New Roman" pitchFamily="18" charset="0"/>
              </a:rPr>
              <a:t>Equal </a:t>
            </a:r>
            <a:r>
              <a:rPr lang="en-US" altLang="en-US" sz="3200" b="1" dirty="0">
                <a:latin typeface="Eras Bold ITC" panose="020B0907030504020204" pitchFamily="34" charset="0"/>
                <a:cs typeface="Times New Roman" pitchFamily="18" charset="0"/>
              </a:rPr>
              <a:t>Opportunity Act, </a:t>
            </a:r>
            <a:r>
              <a:rPr lang="en-US" altLang="en-US" sz="3200" b="1" dirty="0" smtClean="0">
                <a:latin typeface="Eras Bold ITC" panose="020B0907030504020204" pitchFamily="34" charset="0"/>
                <a:cs typeface="Times New Roman" pitchFamily="18" charset="0"/>
              </a:rPr>
              <a:t>(T&amp;T)</a:t>
            </a:r>
            <a:endParaRPr lang="en-US" altLang="en-US" sz="3200" b="1" dirty="0">
              <a:latin typeface="Eras Bold ITC" panose="020B0907030504020204" pitchFamily="34" charset="0"/>
              <a:cs typeface="Times New Roman" pitchFamily="18" charset="0"/>
            </a:endParaRPr>
          </a:p>
          <a:p>
            <a:pPr algn="ctr"/>
            <a:r>
              <a:rPr lang="en-US" altLang="en-US" sz="3200" b="1" dirty="0">
                <a:latin typeface="Eras Bold ITC" panose="020B0907030504020204" pitchFamily="34" charset="0"/>
                <a:cs typeface="Times New Roman" pitchFamily="18" charset="0"/>
              </a:rPr>
              <a:t>No. 69 of 2000 </a:t>
            </a:r>
            <a:endParaRPr lang="en-US" altLang="en-US" sz="3200" b="1" dirty="0">
              <a:latin typeface="Eras Bold ITC" panose="020B0907030504020204" pitchFamily="34" charset="0"/>
            </a:endParaRPr>
          </a:p>
        </p:txBody>
      </p:sp>
      <p:sp>
        <p:nvSpPr>
          <p:cNvPr id="163843" name="Rectangle 3"/>
          <p:cNvSpPr>
            <a:spLocks noChangeArrowheads="1"/>
          </p:cNvSpPr>
          <p:nvPr/>
        </p:nvSpPr>
        <p:spPr bwMode="auto">
          <a:xfrm>
            <a:off x="0" y="1143000"/>
            <a:ext cx="9144000" cy="446276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28600">
              <a:tabLst>
                <a:tab pos="457200" algn="l"/>
              </a:tabLst>
              <a:defRPr>
                <a:solidFill>
                  <a:schemeClr val="tx1"/>
                </a:solidFill>
                <a:latin typeface="Tahoma" pitchFamily="34" charset="0"/>
              </a:defRPr>
            </a:lvl1pPr>
            <a:lvl2pPr marL="742950" indent="-285750">
              <a:tabLst>
                <a:tab pos="457200" algn="l"/>
              </a:tabLst>
              <a:defRPr>
                <a:solidFill>
                  <a:schemeClr val="tx1"/>
                </a:solidFill>
                <a:latin typeface="Tahoma" pitchFamily="34" charset="0"/>
              </a:defRPr>
            </a:lvl2pPr>
            <a:lvl3pPr marL="1143000" indent="-228600">
              <a:tabLst>
                <a:tab pos="457200" algn="l"/>
              </a:tabLst>
              <a:defRPr>
                <a:solidFill>
                  <a:schemeClr val="tx1"/>
                </a:solidFill>
                <a:latin typeface="Tahoma" pitchFamily="34" charset="0"/>
              </a:defRPr>
            </a:lvl3pPr>
            <a:lvl4pPr marL="1600200" indent="-228600">
              <a:tabLst>
                <a:tab pos="457200" algn="l"/>
              </a:tabLst>
              <a:defRPr>
                <a:solidFill>
                  <a:schemeClr val="tx1"/>
                </a:solidFill>
                <a:latin typeface="Tahoma" pitchFamily="34" charset="0"/>
              </a:defRPr>
            </a:lvl4pPr>
            <a:lvl5pPr marL="2057400" indent="-228600">
              <a:tabLst>
                <a:tab pos="457200" algn="l"/>
              </a:tabLst>
              <a:defRPr>
                <a:solidFill>
                  <a:schemeClr val="tx1"/>
                </a:solidFill>
                <a:latin typeface="Tahoma" pitchFamily="34" charset="0"/>
              </a:defRPr>
            </a:lvl5pPr>
            <a:lvl6pPr marL="2514600" indent="-228600" eaLnBrk="0" fontAlgn="base" hangingPunct="0">
              <a:spcBef>
                <a:spcPct val="0"/>
              </a:spcBef>
              <a:spcAft>
                <a:spcPct val="0"/>
              </a:spcAft>
              <a:tabLst>
                <a:tab pos="457200" algn="l"/>
              </a:tabLst>
              <a:defRPr>
                <a:solidFill>
                  <a:schemeClr val="tx1"/>
                </a:solidFill>
                <a:latin typeface="Tahoma" pitchFamily="34" charset="0"/>
              </a:defRPr>
            </a:lvl6pPr>
            <a:lvl7pPr marL="2971800" indent="-228600" eaLnBrk="0" fontAlgn="base" hangingPunct="0">
              <a:spcBef>
                <a:spcPct val="0"/>
              </a:spcBef>
              <a:spcAft>
                <a:spcPct val="0"/>
              </a:spcAft>
              <a:tabLst>
                <a:tab pos="457200" algn="l"/>
              </a:tabLst>
              <a:defRPr>
                <a:solidFill>
                  <a:schemeClr val="tx1"/>
                </a:solidFill>
                <a:latin typeface="Tahoma" pitchFamily="34" charset="0"/>
              </a:defRPr>
            </a:lvl7pPr>
            <a:lvl8pPr marL="3429000" indent="-228600" eaLnBrk="0" fontAlgn="base" hangingPunct="0">
              <a:spcBef>
                <a:spcPct val="0"/>
              </a:spcBef>
              <a:spcAft>
                <a:spcPct val="0"/>
              </a:spcAft>
              <a:tabLst>
                <a:tab pos="457200" algn="l"/>
              </a:tabLst>
              <a:defRPr>
                <a:solidFill>
                  <a:schemeClr val="tx1"/>
                </a:solidFill>
                <a:latin typeface="Tahoma" pitchFamily="34" charset="0"/>
              </a:defRPr>
            </a:lvl8pPr>
            <a:lvl9pPr marL="3886200" indent="-228600" eaLnBrk="0" fontAlgn="base" hangingPunct="0">
              <a:spcBef>
                <a:spcPct val="0"/>
              </a:spcBef>
              <a:spcAft>
                <a:spcPct val="0"/>
              </a:spcAft>
              <a:tabLst>
                <a:tab pos="457200" algn="l"/>
              </a:tabLst>
              <a:defRPr>
                <a:solidFill>
                  <a:schemeClr val="tx1"/>
                </a:solidFill>
                <a:latin typeface="Tahoma" pitchFamily="34" charset="0"/>
              </a:defRPr>
            </a:lvl9pPr>
          </a:lstStyle>
          <a:p>
            <a:r>
              <a:rPr lang="en-GB" altLang="en-US" sz="3200" b="1" dirty="0">
                <a:latin typeface="Eras Bold ITC" panose="020B0907030504020204" pitchFamily="34" charset="0"/>
                <a:cs typeface="Times New Roman" pitchFamily="18" charset="0"/>
              </a:rPr>
              <a:t>	</a:t>
            </a:r>
            <a:r>
              <a:rPr lang="en-GB" altLang="en-US" sz="2800" b="1" dirty="0">
                <a:latin typeface="Eras Bold ITC" panose="020B0907030504020204" pitchFamily="34" charset="0"/>
                <a:cs typeface="Times New Roman" pitchFamily="18" charset="0"/>
              </a:rPr>
              <a:t>T</a:t>
            </a:r>
            <a:r>
              <a:rPr lang="en-US" altLang="en-US" sz="2800" b="1" dirty="0">
                <a:latin typeface="Eras Bold ITC" panose="020B0907030504020204" pitchFamily="34" charset="0"/>
                <a:cs typeface="Times New Roman" pitchFamily="18" charset="0"/>
              </a:rPr>
              <a:t>he Act seeks to:</a:t>
            </a:r>
          </a:p>
          <a:p>
            <a:endParaRPr lang="en-US" altLang="en-US" sz="2800" b="1" dirty="0">
              <a:latin typeface="Eras Bold ITC" panose="020B0907030504020204" pitchFamily="34" charset="0"/>
              <a:ea typeface="Arial Unicode MS" pitchFamily="34" charset="-128"/>
              <a:cs typeface="Arial Unicode MS" pitchFamily="34" charset="-128"/>
            </a:endParaRPr>
          </a:p>
          <a:p>
            <a:r>
              <a:rPr lang="en-US" altLang="en-US" sz="2800" b="1" dirty="0">
                <a:latin typeface="Eras Bold ITC" panose="020B0907030504020204" pitchFamily="34" charset="0"/>
                <a:ea typeface="Arial Unicode MS" pitchFamily="34" charset="-128"/>
                <a:cs typeface="Arial Unicode MS" pitchFamily="34" charset="-128"/>
              </a:rPr>
              <a:t>·</a:t>
            </a:r>
            <a:r>
              <a:rPr lang="en-US" altLang="en-US" sz="2800" b="1" dirty="0">
                <a:latin typeface="Eras Bold ITC" panose="020B0907030504020204" pitchFamily="34" charset="0"/>
                <a:cs typeface="Times New Roman" pitchFamily="18" charset="0"/>
              </a:rPr>
              <a:t> 	1.	Prohibit certain kinds of discrimination, 	to 	promote equality of opportunity between 	persons of different </a:t>
            </a:r>
            <a:r>
              <a:rPr lang="en-US" altLang="en-US" sz="2800" b="1" i="1" dirty="0">
                <a:latin typeface="Eras Bold ITC" panose="020B0907030504020204" pitchFamily="34" charset="0"/>
                <a:cs typeface="Times New Roman" pitchFamily="18" charset="0"/>
              </a:rPr>
              <a:t>sex, </a:t>
            </a:r>
            <a:r>
              <a:rPr lang="en-US" altLang="en-US" sz="2800" b="1" i="1" dirty="0" err="1">
                <a:latin typeface="Eras Bold ITC" panose="020B0907030504020204" pitchFamily="34" charset="0"/>
                <a:cs typeface="Times New Roman" pitchFamily="18" charset="0"/>
              </a:rPr>
              <a:t>colour</a:t>
            </a:r>
            <a:r>
              <a:rPr lang="en-US" altLang="en-US" sz="2800" b="1" i="1" dirty="0">
                <a:latin typeface="Eras Bold ITC" panose="020B0907030504020204" pitchFamily="34" charset="0"/>
                <a:cs typeface="Times New Roman" pitchFamily="18" charset="0"/>
              </a:rPr>
              <a:t>, race, origin, 	including geographical origin, marital status or 	ability</a:t>
            </a:r>
            <a:r>
              <a:rPr lang="en-US" altLang="en-US" sz="2800" b="1" dirty="0">
                <a:latin typeface="Eras Bold ITC" panose="020B0907030504020204" pitchFamily="34" charset="0"/>
                <a:cs typeface="Times New Roman" pitchFamily="18" charset="0"/>
              </a:rPr>
              <a:t> </a:t>
            </a:r>
          </a:p>
          <a:p>
            <a:endParaRPr lang="en-US" altLang="en-US" sz="2800" b="1" dirty="0">
              <a:latin typeface="Eras Bold ITC" panose="020B0907030504020204" pitchFamily="34" charset="0"/>
              <a:ea typeface="Arial Unicode MS" pitchFamily="34" charset="-128"/>
              <a:cs typeface="Arial Unicode MS" pitchFamily="34" charset="-128"/>
            </a:endParaRPr>
          </a:p>
          <a:p>
            <a:r>
              <a:rPr lang="en-US" altLang="en-US" sz="2800" b="1" dirty="0">
                <a:latin typeface="Eras Bold ITC" panose="020B0907030504020204" pitchFamily="34" charset="0"/>
                <a:cs typeface="Times New Roman" pitchFamily="18" charset="0"/>
              </a:rPr>
              <a:t> </a:t>
            </a:r>
            <a:endParaRPr lang="en-US" altLang="en-US" sz="2800" b="1" dirty="0">
              <a:latin typeface="Eras Bold ITC" panose="020B0907030504020204" pitchFamily="34" charset="0"/>
              <a:ea typeface="Arial Unicode MS" pitchFamily="34" charset="-128"/>
              <a:cs typeface="Arial Unicode MS" pitchFamily="34" charset="-128"/>
            </a:endParaRPr>
          </a:p>
          <a:p>
            <a:endParaRPr lang="en-US" altLang="en-US" sz="2800" b="1" dirty="0">
              <a:latin typeface="Eras Bold ITC" panose="020B0907030504020204" pitchFamily="34" charset="0"/>
            </a:endParaRPr>
          </a:p>
        </p:txBody>
      </p:sp>
    </p:spTree>
    <p:extLst>
      <p:ext uri="{BB962C8B-B14F-4D97-AF65-F5344CB8AC3E}">
        <p14:creationId xmlns:p14="http://schemas.microsoft.com/office/powerpoint/2010/main" val="29036831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anim calcmode="lin" valueType="num">
                                      <p:cBhvr additive="base">
                                        <p:cTn id="7" dur="500" fill="hold"/>
                                        <p:tgtEl>
                                          <p:spTgt spid="163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43">
                                            <p:txEl>
                                              <p:pRg st="2" end="2"/>
                                            </p:txEl>
                                          </p:spTgt>
                                        </p:tgtEl>
                                        <p:attrNameLst>
                                          <p:attrName>style.visibility</p:attrName>
                                        </p:attrNameLst>
                                      </p:cBhvr>
                                      <p:to>
                                        <p:strVal val="visible"/>
                                      </p:to>
                                    </p:set>
                                    <p:anim calcmode="lin" valueType="num">
                                      <p:cBhvr additive="base">
                                        <p:cTn id="13" dur="500" fill="hold"/>
                                        <p:tgtEl>
                                          <p:spTgt spid="163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43">
                                            <p:txEl>
                                              <p:pRg st="4" end="4"/>
                                            </p:txEl>
                                          </p:spTgt>
                                        </p:tgtEl>
                                        <p:attrNameLst>
                                          <p:attrName>style.visibility</p:attrName>
                                        </p:attrNameLst>
                                      </p:cBhvr>
                                      <p:to>
                                        <p:strVal val="visible"/>
                                      </p:to>
                                    </p:set>
                                    <p:anim calcmode="lin" valueType="num">
                                      <p:cBhvr additive="base">
                                        <p:cTn id="19" dur="500" fill="hold"/>
                                        <p:tgtEl>
                                          <p:spTgt spid="163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7" name="Rectangle 3"/>
          <p:cNvSpPr>
            <a:spLocks noChangeArrowheads="1"/>
          </p:cNvSpPr>
          <p:nvPr/>
        </p:nvSpPr>
        <p:spPr bwMode="auto">
          <a:xfrm>
            <a:off x="0" y="-171450"/>
            <a:ext cx="9144000" cy="4124206"/>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endParaRPr lang="en-US" altLang="en-US" sz="2800" b="1" dirty="0">
              <a:latin typeface="Eras Bold ITC" panose="020B0907030504020204" pitchFamily="34" charset="0"/>
            </a:endParaRPr>
          </a:p>
          <a:p>
            <a:pPr>
              <a:buFontTx/>
              <a:buChar char="•"/>
            </a:pPr>
            <a:r>
              <a:rPr lang="en-US" altLang="en-US" sz="3200" b="1" dirty="0">
                <a:latin typeface="Eras Bold ITC" panose="020B0907030504020204" pitchFamily="34" charset="0"/>
              </a:rPr>
              <a:t>Race</a:t>
            </a:r>
            <a:r>
              <a:rPr lang="en-US" altLang="en-US" sz="2800" b="1" dirty="0">
                <a:latin typeface="Eras Bold ITC" panose="020B0907030504020204" pitchFamily="34" charset="0"/>
              </a:rPr>
              <a:t> </a:t>
            </a:r>
            <a:r>
              <a:rPr lang="en-US" altLang="en-US" sz="2000" b="1" dirty="0">
                <a:latin typeface="Eras Bold ITC" panose="020B0907030504020204" pitchFamily="34" charset="0"/>
              </a:rPr>
              <a:t>(Trinidad and Tobago, Saint Lucia and Guyana)</a:t>
            </a:r>
          </a:p>
          <a:p>
            <a:pPr>
              <a:buFontTx/>
              <a:buChar char="•"/>
            </a:pPr>
            <a:r>
              <a:rPr lang="en-US" altLang="en-US" sz="3200" b="1" dirty="0">
                <a:latin typeface="Eras Bold ITC" panose="020B0907030504020204" pitchFamily="34" charset="0"/>
              </a:rPr>
              <a:t>Religion</a:t>
            </a:r>
            <a:r>
              <a:rPr lang="en-US" altLang="en-US" sz="2800" b="1" dirty="0">
                <a:latin typeface="Eras Bold ITC" panose="020B0907030504020204" pitchFamily="34" charset="0"/>
              </a:rPr>
              <a:t> </a:t>
            </a:r>
            <a:r>
              <a:rPr lang="en-US" altLang="en-US" sz="2000" b="1" dirty="0">
                <a:latin typeface="Eras Bold ITC" panose="020B0907030504020204" pitchFamily="34" charset="0"/>
              </a:rPr>
              <a:t>(Trinidad and Tobago, Saint Lucia and Guyana)</a:t>
            </a:r>
          </a:p>
          <a:p>
            <a:pPr>
              <a:buFontTx/>
              <a:buChar char="•"/>
            </a:pPr>
            <a:r>
              <a:rPr lang="en-US" altLang="en-US" sz="3200" b="1" dirty="0" err="1">
                <a:latin typeface="Eras Bold ITC" panose="020B0907030504020204" pitchFamily="34" charset="0"/>
              </a:rPr>
              <a:t>Colour</a:t>
            </a:r>
            <a:r>
              <a:rPr lang="en-US" altLang="en-US" sz="3200" b="1" dirty="0">
                <a:latin typeface="Eras Bold ITC" panose="020B0907030504020204" pitchFamily="34" charset="0"/>
              </a:rPr>
              <a:t> </a:t>
            </a:r>
            <a:r>
              <a:rPr lang="en-US" altLang="en-US" sz="2000" b="1" dirty="0">
                <a:latin typeface="Eras Bold ITC" panose="020B0907030504020204" pitchFamily="34" charset="0"/>
              </a:rPr>
              <a:t>(Trinidad and Tobago, Saint Lucia and Guyana)</a:t>
            </a:r>
          </a:p>
          <a:p>
            <a:pPr>
              <a:buFontTx/>
              <a:buChar char="•"/>
            </a:pPr>
            <a:r>
              <a:rPr lang="en-US" altLang="en-US" sz="3200" b="1" dirty="0">
                <a:latin typeface="Eras Bold ITC" panose="020B0907030504020204" pitchFamily="34" charset="0"/>
              </a:rPr>
              <a:t>Ethnicity/Ethnic origin</a:t>
            </a:r>
            <a:r>
              <a:rPr lang="en-US" altLang="en-US" sz="2800" b="1" dirty="0">
                <a:latin typeface="Eras Bold ITC" panose="020B0907030504020204" pitchFamily="34" charset="0"/>
              </a:rPr>
              <a:t> </a:t>
            </a:r>
            <a:r>
              <a:rPr lang="en-US" altLang="en-US" sz="2000" b="1" dirty="0">
                <a:latin typeface="Eras Bold ITC" panose="020B0907030504020204" pitchFamily="34" charset="0"/>
              </a:rPr>
              <a:t>(Trinidad and Tobago, Saint Lucia and Guyana)</a:t>
            </a:r>
          </a:p>
          <a:p>
            <a:pPr>
              <a:buFontTx/>
              <a:buChar char="•"/>
            </a:pPr>
            <a:r>
              <a:rPr lang="en-US" altLang="en-US" sz="3200" b="1" dirty="0">
                <a:latin typeface="Eras Bold ITC" panose="020B0907030504020204" pitchFamily="34" charset="0"/>
              </a:rPr>
              <a:t>Ability/Disability</a:t>
            </a:r>
            <a:r>
              <a:rPr lang="en-US" altLang="en-US" sz="2800" b="1" dirty="0">
                <a:latin typeface="Eras Bold ITC" panose="020B0907030504020204" pitchFamily="34" charset="0"/>
              </a:rPr>
              <a:t> </a:t>
            </a:r>
            <a:r>
              <a:rPr lang="en-US" altLang="en-US" sz="2000" b="1" dirty="0">
                <a:latin typeface="Eras Bold ITC" panose="020B0907030504020204" pitchFamily="34" charset="0"/>
              </a:rPr>
              <a:t>(Trinidad and Tobago and Guyana)</a:t>
            </a:r>
          </a:p>
          <a:p>
            <a:pPr>
              <a:buFontTx/>
              <a:buChar char="•"/>
            </a:pPr>
            <a:r>
              <a:rPr lang="en-US" altLang="en-US" sz="3200" b="1" dirty="0" smtClean="0">
                <a:latin typeface="Eras Bold ITC" panose="020B0907030504020204" pitchFamily="34" charset="0"/>
              </a:rPr>
              <a:t>National </a:t>
            </a:r>
            <a:r>
              <a:rPr lang="en-US" altLang="en-US" sz="3200" b="1" dirty="0">
                <a:latin typeface="Eras Bold ITC" panose="020B0907030504020204" pitchFamily="34" charset="0"/>
              </a:rPr>
              <a:t>extraction/geographic origin</a:t>
            </a:r>
            <a:r>
              <a:rPr lang="en-US" altLang="en-US" sz="2800" b="1" dirty="0">
                <a:latin typeface="Eras Bold ITC" panose="020B0907030504020204" pitchFamily="34" charset="0"/>
              </a:rPr>
              <a:t> (</a:t>
            </a:r>
            <a:r>
              <a:rPr lang="en-US" altLang="en-US" sz="2000" b="1" dirty="0">
                <a:latin typeface="Eras Bold ITC" panose="020B0907030504020204" pitchFamily="34" charset="0"/>
              </a:rPr>
              <a:t>Guyana and Trinidad and Tobago</a:t>
            </a:r>
            <a:r>
              <a:rPr lang="en-US" altLang="en-US" sz="2000" b="1" dirty="0" smtClean="0">
                <a:latin typeface="Eras Bold ITC" panose="020B0907030504020204" pitchFamily="34" charset="0"/>
              </a:rPr>
              <a:t>)</a:t>
            </a:r>
            <a:endParaRPr lang="en-US" altLang="en-US" sz="2000" b="1" dirty="0">
              <a:latin typeface="Eras Bold ITC" panose="020B0907030504020204" pitchFamily="34" charset="0"/>
            </a:endParaRPr>
          </a:p>
        </p:txBody>
      </p:sp>
    </p:spTree>
    <p:extLst>
      <p:ext uri="{BB962C8B-B14F-4D97-AF65-F5344CB8AC3E}">
        <p14:creationId xmlns:p14="http://schemas.microsoft.com/office/powerpoint/2010/main" val="37298777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48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486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48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486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486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48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1"/>
            <a:ext cx="9144000" cy="954107"/>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altLang="en-US" sz="2800" b="1" dirty="0" smtClean="0">
                <a:latin typeface="Eras Bold ITC" panose="020B0907030504020204" pitchFamily="34" charset="0"/>
                <a:cs typeface="Times New Roman" pitchFamily="18" charset="0"/>
              </a:rPr>
              <a:t>Equal </a:t>
            </a:r>
            <a:r>
              <a:rPr lang="en-US" altLang="en-US" sz="2800" b="1" dirty="0">
                <a:latin typeface="Eras Bold ITC" panose="020B0907030504020204" pitchFamily="34" charset="0"/>
                <a:cs typeface="Times New Roman" pitchFamily="18" charset="0"/>
              </a:rPr>
              <a:t>Opportunity Act, </a:t>
            </a:r>
            <a:r>
              <a:rPr lang="en-US" altLang="en-US" sz="2800" b="1" dirty="0" smtClean="0">
                <a:latin typeface="Eras Bold ITC" panose="020B0907030504020204" pitchFamily="34" charset="0"/>
                <a:cs typeface="Times New Roman" pitchFamily="18" charset="0"/>
              </a:rPr>
              <a:t>(T&amp;T)</a:t>
            </a:r>
            <a:endParaRPr lang="en-US" altLang="en-US" sz="2800" b="1" dirty="0">
              <a:latin typeface="Eras Bold ITC" panose="020B0907030504020204" pitchFamily="34" charset="0"/>
              <a:cs typeface="Times New Roman" pitchFamily="18" charset="0"/>
            </a:endParaRPr>
          </a:p>
          <a:p>
            <a:pPr algn="ctr"/>
            <a:r>
              <a:rPr lang="en-US" altLang="en-US" sz="2800" b="1" dirty="0">
                <a:latin typeface="Eras Bold ITC" panose="020B0907030504020204" pitchFamily="34" charset="0"/>
                <a:cs typeface="Times New Roman" pitchFamily="18" charset="0"/>
              </a:rPr>
              <a:t>No. 69 of 2000 </a:t>
            </a:r>
            <a:endParaRPr lang="en-US" altLang="en-US" sz="2800" b="1" dirty="0">
              <a:latin typeface="Eras Bold ITC" panose="020B0907030504020204" pitchFamily="34" charset="0"/>
            </a:endParaRPr>
          </a:p>
        </p:txBody>
      </p:sp>
      <p:sp>
        <p:nvSpPr>
          <p:cNvPr id="39939" name="Rectangle 3"/>
          <p:cNvSpPr>
            <a:spLocks noChangeArrowheads="1"/>
          </p:cNvSpPr>
          <p:nvPr/>
        </p:nvSpPr>
        <p:spPr bwMode="auto">
          <a:xfrm>
            <a:off x="-34636" y="692498"/>
            <a:ext cx="9144000" cy="52322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sz="2800" b="1" dirty="0">
                <a:latin typeface="Eras Bold ITC" panose="020B0907030504020204" pitchFamily="34" charset="0"/>
                <a:cs typeface="Times New Roman" pitchFamily="18" charset="0"/>
              </a:rPr>
              <a:t>Part III – </a:t>
            </a:r>
          </a:p>
        </p:txBody>
      </p:sp>
      <p:sp>
        <p:nvSpPr>
          <p:cNvPr id="39940" name="Rectangle 6"/>
          <p:cNvSpPr>
            <a:spLocks noChangeArrowheads="1"/>
          </p:cNvSpPr>
          <p:nvPr/>
        </p:nvSpPr>
        <p:spPr bwMode="auto">
          <a:xfrm>
            <a:off x="20782" y="1123950"/>
            <a:ext cx="9144000" cy="440120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en-US" sz="2000" b="1" dirty="0">
                <a:latin typeface="Eras Bold ITC" panose="020B0907030504020204" pitchFamily="34" charset="0"/>
                <a:cs typeface="Times New Roman" pitchFamily="18" charset="0"/>
              </a:rPr>
              <a:t> By section 25 the Act shall not apply to—</a:t>
            </a:r>
            <a:endParaRPr lang="en-US" altLang="en-US" sz="2000" b="1" dirty="0">
              <a:latin typeface="Eras Bold ITC" panose="020B0907030504020204" pitchFamily="34" charset="0"/>
              <a:ea typeface="Arial Unicode MS" pitchFamily="34" charset="-128"/>
              <a:cs typeface="Arial Unicode MS" pitchFamily="34" charset="-128"/>
            </a:endParaRPr>
          </a:p>
          <a:p>
            <a:pPr>
              <a:buFontTx/>
              <a:buAutoNum type="alphaLcParenBoth"/>
            </a:pPr>
            <a:r>
              <a:rPr lang="en-US" altLang="en-US" sz="2000" b="1" dirty="0">
                <a:latin typeface="Eras Bold ITC" panose="020B0907030504020204" pitchFamily="34" charset="0"/>
                <a:cs typeface="Times New Roman" pitchFamily="18" charset="0"/>
              </a:rPr>
              <a:t>the ordination or appointment of priests, ministers of religion or members of a</a:t>
            </a:r>
            <a:r>
              <a:rPr lang="en-US" altLang="en-US" sz="2000" b="1" dirty="0">
                <a:latin typeface="Eras Bold ITC" panose="020B0907030504020204" pitchFamily="34" charset="0"/>
                <a:ea typeface="Arial Unicode MS" pitchFamily="34" charset="-128"/>
                <a:cs typeface="Arial Unicode MS" pitchFamily="34" charset="-128"/>
              </a:rPr>
              <a:t> </a:t>
            </a:r>
            <a:r>
              <a:rPr lang="en-US" altLang="en-US" sz="2000" b="1" dirty="0">
                <a:latin typeface="Eras Bold ITC" panose="020B0907030504020204" pitchFamily="34" charset="0"/>
                <a:cs typeface="Times New Roman" pitchFamily="18" charset="0"/>
              </a:rPr>
              <a:t>religious order;</a:t>
            </a:r>
          </a:p>
          <a:p>
            <a:endParaRPr lang="en-US" altLang="en-US" sz="2000" b="1" dirty="0">
              <a:latin typeface="Eras Bold ITC" panose="020B0907030504020204" pitchFamily="34" charset="0"/>
              <a:ea typeface="Arial Unicode MS" pitchFamily="34" charset="-128"/>
              <a:cs typeface="Arial Unicode MS" pitchFamily="34" charset="-128"/>
            </a:endParaRPr>
          </a:p>
          <a:p>
            <a:r>
              <a:rPr lang="en-US" altLang="en-US" sz="2000" b="1" i="1" dirty="0">
                <a:latin typeface="Eras Bold ITC" panose="020B0907030504020204" pitchFamily="34" charset="0"/>
                <a:cs typeface="Times New Roman" pitchFamily="18" charset="0"/>
              </a:rPr>
              <a:t>(b) </a:t>
            </a:r>
            <a:r>
              <a:rPr lang="en-US" altLang="en-US" sz="2000" b="1" dirty="0">
                <a:latin typeface="Eras Bold ITC" panose="020B0907030504020204" pitchFamily="34" charset="0"/>
                <a:cs typeface="Times New Roman" pitchFamily="18" charset="0"/>
              </a:rPr>
              <a:t>the training or education of persons seeking ordination or appointment of priests, ministers of religion or members of a religious order; or</a:t>
            </a:r>
          </a:p>
          <a:p>
            <a:endParaRPr lang="en-US" altLang="en-US" sz="2000" b="1" dirty="0">
              <a:latin typeface="Eras Bold ITC" panose="020B0907030504020204" pitchFamily="34" charset="0"/>
              <a:ea typeface="Arial Unicode MS" pitchFamily="34" charset="-128"/>
              <a:cs typeface="Arial Unicode MS" pitchFamily="34" charset="-128"/>
            </a:endParaRPr>
          </a:p>
          <a:p>
            <a:r>
              <a:rPr lang="en-US" altLang="en-US" sz="2000" b="1" i="1" dirty="0">
                <a:latin typeface="Eras Bold ITC" panose="020B0907030504020204" pitchFamily="34" charset="0"/>
                <a:cs typeface="Times New Roman" pitchFamily="18" charset="0"/>
              </a:rPr>
              <a:t>(c) </a:t>
            </a:r>
            <a:r>
              <a:rPr lang="en-US" altLang="en-US" sz="2000" b="1" dirty="0">
                <a:latin typeface="Eras Bold ITC" panose="020B0907030504020204" pitchFamily="34" charset="0"/>
                <a:cs typeface="Times New Roman" pitchFamily="18" charset="0"/>
              </a:rPr>
              <a:t>the employment of persons in any school, college or institution under the direction or control of such a body being employment of persons in a manner that conforms with the doctrines of that religion or is necessary to avoid injury to the religious susceptibilities of the adherents of that religion.</a:t>
            </a:r>
            <a:endParaRPr lang="en-US" altLang="en-US" sz="2000" b="1" dirty="0">
              <a:latin typeface="Eras Bold ITC" panose="020B0907030504020204" pitchFamily="34" charset="0"/>
              <a:ea typeface="Arial Unicode MS" pitchFamily="34" charset="-128"/>
              <a:cs typeface="Arial Unicode MS" pitchFamily="34" charset="-128"/>
            </a:endParaRPr>
          </a:p>
          <a:p>
            <a:endParaRPr lang="en-US" altLang="en-US" sz="2000" b="1" dirty="0">
              <a:latin typeface="Eras Bold ITC" panose="020B0907030504020204" pitchFamily="34" charset="0"/>
            </a:endParaRPr>
          </a:p>
        </p:txBody>
      </p:sp>
    </p:spTree>
    <p:extLst>
      <p:ext uri="{BB962C8B-B14F-4D97-AF65-F5344CB8AC3E}">
        <p14:creationId xmlns:p14="http://schemas.microsoft.com/office/powerpoint/2010/main" val="2007693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ible-OpenSpace"/>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0" y="0"/>
            <a:ext cx="9144000" cy="2628900"/>
          </a:xfrm>
          <a:noFill/>
        </p:spPr>
      </p:pic>
      <p:sp>
        <p:nvSpPr>
          <p:cNvPr id="46083" name="Text Box 3"/>
          <p:cNvSpPr txBox="1">
            <a:spLocks noChangeArrowheads="1"/>
          </p:cNvSpPr>
          <p:nvPr/>
        </p:nvSpPr>
        <p:spPr bwMode="auto">
          <a:xfrm>
            <a:off x="3321628" y="285750"/>
            <a:ext cx="259398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000" i="1">
                <a:latin typeface="Georgia" pitchFamily="18" charset="0"/>
                <a:cs typeface="Times New Roman" pitchFamily="18" charset="0"/>
              </a:rPr>
              <a:t> Luke 9:49-50</a:t>
            </a:r>
            <a:endParaRPr lang="en-US" altLang="en-US" sz="3000" i="1"/>
          </a:p>
        </p:txBody>
      </p:sp>
      <p:sp>
        <p:nvSpPr>
          <p:cNvPr id="70660" name="Rectangle 4"/>
          <p:cNvSpPr>
            <a:spLocks noChangeArrowheads="1"/>
          </p:cNvSpPr>
          <p:nvPr/>
        </p:nvSpPr>
        <p:spPr bwMode="auto">
          <a:xfrm>
            <a:off x="762000" y="839748"/>
            <a:ext cx="7467600" cy="2523768"/>
          </a:xfrm>
          <a:prstGeom prst="rect">
            <a:avLst/>
          </a:prstGeom>
          <a:solidFill>
            <a:srgbClr val="A50021"/>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A50021"/>
            </a:extrusionClr>
          </a:sp3d>
        </p:spPr>
        <p:txBody>
          <a:bodyPr wrap="square">
            <a:spAutoFit/>
            <a:flatTx/>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200" dirty="0">
                <a:ln w="19050">
                  <a:solidFill>
                    <a:schemeClr val="tx1"/>
                  </a:solidFill>
                </a:ln>
                <a:solidFill>
                  <a:schemeClr val="bg1"/>
                </a:solidFill>
                <a:latin typeface="Eras Bold ITC" panose="020B0907030504020204" pitchFamily="34" charset="0"/>
                <a:ea typeface="Verdana" panose="020B0604030504040204" pitchFamily="34" charset="0"/>
              </a:rPr>
              <a:t>Then he said to them, “Therefore render to Caesar the things that are Caesar’s, and to God the things that are God’s” (Matt. 22:20–21).</a:t>
            </a:r>
            <a:endParaRPr lang="en-GB" sz="3200" dirty="0">
              <a:ln w="19050">
                <a:solidFill>
                  <a:schemeClr val="tx1"/>
                </a:solidFill>
              </a:ln>
              <a:solidFill>
                <a:schemeClr val="bg1"/>
              </a:solidFill>
              <a:latin typeface="Eras Bold ITC" panose="020B0907030504020204" pitchFamily="34" charset="0"/>
              <a:ea typeface="Verdana" panose="020B0604030504040204" pitchFamily="34" charset="0"/>
            </a:endParaRPr>
          </a:p>
          <a:p>
            <a:pPr algn="ctr" eaLnBrk="1" hangingPunct="1"/>
            <a:endParaRPr lang="en-US" altLang="en-US" sz="3000" dirty="0">
              <a:ln w="19050">
                <a:solidFill>
                  <a:schemeClr val="tx1"/>
                </a:solidFill>
              </a:ln>
              <a:solidFill>
                <a:schemeClr val="bg1"/>
              </a:solidFill>
              <a:latin typeface="Eras Bold ITC" panose="020B090703050402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416154110"/>
      </p:ext>
    </p:extLst>
  </p:cSld>
  <p:clrMapOvr>
    <a:masterClrMapping/>
  </p:clrMapOvr>
  <p:transition spd="med">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7924800" cy="857250"/>
          </a:xfrm>
        </p:spPr>
        <p:txBody>
          <a:bodyPr>
            <a:normAutofit/>
          </a:bodyPr>
          <a:lstStyle/>
          <a:p>
            <a:r>
              <a:rPr lang="en-US" sz="4000" dirty="0" smtClean="0">
                <a:latin typeface="Eras Bold ITC" panose="020B0907030504020204" pitchFamily="34" charset="0"/>
                <a:ea typeface="Verdana" panose="020B0604030504040204" pitchFamily="34" charset="0"/>
              </a:rPr>
              <a:t>Impact on Free Exercise</a:t>
            </a:r>
            <a:endParaRPr lang="en-GB" sz="4000" dirty="0">
              <a:latin typeface="Eras Bold ITC" panose="020B0907030504020204" pitchFamily="34" charset="0"/>
              <a:ea typeface="Verdana" panose="020B0604030504040204" pitchFamily="34" charset="0"/>
            </a:endParaRPr>
          </a:p>
        </p:txBody>
      </p:sp>
      <p:sp>
        <p:nvSpPr>
          <p:cNvPr id="3" name="Content Placeholder 2"/>
          <p:cNvSpPr>
            <a:spLocks noGrp="1"/>
          </p:cNvSpPr>
          <p:nvPr>
            <p:ph idx="1"/>
          </p:nvPr>
        </p:nvSpPr>
        <p:spPr>
          <a:xfrm>
            <a:off x="1676399" y="742950"/>
            <a:ext cx="6217227" cy="3086100"/>
          </a:xfrm>
          <a:noFill/>
          <a:ln>
            <a:noFill/>
          </a:ln>
        </p:spPr>
        <p:style>
          <a:lnRef idx="2">
            <a:schemeClr val="dk1"/>
          </a:lnRef>
          <a:fillRef idx="1">
            <a:schemeClr val="lt1"/>
          </a:fillRef>
          <a:effectRef idx="0">
            <a:schemeClr val="dk1"/>
          </a:effectRef>
          <a:fontRef idx="minor">
            <a:schemeClr val="dk1"/>
          </a:fontRef>
        </p:style>
        <p:txBody>
          <a:bodyPr>
            <a:noAutofit/>
          </a:bodyPr>
          <a:lstStyle/>
          <a:p>
            <a:pPr marL="0" indent="0">
              <a:spcBef>
                <a:spcPts val="0"/>
              </a:spcBef>
              <a:buNone/>
            </a:pPr>
            <a:r>
              <a:rPr lang="en-US" sz="2400" dirty="0" smtClean="0">
                <a:solidFill>
                  <a:schemeClr val="tx1"/>
                </a:solidFill>
                <a:latin typeface="Eras Bold ITC" panose="020B0907030504020204" pitchFamily="34" charset="0"/>
                <a:ea typeface="Verdana" panose="020B0604030504040204" pitchFamily="34" charset="0"/>
              </a:rPr>
              <a:t>In practice the  court decisions on constitution right to religious freedom appear to protect the right to believe absolutely but places limits on free </a:t>
            </a:r>
            <a:r>
              <a:rPr lang="en-US" sz="2400" dirty="0">
                <a:solidFill>
                  <a:schemeClr val="tx1"/>
                </a:solidFill>
                <a:latin typeface="Eras Bold ITC" panose="020B0907030504020204" pitchFamily="34" charset="0"/>
                <a:ea typeface="Verdana" panose="020B0604030504040204" pitchFamily="34" charset="0"/>
              </a:rPr>
              <a:t>exercise </a:t>
            </a:r>
            <a:r>
              <a:rPr lang="en-US" sz="2400" dirty="0" smtClean="0">
                <a:solidFill>
                  <a:schemeClr val="tx1"/>
                </a:solidFill>
                <a:latin typeface="Eras Bold ITC" panose="020B0907030504020204" pitchFamily="34" charset="0"/>
                <a:ea typeface="Verdana" panose="020B0604030504040204" pitchFamily="34" charset="0"/>
              </a:rPr>
              <a:t>(practice and observance) of religion “Under the postmodern </a:t>
            </a:r>
            <a:r>
              <a:rPr lang="en-US" sz="2400" dirty="0">
                <a:solidFill>
                  <a:schemeClr val="tx1"/>
                </a:solidFill>
                <a:latin typeface="Eras Bold ITC" panose="020B0907030504020204" pitchFamily="34" charset="0"/>
                <a:ea typeface="Verdana" panose="020B0604030504040204" pitchFamily="34" charset="0"/>
              </a:rPr>
              <a:t>lens, Christianity is not part of the search for truth, but </a:t>
            </a:r>
            <a:r>
              <a:rPr lang="en-US" sz="2400" dirty="0" smtClean="0">
                <a:solidFill>
                  <a:schemeClr val="tx1"/>
                </a:solidFill>
                <a:latin typeface="Eras Bold ITC" panose="020B0907030504020204" pitchFamily="34" charset="0"/>
                <a:ea typeface="Verdana" panose="020B0604030504040204" pitchFamily="34" charset="0"/>
              </a:rPr>
              <a:t>instead "</a:t>
            </a:r>
            <a:r>
              <a:rPr lang="en-US" sz="2400" dirty="0">
                <a:solidFill>
                  <a:schemeClr val="tx1"/>
                </a:solidFill>
                <a:latin typeface="Eras Bold ITC" panose="020B0907030504020204" pitchFamily="34" charset="0"/>
                <a:ea typeface="Verdana" panose="020B0604030504040204" pitchFamily="34" charset="0"/>
              </a:rPr>
              <a:t>becomes just another expression of individual belief entitled to </a:t>
            </a:r>
            <a:r>
              <a:rPr lang="en-US" sz="2400" dirty="0" smtClean="0">
                <a:solidFill>
                  <a:schemeClr val="tx1"/>
                </a:solidFill>
                <a:latin typeface="Eras Bold ITC" panose="020B0907030504020204" pitchFamily="34" charset="0"/>
                <a:ea typeface="Verdana" panose="020B0604030504040204" pitchFamily="34" charset="0"/>
              </a:rPr>
              <a:t>no more </a:t>
            </a:r>
            <a:r>
              <a:rPr lang="en-US" sz="2400" dirty="0">
                <a:solidFill>
                  <a:schemeClr val="tx1"/>
                </a:solidFill>
                <a:latin typeface="Eras Bold ITC" panose="020B0907030504020204" pitchFamily="34" charset="0"/>
                <a:ea typeface="Verdana" panose="020B0604030504040204" pitchFamily="34" charset="0"/>
              </a:rPr>
              <a:t>protection than any other secularized expression</a:t>
            </a:r>
            <a:r>
              <a:rPr lang="en-US" sz="2400" dirty="0" smtClean="0">
                <a:solidFill>
                  <a:schemeClr val="tx1"/>
                </a:solidFill>
                <a:latin typeface="Eras Bold ITC" panose="020B0907030504020204" pitchFamily="34" charset="0"/>
                <a:ea typeface="Verdana" panose="020B0604030504040204" pitchFamily="34" charset="0"/>
              </a:rPr>
              <a:t>.”</a:t>
            </a:r>
            <a:endParaRPr lang="en-GB" sz="2400" dirty="0">
              <a:solidFill>
                <a:schemeClr val="tx1"/>
              </a:solidFill>
              <a:latin typeface="Eras Bold ITC" panose="020B0907030504020204" pitchFamily="34" charset="0"/>
              <a:ea typeface="Verdana" panose="020B0604030504040204" pitchFamily="34" charset="0"/>
            </a:endParaRPr>
          </a:p>
        </p:txBody>
      </p:sp>
      <p:sp>
        <p:nvSpPr>
          <p:cNvPr id="4" name="Date Placeholder 3"/>
          <p:cNvSpPr>
            <a:spLocks noGrp="1"/>
          </p:cNvSpPr>
          <p:nvPr>
            <p:ph type="dt" sz="half" idx="10"/>
          </p:nvPr>
        </p:nvSpPr>
        <p:spPr/>
        <p:txBody>
          <a:bodyPr/>
          <a:lstStyle/>
          <a:p>
            <a:fld id="{5AEE990B-205B-4D95-A42D-4E86FED87CF5}" type="datetime1">
              <a:rPr lang="en-US" smtClean="0">
                <a:solidFill>
                  <a:schemeClr val="tx1"/>
                </a:solidFill>
                <a:latin typeface="Eras Bold ITC" panose="020B0907030504020204" pitchFamily="34" charset="0"/>
              </a:rPr>
              <a:t>1/19/2019</a:t>
            </a:fld>
            <a:endParaRPr lang="en-US">
              <a:solidFill>
                <a:schemeClr val="tx1"/>
              </a:solidFill>
              <a:latin typeface="Eras Bold ITC" panose="020B0907030504020204" pitchFamily="34" charset="0"/>
            </a:endParaRPr>
          </a:p>
        </p:txBody>
      </p:sp>
      <p:sp>
        <p:nvSpPr>
          <p:cNvPr id="6" name="Slide Number Placeholder 5"/>
          <p:cNvSpPr>
            <a:spLocks noGrp="1"/>
          </p:cNvSpPr>
          <p:nvPr>
            <p:ph type="sldNum" sz="quarter" idx="12"/>
          </p:nvPr>
        </p:nvSpPr>
        <p:spPr/>
        <p:txBody>
          <a:bodyPr/>
          <a:lstStyle/>
          <a:p>
            <a:fld id="{6B6E8874-CFAE-4325-BB34-79A96D303250}" type="slidenum">
              <a:rPr lang="en-US" smtClean="0">
                <a:solidFill>
                  <a:schemeClr val="tx1"/>
                </a:solidFill>
                <a:latin typeface="Eras Bold ITC" panose="020B0907030504020204" pitchFamily="34" charset="0"/>
              </a:rPr>
              <a:pPr/>
              <a:t>45</a:t>
            </a:fld>
            <a:endParaRPr lang="en-US">
              <a:solidFill>
                <a:schemeClr val="tx1"/>
              </a:solidFill>
              <a:latin typeface="Eras Bold ITC" panose="020B0907030504020204" pitchFamily="34" charset="0"/>
            </a:endParaRPr>
          </a:p>
        </p:txBody>
      </p:sp>
      <p:sp>
        <p:nvSpPr>
          <p:cNvPr id="7" name="Rectangle 6"/>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ndParaRPr>
          </a:p>
        </p:txBody>
      </p:sp>
      <p:pic>
        <p:nvPicPr>
          <p:cNvPr id="8"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10" name="Round Single Corner Rectangle 9"/>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ＭＳ Ｐゴシック" pitchFamily="-110" charset="-128"/>
              <a:cs typeface="ＭＳ Ｐゴシック" pitchFamily="-110" charset="-128"/>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41481543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533400" y="1488064"/>
            <a:ext cx="7086600" cy="2554545"/>
          </a:xfrm>
          <a:prstGeom prst="rect">
            <a:avLst/>
          </a:prstGeom>
        </p:spPr>
        <p:txBody>
          <a:bodyPr wrap="square">
            <a:spAutoFit/>
          </a:bodyPr>
          <a:lstStyle/>
          <a:p>
            <a:r>
              <a:rPr lang="en-029" sz="3200" b="1" i="1" dirty="0">
                <a:latin typeface="Eras Bold ITC" panose="020B0907030504020204" pitchFamily="34" charset="0"/>
                <a:ea typeface="Verdana" panose="020B0604030504040204" pitchFamily="34" charset="0"/>
              </a:rPr>
              <a:t>Reynolds v. United States (1879)</a:t>
            </a:r>
          </a:p>
          <a:p>
            <a:r>
              <a:rPr lang="en-029" sz="3200" dirty="0">
                <a:latin typeface="Eras Bold ITC" panose="020B0907030504020204" pitchFamily="34" charset="0"/>
                <a:ea typeface="Verdana" panose="020B0604030504040204" pitchFamily="34" charset="0"/>
              </a:rPr>
              <a:t>Upheld the successful criminal prosecution of a </a:t>
            </a:r>
            <a:r>
              <a:rPr lang="en-029" sz="3200" dirty="0" smtClean="0">
                <a:latin typeface="Eras Bold ITC" panose="020B0907030504020204" pitchFamily="34" charset="0"/>
                <a:ea typeface="Verdana" panose="020B0604030504040204" pitchFamily="34" charset="0"/>
              </a:rPr>
              <a:t>prominent Mormon </a:t>
            </a:r>
            <a:r>
              <a:rPr lang="en-029" sz="3200" dirty="0">
                <a:latin typeface="Eras Bold ITC" panose="020B0907030504020204" pitchFamily="34" charset="0"/>
                <a:ea typeface="Verdana" panose="020B0604030504040204" pitchFamily="34" charset="0"/>
              </a:rPr>
              <a:t>for practicing bigamy in Utah.</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7352892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81000" y="1462087"/>
            <a:ext cx="7086600" cy="2246769"/>
          </a:xfrm>
          <a:prstGeom prst="rect">
            <a:avLst/>
          </a:prstGeom>
        </p:spPr>
        <p:txBody>
          <a:bodyPr wrap="square">
            <a:spAutoFit/>
          </a:bodyPr>
          <a:lstStyle/>
          <a:p>
            <a:r>
              <a:rPr lang="en-029" sz="2800" b="1" i="1" dirty="0">
                <a:latin typeface="Eras Bold ITC" panose="020B0907030504020204" pitchFamily="34" charset="0"/>
                <a:ea typeface="Verdana" panose="020B0604030504040204" pitchFamily="34" charset="0"/>
              </a:rPr>
              <a:t>Cantwell v. Connecticut (1940)</a:t>
            </a:r>
          </a:p>
          <a:p>
            <a:r>
              <a:rPr lang="en-029" sz="2800" dirty="0" smtClean="0">
                <a:latin typeface="Eras Bold ITC" panose="020B0907030504020204" pitchFamily="34" charset="0"/>
                <a:ea typeface="Verdana" panose="020B0604030504040204" pitchFamily="34" charset="0"/>
              </a:rPr>
              <a:t>A </a:t>
            </a:r>
            <a:r>
              <a:rPr lang="en-029" sz="2800" dirty="0">
                <a:latin typeface="Eras Bold ITC" panose="020B0907030504020204" pitchFamily="34" charset="0"/>
                <a:ea typeface="Verdana" panose="020B0604030504040204" pitchFamily="34" charset="0"/>
              </a:rPr>
              <a:t>conviction for disturbing the </a:t>
            </a:r>
            <a:r>
              <a:rPr lang="en-029" sz="2800" dirty="0" smtClean="0">
                <a:latin typeface="Eras Bold ITC" panose="020B0907030504020204" pitchFamily="34" charset="0"/>
                <a:ea typeface="Verdana" panose="020B0604030504040204" pitchFamily="34" charset="0"/>
              </a:rPr>
              <a:t>peace, overturned held </a:t>
            </a:r>
            <a:r>
              <a:rPr lang="en-029" sz="2800" dirty="0">
                <a:latin typeface="Eras Bold ITC" panose="020B0907030504020204" pitchFamily="34" charset="0"/>
                <a:ea typeface="Verdana" panose="020B0604030504040204" pitchFamily="34" charset="0"/>
              </a:rPr>
              <a:t>that the Free Exercise Clause applies to </a:t>
            </a:r>
            <a:r>
              <a:rPr lang="en-029" sz="2800" dirty="0" smtClean="0">
                <a:latin typeface="Eras Bold ITC" panose="020B0907030504020204" pitchFamily="34" charset="0"/>
                <a:ea typeface="Verdana" panose="020B0604030504040204" pitchFamily="34" charset="0"/>
              </a:rPr>
              <a:t>all branches of Government.</a:t>
            </a:r>
            <a:endParaRPr lang="en-029" sz="2800" dirty="0">
              <a:latin typeface="Eras Bold ITC" panose="020B0907030504020204" pitchFamily="34" charset="0"/>
              <a:ea typeface="Verdana" panose="020B0604030504040204" pitchFamily="34" charset="0"/>
            </a:endParaRP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1264333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81000" y="1462087"/>
            <a:ext cx="7086600" cy="2677656"/>
          </a:xfrm>
          <a:prstGeom prst="rect">
            <a:avLst/>
          </a:prstGeom>
        </p:spPr>
        <p:txBody>
          <a:bodyPr wrap="square">
            <a:spAutoFit/>
          </a:bodyPr>
          <a:lstStyle/>
          <a:p>
            <a:r>
              <a:rPr lang="en-029" sz="2800" b="1" i="1" dirty="0">
                <a:latin typeface="Eras Bold ITC" panose="020B0907030504020204" pitchFamily="34" charset="0"/>
                <a:ea typeface="Verdana" panose="020B0604030504040204" pitchFamily="34" charset="0"/>
              </a:rPr>
              <a:t>West Virginia Board of Education v. </a:t>
            </a:r>
            <a:r>
              <a:rPr lang="en-029" sz="2800" b="1" i="1" dirty="0" smtClean="0">
                <a:latin typeface="Eras Bold ITC" panose="020B0907030504020204" pitchFamily="34" charset="0"/>
                <a:ea typeface="Verdana" panose="020B0604030504040204" pitchFamily="34" charset="0"/>
              </a:rPr>
              <a:t>Barnette (1943</a:t>
            </a:r>
            <a:r>
              <a:rPr lang="en-029" sz="2800" b="1" i="1" dirty="0">
                <a:latin typeface="Eras Bold ITC" panose="020B0907030504020204" pitchFamily="34" charset="0"/>
                <a:ea typeface="Verdana" panose="020B0604030504040204" pitchFamily="34" charset="0"/>
              </a:rPr>
              <a:t>)</a:t>
            </a:r>
          </a:p>
          <a:p>
            <a:r>
              <a:rPr lang="en-029" sz="2800" dirty="0" smtClean="0">
                <a:latin typeface="Eras Bold ITC" panose="020B0907030504020204" pitchFamily="34" charset="0"/>
                <a:ea typeface="Verdana" panose="020B0604030504040204" pitchFamily="34" charset="0"/>
              </a:rPr>
              <a:t>Recognized </a:t>
            </a:r>
            <a:r>
              <a:rPr lang="en-029" sz="2800" dirty="0">
                <a:latin typeface="Eras Bold ITC" panose="020B0907030504020204" pitchFamily="34" charset="0"/>
                <a:ea typeface="Verdana" panose="020B0604030504040204" pitchFamily="34" charset="0"/>
              </a:rPr>
              <a:t>the right not to </a:t>
            </a:r>
            <a:r>
              <a:rPr lang="en-029" sz="2800" dirty="0" smtClean="0">
                <a:latin typeface="Eras Bold ITC" panose="020B0907030504020204" pitchFamily="34" charset="0"/>
                <a:ea typeface="Verdana" panose="020B0604030504040204" pitchFamily="34" charset="0"/>
              </a:rPr>
              <a:t>participate in </a:t>
            </a:r>
            <a:r>
              <a:rPr lang="en-029" sz="2800" dirty="0">
                <a:latin typeface="Eras Bold ITC" panose="020B0907030504020204" pitchFamily="34" charset="0"/>
                <a:ea typeface="Verdana" panose="020B0604030504040204" pitchFamily="34" charset="0"/>
              </a:rPr>
              <a:t>a flag-salute ceremony based on the right </a:t>
            </a:r>
            <a:r>
              <a:rPr lang="en-029" sz="2800" dirty="0" smtClean="0">
                <a:latin typeface="Eras Bold ITC" panose="020B0907030504020204" pitchFamily="34" charset="0"/>
                <a:ea typeface="Verdana" panose="020B0604030504040204" pitchFamily="34" charset="0"/>
              </a:rPr>
              <a:t>of free </a:t>
            </a:r>
            <a:r>
              <a:rPr lang="en-029" sz="2800" dirty="0">
                <a:latin typeface="Eras Bold ITC" panose="020B0907030504020204" pitchFamily="34" charset="0"/>
                <a:ea typeface="Verdana" panose="020B0604030504040204" pitchFamily="34" charset="0"/>
              </a:rPr>
              <a:t>speech and worship.</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4997143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0" y="975807"/>
            <a:ext cx="7924800" cy="3108543"/>
          </a:xfrm>
          <a:prstGeom prst="rect">
            <a:avLst/>
          </a:prstGeom>
        </p:spPr>
        <p:txBody>
          <a:bodyPr wrap="square">
            <a:spAutoFit/>
          </a:bodyPr>
          <a:lstStyle/>
          <a:p>
            <a:r>
              <a:rPr lang="en-029" sz="2800" b="1" i="1" dirty="0">
                <a:latin typeface="Eras Bold ITC" panose="020B0907030504020204" pitchFamily="34" charset="0"/>
                <a:ea typeface="Verdana" panose="020B0604030504040204" pitchFamily="34" charset="0"/>
              </a:rPr>
              <a:t>U.S. v. Ballard (1944)</a:t>
            </a:r>
          </a:p>
          <a:p>
            <a:r>
              <a:rPr lang="en-029" sz="2800" dirty="0">
                <a:latin typeface="Eras Bold ITC" panose="020B0907030504020204" pitchFamily="34" charset="0"/>
                <a:ea typeface="Verdana" panose="020B0604030504040204" pitchFamily="34" charset="0"/>
              </a:rPr>
              <a:t>In a case involving a faith healer who claimed </a:t>
            </a:r>
            <a:r>
              <a:rPr lang="en-029" sz="2800" dirty="0" smtClean="0">
                <a:latin typeface="Eras Bold ITC" panose="020B0907030504020204" pitchFamily="34" charset="0"/>
                <a:ea typeface="Verdana" panose="020B0604030504040204" pitchFamily="34" charset="0"/>
              </a:rPr>
              <a:t>to possess </a:t>
            </a:r>
            <a:r>
              <a:rPr lang="en-029" sz="2800" dirty="0">
                <a:latin typeface="Eras Bold ITC" panose="020B0907030504020204" pitchFamily="34" charset="0"/>
                <a:ea typeface="Verdana" panose="020B0604030504040204" pitchFamily="34" charset="0"/>
              </a:rPr>
              <a:t>supernatural healing powers, ruled that </a:t>
            </a:r>
            <a:r>
              <a:rPr lang="en-029" sz="2800" dirty="0" smtClean="0">
                <a:latin typeface="Eras Bold ITC" panose="020B0907030504020204" pitchFamily="34" charset="0"/>
                <a:ea typeface="Verdana" panose="020B0604030504040204" pitchFamily="34" charset="0"/>
              </a:rPr>
              <a:t>government cannot </a:t>
            </a:r>
            <a:r>
              <a:rPr lang="en-029" sz="2800" dirty="0">
                <a:latin typeface="Eras Bold ITC" panose="020B0907030504020204" pitchFamily="34" charset="0"/>
                <a:ea typeface="Verdana" panose="020B0604030504040204" pitchFamily="34" charset="0"/>
              </a:rPr>
              <a:t>question the truth or validity of </a:t>
            </a:r>
            <a:r>
              <a:rPr lang="en-029" sz="2800" dirty="0" smtClean="0">
                <a:latin typeface="Eras Bold ITC" panose="020B0907030504020204" pitchFamily="34" charset="0"/>
                <a:ea typeface="Verdana" panose="020B0604030504040204" pitchFamily="34" charset="0"/>
              </a:rPr>
              <a:t>someone’s religious </a:t>
            </a:r>
            <a:r>
              <a:rPr lang="en-029" sz="2800" dirty="0">
                <a:latin typeface="Eras Bold ITC" panose="020B0907030504020204" pitchFamily="34" charset="0"/>
                <a:ea typeface="Verdana" panose="020B0604030504040204" pitchFamily="34" charset="0"/>
              </a:rPr>
              <a:t>beliefs but is free to examine </a:t>
            </a:r>
            <a:r>
              <a:rPr lang="en-029" sz="2800" dirty="0" smtClean="0">
                <a:latin typeface="Eras Bold ITC" panose="020B0907030504020204" pitchFamily="34" charset="0"/>
                <a:ea typeface="Verdana" panose="020B0604030504040204" pitchFamily="34" charset="0"/>
              </a:rPr>
              <a:t>whether such </a:t>
            </a:r>
            <a:r>
              <a:rPr lang="en-029" sz="2800" dirty="0">
                <a:latin typeface="Eras Bold ITC" panose="020B0907030504020204" pitchFamily="34" charset="0"/>
                <a:ea typeface="Verdana" panose="020B0604030504040204" pitchFamily="34" charset="0"/>
              </a:rPr>
              <a:t>beliefs are sincerely held.</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863383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a typeface="Verdana" panose="020B060403050404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Verdana" panose="020B0604030504040204" pitchFamily="34" charset="0"/>
              <a:cs typeface="ＭＳ Ｐゴシック" pitchFamily="-110" charset="-128"/>
            </a:endParaRPr>
          </a:p>
        </p:txBody>
      </p:sp>
      <p:sp>
        <p:nvSpPr>
          <p:cNvPr id="9" name="Rectangle 2"/>
          <p:cNvSpPr>
            <a:spLocks noChangeArrowheads="1"/>
          </p:cNvSpPr>
          <p:nvPr/>
        </p:nvSpPr>
        <p:spPr bwMode="auto">
          <a:xfrm>
            <a:off x="0" y="741356"/>
            <a:ext cx="7924800" cy="3785652"/>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defRPr/>
            </a:pPr>
            <a:r>
              <a:rPr lang="en-US" sz="2300" dirty="0" smtClean="0">
                <a:latin typeface="Eras Bold ITC" panose="020B0907030504020204" pitchFamily="34" charset="0"/>
                <a:ea typeface="Verdana" panose="020B0604030504040204" pitchFamily="34" charset="0"/>
              </a:rPr>
              <a:t>11(1) </a:t>
            </a:r>
            <a:r>
              <a:rPr lang="en-029" sz="2400" dirty="0">
                <a:latin typeface="Eras Bold ITC" panose="020B0907030504020204" pitchFamily="34" charset="0"/>
                <a:ea typeface="Verdana" panose="020B0604030504040204" pitchFamily="34" charset="0"/>
              </a:rPr>
              <a:t>Except with his own consent, </a:t>
            </a:r>
            <a:r>
              <a:rPr lang="en-029" sz="2400" u="sng" dirty="0">
                <a:solidFill>
                  <a:srgbClr val="FF0000"/>
                </a:solidFill>
                <a:latin typeface="Eras Bold ITC" panose="020B0907030504020204" pitchFamily="34" charset="0"/>
                <a:ea typeface="Verdana" panose="020B0604030504040204" pitchFamily="34" charset="0"/>
              </a:rPr>
              <a:t>no person shall be hindered</a:t>
            </a:r>
            <a:r>
              <a:rPr lang="en-029" sz="2400" u="sng" dirty="0">
                <a:latin typeface="Eras Bold ITC" panose="020B0907030504020204" pitchFamily="34" charset="0"/>
                <a:ea typeface="Verdana" panose="020B0604030504040204" pitchFamily="34" charset="0"/>
              </a:rPr>
              <a:t> </a:t>
            </a:r>
            <a:r>
              <a:rPr lang="en-029" sz="2400" dirty="0">
                <a:latin typeface="Eras Bold ITC" panose="020B0907030504020204" pitchFamily="34" charset="0"/>
                <a:ea typeface="Verdana" panose="020B0604030504040204" pitchFamily="34" charset="0"/>
              </a:rPr>
              <a:t>in the enjoyment of his freedom of conscience, and for the purposes of this section the said freedom includes freedom of thought and of religion, freedom to change his religion or belief, and freedom, either alone or in community with others, and both in public and in private, to manifest and propagate his religion or belief in worship, teaching, practice and observance. </a:t>
            </a:r>
            <a:endParaRPr lang="en-029" sz="2400" dirty="0" smtClean="0">
              <a:latin typeface="Eras Bold ITC" panose="020B0907030504020204" pitchFamily="34" charset="0"/>
              <a:ea typeface="Verdana" panose="020B0604030504040204" pitchFamily="34" charset="0"/>
            </a:endParaRPr>
          </a:p>
          <a:p>
            <a:pPr algn="ctr">
              <a:defRPr/>
            </a:pPr>
            <a:r>
              <a:rPr lang="en-029" sz="2000" dirty="0" smtClean="0">
                <a:latin typeface="Eras Bold ITC" panose="020B0907030504020204" pitchFamily="34" charset="0"/>
                <a:ea typeface="Verdana" panose="020B0604030504040204" pitchFamily="34" charset="0"/>
              </a:rPr>
              <a:t>*SKN 11(1) Montserrat 59(1)</a:t>
            </a:r>
            <a:r>
              <a:rPr lang="en-029" sz="1600" dirty="0">
                <a:latin typeface="Eras Bold ITC" panose="020B0907030504020204" pitchFamily="34" charset="0"/>
                <a:ea typeface="Verdana" panose="020B0604030504040204" pitchFamily="34" charset="0"/>
              </a:rPr>
              <a:t> identical</a:t>
            </a:r>
          </a:p>
        </p:txBody>
      </p:sp>
      <p:sp>
        <p:nvSpPr>
          <p:cNvPr id="10" name="Text Box 3"/>
          <p:cNvSpPr txBox="1">
            <a:spLocks noChangeArrowheads="1"/>
          </p:cNvSpPr>
          <p:nvPr/>
        </p:nvSpPr>
        <p:spPr bwMode="auto">
          <a:xfrm>
            <a:off x="31173" y="38051"/>
            <a:ext cx="7893627" cy="646331"/>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a:spcBef>
                <a:spcPct val="50000"/>
              </a:spcBef>
              <a:defRPr/>
            </a:pPr>
            <a:r>
              <a:rPr lang="en-US" sz="3600" dirty="0" smtClean="0">
                <a:latin typeface="Eras Bold ITC" panose="020B0907030504020204" pitchFamily="34" charset="0"/>
                <a:ea typeface="Verdana" panose="020B0604030504040204" pitchFamily="34" charset="0"/>
              </a:rPr>
              <a:t>ANTIGUA </a:t>
            </a:r>
            <a:r>
              <a:rPr lang="en-US" sz="3600" dirty="0">
                <a:latin typeface="Eras Bold ITC" panose="020B0907030504020204" pitchFamily="34" charset="0"/>
                <a:ea typeface="Verdana" panose="020B0604030504040204" pitchFamily="34" charset="0"/>
              </a:rPr>
              <a:t>CONSTITUTION</a:t>
            </a: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3889555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7924800" cy="4574997"/>
          </a:xfrm>
        </p:spPr>
        <p:txBody>
          <a:bodyPr>
            <a:normAutofit fontScale="25000" lnSpcReduction="20000"/>
          </a:bodyPr>
          <a:lstStyle/>
          <a:p>
            <a:pPr marL="0" indent="0">
              <a:lnSpc>
                <a:spcPct val="120000"/>
              </a:lnSpc>
              <a:spcBef>
                <a:spcPts val="0"/>
              </a:spcBef>
              <a:buNone/>
            </a:pPr>
            <a:r>
              <a:rPr lang="en-029" sz="2700" b="1" i="1" dirty="0" smtClean="0">
                <a:latin typeface="Eras Bold ITC" panose="020B0907030504020204" pitchFamily="34" charset="0"/>
                <a:ea typeface="Verdana" panose="020B0604030504040204" pitchFamily="34" charset="0"/>
              </a:rPr>
              <a:t>*</a:t>
            </a:r>
            <a:r>
              <a:rPr lang="en-029" sz="7400" b="1" i="1" u="sng" dirty="0" smtClean="0">
                <a:latin typeface="Eras Bold ITC" panose="020B0907030504020204" pitchFamily="34" charset="0"/>
                <a:ea typeface="Verdana" panose="020B0604030504040204" pitchFamily="34" charset="0"/>
              </a:rPr>
              <a:t>EEOC v. Union </a:t>
            </a:r>
            <a:r>
              <a:rPr lang="en-029" sz="7400" b="1" i="1" u="sng" dirty="0" err="1" smtClean="0">
                <a:latin typeface="Eras Bold ITC" panose="020B0907030504020204" pitchFamily="34" charset="0"/>
                <a:ea typeface="Verdana" panose="020B0604030504040204" pitchFamily="34" charset="0"/>
              </a:rPr>
              <a:t>Independiente</a:t>
            </a:r>
            <a:r>
              <a:rPr lang="en-029" sz="7400" b="1" i="1" u="sng" dirty="0" smtClean="0">
                <a:latin typeface="Eras Bold ITC" panose="020B0907030504020204" pitchFamily="34" charset="0"/>
                <a:ea typeface="Verdana" panose="020B0604030504040204" pitchFamily="34" charset="0"/>
              </a:rPr>
              <a:t> (1st Cir. 2002</a:t>
            </a:r>
          </a:p>
          <a:p>
            <a:pPr marL="0" indent="0">
              <a:lnSpc>
                <a:spcPct val="120000"/>
              </a:lnSpc>
              <a:spcBef>
                <a:spcPts val="0"/>
              </a:spcBef>
              <a:buNone/>
            </a:pPr>
            <a:endParaRPr lang="en-029" sz="7400" u="sng" dirty="0">
              <a:latin typeface="Eras Bold ITC" panose="020B0907030504020204" pitchFamily="34" charset="0"/>
              <a:ea typeface="Verdana" panose="020B0604030504040204" pitchFamily="34" charset="0"/>
            </a:endParaRPr>
          </a:p>
          <a:p>
            <a:pPr marL="0" indent="0">
              <a:lnSpc>
                <a:spcPct val="120000"/>
              </a:lnSpc>
              <a:spcBef>
                <a:spcPts val="0"/>
              </a:spcBef>
              <a:buNone/>
            </a:pPr>
            <a:r>
              <a:rPr lang="en-029" sz="7400" dirty="0" smtClean="0">
                <a:latin typeface="Eras Bold ITC" panose="020B0907030504020204" pitchFamily="34" charset="0"/>
                <a:ea typeface="Verdana" panose="020B0604030504040204" pitchFamily="34" charset="0"/>
              </a:rPr>
              <a:t>An </a:t>
            </a:r>
            <a:r>
              <a:rPr lang="en-029" sz="7400" dirty="0">
                <a:latin typeface="Eras Bold ITC" panose="020B0907030504020204" pitchFamily="34" charset="0"/>
                <a:ea typeface="Verdana" panose="020B0604030504040204" pitchFamily="34" charset="0"/>
              </a:rPr>
              <a:t>employee objected to the requirement that he join a </a:t>
            </a:r>
            <a:r>
              <a:rPr lang="en-029" sz="7400" dirty="0" smtClean="0">
                <a:latin typeface="Eras Bold ITC" panose="020B0907030504020204" pitchFamily="34" charset="0"/>
                <a:ea typeface="Verdana" panose="020B0604030504040204" pitchFamily="34" charset="0"/>
              </a:rPr>
              <a:t>labour </a:t>
            </a:r>
            <a:r>
              <a:rPr lang="en-029" sz="7400" dirty="0">
                <a:latin typeface="Eras Bold ITC" panose="020B0907030504020204" pitchFamily="34" charset="0"/>
                <a:ea typeface="Verdana" panose="020B0604030504040204" pitchFamily="34" charset="0"/>
              </a:rPr>
              <a:t>union when his faith (Seventh-Day Adventist) prohibited union membership. The appellate court held that the employer did not have a duty to accommodate </a:t>
            </a:r>
            <a:r>
              <a:rPr lang="en-029" sz="7400" dirty="0" smtClean="0">
                <a:latin typeface="Eras Bold ITC" panose="020B0907030504020204" pitchFamily="34" charset="0"/>
                <a:ea typeface="Verdana" panose="020B0604030504040204" pitchFamily="34" charset="0"/>
              </a:rPr>
              <a:t>him because </a:t>
            </a:r>
            <a:r>
              <a:rPr lang="en-029" sz="7400" dirty="0">
                <a:latin typeface="Eras Bold ITC" panose="020B0907030504020204" pitchFamily="34" charset="0"/>
                <a:ea typeface="Verdana" panose="020B0604030504040204" pitchFamily="34" charset="0"/>
              </a:rPr>
              <a:t>the employee acted in a manner contrary to his professed religious beliefs based on the following evidence as to the sincerity of the claimed religious beliefs: (1) the employee lied on his employment application, (2) he did not object to union membership until after he rejected the union’s accommodation of his specific objections, (3) he was divorced, (4) he took an oath before a notary upon becoming a public employee, and (5) he worked five days a week (instead of the six required by his faith). </a:t>
            </a:r>
            <a:r>
              <a:rPr lang="en-029" sz="7400" u="sng" dirty="0" smtClean="0">
                <a:latin typeface="Eras Bold ITC" panose="020B0907030504020204" pitchFamily="34" charset="0"/>
                <a:ea typeface="Verdana" panose="020B0604030504040204" pitchFamily="34" charset="0"/>
              </a:rPr>
              <a:t>2</a:t>
            </a:r>
            <a:endParaRPr lang="en-029" sz="7400" u="sng" dirty="0">
              <a:latin typeface="Eras Bold ITC" panose="020B0907030504020204" pitchFamily="34" charset="0"/>
              <a:ea typeface="Verdana" panose="020B060403050404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solidFill>
                <a:schemeClr val="tx1"/>
              </a:solidFill>
              <a:latin typeface="Eras Bold ITC" panose="020B0907030504020204" pitchFamily="34" charset="0"/>
            </a:endParaRPr>
          </a:p>
        </p:txBody>
      </p:sp>
      <p:sp>
        <p:nvSpPr>
          <p:cNvPr id="6" name="Round Single Corner Rectangle 5"/>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latin typeface="Eras Bold ITC" panose="020B0907030504020204" pitchFamily="34" charset="0"/>
              <a:ea typeface="ＭＳ Ｐゴシック" pitchFamily="-110" charset="-128"/>
              <a:cs typeface="ＭＳ Ｐゴシック" pitchFamily="-110" charset="-128"/>
            </a:endParaRPr>
          </a:p>
        </p:txBody>
      </p:sp>
      <p:pic>
        <p:nvPicPr>
          <p:cNvPr id="7" name="Content Placeholder 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650209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448365"/>
            <a:ext cx="7924800" cy="2246769"/>
          </a:xfrm>
          <a:prstGeom prst="rect">
            <a:avLst/>
          </a:prstGeom>
        </p:spPr>
        <p:txBody>
          <a:bodyPr wrap="square">
            <a:spAutoFit/>
          </a:bodyPr>
          <a:lstStyle/>
          <a:p>
            <a:r>
              <a:rPr lang="en-029" sz="2800" b="1" i="1" dirty="0" err="1">
                <a:latin typeface="Eras Bold ITC" panose="020B0907030504020204" pitchFamily="34" charset="0"/>
                <a:ea typeface="Verdana" panose="020B0604030504040204" pitchFamily="34" charset="0"/>
              </a:rPr>
              <a:t>Braunfeld</a:t>
            </a:r>
            <a:r>
              <a:rPr lang="en-029" sz="2800" b="1" i="1" dirty="0">
                <a:latin typeface="Eras Bold ITC" panose="020B0907030504020204" pitchFamily="34" charset="0"/>
                <a:ea typeface="Verdana" panose="020B0604030504040204" pitchFamily="34" charset="0"/>
              </a:rPr>
              <a:t> v. Brown (1961)</a:t>
            </a:r>
          </a:p>
          <a:p>
            <a:r>
              <a:rPr lang="en-029" sz="2800" dirty="0">
                <a:latin typeface="Eras Bold ITC" panose="020B0907030504020204" pitchFamily="34" charset="0"/>
                <a:ea typeface="Verdana" panose="020B0604030504040204" pitchFamily="34" charset="0"/>
              </a:rPr>
              <a:t>Rejected an argument from Jewish businessmen </a:t>
            </a:r>
            <a:r>
              <a:rPr lang="en-029" sz="2800" dirty="0" smtClean="0">
                <a:latin typeface="Eras Bold ITC" panose="020B0907030504020204" pitchFamily="34" charset="0"/>
                <a:ea typeface="Verdana" panose="020B0604030504040204" pitchFamily="34" charset="0"/>
              </a:rPr>
              <a:t>who observed </a:t>
            </a:r>
            <a:r>
              <a:rPr lang="en-029" sz="2800" dirty="0">
                <a:latin typeface="Eras Bold ITC" panose="020B0907030504020204" pitchFamily="34" charset="0"/>
                <a:ea typeface="Verdana" panose="020B0604030504040204" pitchFamily="34" charset="0"/>
              </a:rPr>
              <a:t>a Saturday Sabbath and opposed a law that</a:t>
            </a:r>
          </a:p>
          <a:p>
            <a:r>
              <a:rPr lang="en-029" sz="2800" dirty="0">
                <a:latin typeface="Eras Bold ITC" panose="020B0907030504020204" pitchFamily="34" charset="0"/>
                <a:ea typeface="Verdana" panose="020B0604030504040204" pitchFamily="34" charset="0"/>
              </a:rPr>
              <a:t>required businesses to close on Sundays.</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6539518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448365"/>
            <a:ext cx="7924800" cy="2677656"/>
          </a:xfrm>
          <a:prstGeom prst="rect">
            <a:avLst/>
          </a:prstGeom>
        </p:spPr>
        <p:txBody>
          <a:bodyPr wrap="square">
            <a:spAutoFit/>
          </a:bodyPr>
          <a:lstStyle/>
          <a:p>
            <a:r>
              <a:rPr lang="en-029" sz="2800" b="1" i="1" dirty="0" err="1">
                <a:latin typeface="Eras Bold ITC" panose="020B0907030504020204" pitchFamily="34" charset="0"/>
                <a:ea typeface="Verdana" panose="020B0604030504040204" pitchFamily="34" charset="0"/>
              </a:rPr>
              <a:t>Sherbert</a:t>
            </a:r>
            <a:r>
              <a:rPr lang="en-029" sz="2800" b="1" i="1" dirty="0">
                <a:latin typeface="Eras Bold ITC" panose="020B0907030504020204" pitchFamily="34" charset="0"/>
                <a:ea typeface="Verdana" panose="020B0604030504040204" pitchFamily="34" charset="0"/>
              </a:rPr>
              <a:t> </a:t>
            </a:r>
            <a:r>
              <a:rPr lang="en-029" sz="2800" b="1" i="1" dirty="0" err="1">
                <a:latin typeface="Eras Bold ITC" panose="020B0907030504020204" pitchFamily="34" charset="0"/>
                <a:ea typeface="Verdana" panose="020B0604030504040204" pitchFamily="34" charset="0"/>
              </a:rPr>
              <a:t>v.Verner</a:t>
            </a:r>
            <a:r>
              <a:rPr lang="en-029" sz="2800" b="1" i="1" dirty="0">
                <a:latin typeface="Eras Bold ITC" panose="020B0907030504020204" pitchFamily="34" charset="0"/>
                <a:ea typeface="Verdana" panose="020B0604030504040204" pitchFamily="34" charset="0"/>
              </a:rPr>
              <a:t> (1963)</a:t>
            </a:r>
          </a:p>
          <a:p>
            <a:r>
              <a:rPr lang="en-029" sz="2800" dirty="0">
                <a:latin typeface="Eras Bold ITC" panose="020B0907030504020204" pitchFamily="34" charset="0"/>
                <a:ea typeface="Verdana" panose="020B0604030504040204" pitchFamily="34" charset="0"/>
              </a:rPr>
              <a:t>Ruled that a South Carolina unemployment </a:t>
            </a:r>
            <a:r>
              <a:rPr lang="en-029" sz="2800" dirty="0" smtClean="0">
                <a:latin typeface="Eras Bold ITC" panose="020B0907030504020204" pitchFamily="34" charset="0"/>
                <a:ea typeface="Verdana" panose="020B0604030504040204" pitchFamily="34" charset="0"/>
              </a:rPr>
              <a:t>policy forcing </a:t>
            </a:r>
            <a:r>
              <a:rPr lang="en-029" sz="2800" dirty="0">
                <a:latin typeface="Eras Bold ITC" panose="020B0907030504020204" pitchFamily="34" charset="0"/>
                <a:ea typeface="Verdana" panose="020B0604030504040204" pitchFamily="34" charset="0"/>
              </a:rPr>
              <a:t>an employee to choose between her </a:t>
            </a:r>
            <a:r>
              <a:rPr lang="en-029" sz="2800" dirty="0" smtClean="0">
                <a:latin typeface="Eras Bold ITC" panose="020B0907030504020204" pitchFamily="34" charset="0"/>
                <a:ea typeface="Verdana" panose="020B0604030504040204" pitchFamily="34" charset="0"/>
              </a:rPr>
              <a:t>faith’s Saturday </a:t>
            </a:r>
            <a:r>
              <a:rPr lang="en-029" sz="2800" dirty="0">
                <a:latin typeface="Eras Bold ITC" panose="020B0907030504020204" pitchFamily="34" charset="0"/>
                <a:ea typeface="Verdana" panose="020B0604030504040204" pitchFamily="34" charset="0"/>
              </a:rPr>
              <a:t>Sabbath and eligibility for unemployment</a:t>
            </a:r>
          </a:p>
          <a:p>
            <a:r>
              <a:rPr lang="en-029" sz="2800" dirty="0">
                <a:latin typeface="Eras Bold ITC" panose="020B0907030504020204" pitchFamily="34" charset="0"/>
                <a:ea typeface="Verdana" panose="020B0604030504040204" pitchFamily="34" charset="0"/>
              </a:rPr>
              <a:t>benefits violated the Free Exercise Clause.</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1001365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448365"/>
            <a:ext cx="7924800" cy="2246769"/>
          </a:xfrm>
          <a:prstGeom prst="rect">
            <a:avLst/>
          </a:prstGeom>
        </p:spPr>
        <p:txBody>
          <a:bodyPr wrap="square">
            <a:spAutoFit/>
          </a:bodyPr>
          <a:lstStyle/>
          <a:p>
            <a:r>
              <a:rPr lang="en-029" sz="2800" b="1" i="1" dirty="0">
                <a:latin typeface="Eras Bold ITC" panose="020B0907030504020204" pitchFamily="34" charset="0"/>
                <a:ea typeface="Verdana" panose="020B0604030504040204" pitchFamily="34" charset="0"/>
              </a:rPr>
              <a:t>Wisconsin v</a:t>
            </a:r>
            <a:r>
              <a:rPr lang="en-029" sz="2800" b="1" i="1" dirty="0" smtClean="0">
                <a:latin typeface="Eras Bold ITC" panose="020B0907030504020204" pitchFamily="34" charset="0"/>
                <a:ea typeface="Verdana" panose="020B0604030504040204" pitchFamily="34" charset="0"/>
              </a:rPr>
              <a:t>. Yoder </a:t>
            </a:r>
            <a:r>
              <a:rPr lang="en-029" sz="2800" b="1" i="1" dirty="0">
                <a:latin typeface="Eras Bold ITC" panose="020B0907030504020204" pitchFamily="34" charset="0"/>
                <a:ea typeface="Verdana" panose="020B0604030504040204" pitchFamily="34" charset="0"/>
              </a:rPr>
              <a:t>(1972)</a:t>
            </a:r>
          </a:p>
          <a:p>
            <a:r>
              <a:rPr lang="en-029" sz="2800" dirty="0">
                <a:latin typeface="Eras Bold ITC" panose="020B0907030504020204" pitchFamily="34" charset="0"/>
                <a:ea typeface="Verdana" panose="020B0604030504040204" pitchFamily="34" charset="0"/>
              </a:rPr>
              <a:t>Ruled that the Free Exercise Clause exempted </a:t>
            </a:r>
            <a:r>
              <a:rPr lang="en-029" sz="2800" dirty="0" smtClean="0">
                <a:latin typeface="Eras Bold ITC" panose="020B0907030504020204" pitchFamily="34" charset="0"/>
                <a:ea typeface="Verdana" panose="020B0604030504040204" pitchFamily="34" charset="0"/>
              </a:rPr>
              <a:t>the adolescent </a:t>
            </a:r>
            <a:r>
              <a:rPr lang="en-029" sz="2800" dirty="0">
                <a:latin typeface="Eras Bold ITC" panose="020B0907030504020204" pitchFamily="34" charset="0"/>
                <a:ea typeface="Verdana" panose="020B0604030504040204" pitchFamily="34" charset="0"/>
              </a:rPr>
              <a:t>children of the Old Order Amish </a:t>
            </a:r>
            <a:r>
              <a:rPr lang="en-029" sz="2800" dirty="0" smtClean="0">
                <a:latin typeface="Eras Bold ITC" panose="020B0907030504020204" pitchFamily="34" charset="0"/>
                <a:ea typeface="Verdana" panose="020B0604030504040204" pitchFamily="34" charset="0"/>
              </a:rPr>
              <a:t>from compulsory </a:t>
            </a:r>
            <a:r>
              <a:rPr lang="en-029" sz="2800" dirty="0">
                <a:latin typeface="Eras Bold ITC" panose="020B0907030504020204" pitchFamily="34" charset="0"/>
                <a:ea typeface="Verdana" panose="020B0604030504040204" pitchFamily="34" charset="0"/>
              </a:rPr>
              <a:t>school attendance laws.</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5377528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550"/>
            <a:ext cx="7924800" cy="857250"/>
          </a:xfrm>
        </p:spPr>
        <p:txBody>
          <a:bodyPr rtlCol="0">
            <a:normAutofit fontScale="90000"/>
          </a:bodyPr>
          <a:lstStyle/>
          <a:p>
            <a:pPr eaLnBrk="1" fontAlgn="auto" hangingPunct="1">
              <a:spcAft>
                <a:spcPts val="0"/>
              </a:spcAft>
              <a:defRPr/>
            </a:pPr>
            <a:r>
              <a:rPr lang="en-US" b="1" dirty="0" smtClean="0">
                <a:latin typeface="Eras Bold ITC" panose="020B0907030504020204" pitchFamily="34" charset="0"/>
                <a:ea typeface="Verdana" panose="020B0604030504040204" pitchFamily="34" charset="0"/>
              </a:rPr>
              <a:t>WHAT ARE CONVICTIONS? </a:t>
            </a:r>
            <a:r>
              <a:rPr lang="en-US" dirty="0" smtClean="0">
                <a:latin typeface="Eras Bold ITC" panose="020B0907030504020204" pitchFamily="34" charset="0"/>
                <a:ea typeface="Verdana" panose="020B0604030504040204" pitchFamily="34" charset="0"/>
              </a:rPr>
              <a:t/>
            </a:r>
            <a:br>
              <a:rPr lang="en-US" dirty="0" smtClean="0">
                <a:latin typeface="Eras Bold ITC" panose="020B0907030504020204" pitchFamily="34" charset="0"/>
                <a:ea typeface="Verdana" panose="020B0604030504040204" pitchFamily="34" charset="0"/>
              </a:rPr>
            </a:br>
            <a:endParaRPr lang="en-US" dirty="0" smtClean="0">
              <a:latin typeface="Eras Bold ITC" panose="020B0907030504020204" pitchFamily="34" charset="0"/>
              <a:ea typeface="Verdana" panose="020B0604030504040204" pitchFamily="34" charset="0"/>
            </a:endParaRPr>
          </a:p>
        </p:txBody>
      </p:sp>
      <p:sp>
        <p:nvSpPr>
          <p:cNvPr id="61443" name="Content Placeholder 2"/>
          <p:cNvSpPr>
            <a:spLocks noGrp="1"/>
          </p:cNvSpPr>
          <p:nvPr>
            <p:ph idx="1"/>
          </p:nvPr>
        </p:nvSpPr>
        <p:spPr>
          <a:xfrm>
            <a:off x="0" y="1200151"/>
            <a:ext cx="7924800" cy="3394472"/>
          </a:xfrm>
        </p:spPr>
        <p:txBody>
          <a:bodyPr/>
          <a:lstStyle/>
          <a:p>
            <a:pPr marL="0" indent="0" algn="ctr" eaLnBrk="1" hangingPunct="1">
              <a:buNone/>
            </a:pPr>
            <a:r>
              <a:rPr lang="en-US" altLang="en-US" dirty="0" smtClean="0">
                <a:latin typeface="Eras Bold ITC" panose="020B0907030504020204" pitchFamily="34" charset="0"/>
                <a:ea typeface="Verdana" panose="020B0604030504040204" pitchFamily="34" charset="0"/>
              </a:rPr>
              <a:t>Yoder vs. Wisconsin (1972)</a:t>
            </a:r>
          </a:p>
          <a:p>
            <a:pPr marL="0" indent="0" eaLnBrk="1" hangingPunct="1">
              <a:buNone/>
            </a:pPr>
            <a:endParaRPr lang="en-US" altLang="en-US" dirty="0" smtClean="0">
              <a:latin typeface="Eras Bold ITC" panose="020B0907030504020204" pitchFamily="34" charset="0"/>
              <a:ea typeface="Verdana" panose="020B0604030504040204" pitchFamily="34" charset="0"/>
            </a:endParaRPr>
          </a:p>
        </p:txBody>
      </p:sp>
      <p:pic>
        <p:nvPicPr>
          <p:cNvPr id="61444" name="Picture 4" descr="JonasYod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901537"/>
            <a:ext cx="3192463" cy="27646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a typeface="Verdana" panose="020B0604030504040204" pitchFamily="34" charset="0"/>
            </a:endParaRPr>
          </a:p>
        </p:txBody>
      </p:sp>
      <p:pic>
        <p:nvPicPr>
          <p:cNvPr id="6" name="Content Placeholder 5"/>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1936174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idx="1"/>
          </p:nvPr>
        </p:nvSpPr>
        <p:spPr>
          <a:xfrm>
            <a:off x="13855" y="0"/>
            <a:ext cx="7924800" cy="3394472"/>
          </a:xfrm>
        </p:spPr>
        <p:txBody>
          <a:bodyPr>
            <a:noAutofit/>
          </a:bodyPr>
          <a:lstStyle/>
          <a:p>
            <a:pPr marL="0" indent="0" algn="ctr" eaLnBrk="1" hangingPunct="1">
              <a:buNone/>
            </a:pPr>
            <a:r>
              <a:rPr lang="en-US" altLang="en-US" sz="1600" dirty="0" smtClean="0">
                <a:latin typeface="Eras Bold ITC" panose="020B0907030504020204" pitchFamily="34" charset="0"/>
                <a:ea typeface="Verdana" panose="020B0604030504040204" pitchFamily="34" charset="0"/>
              </a:rPr>
              <a:t>Yoder vs. Wisconsin (1972)</a:t>
            </a:r>
          </a:p>
          <a:p>
            <a:pPr marL="0" indent="0" algn="ctr">
              <a:buNone/>
            </a:pPr>
            <a:r>
              <a:rPr lang="en-029" sz="1600" smtClean="0">
                <a:latin typeface="Eras Bold ITC" panose="020B0907030504020204" pitchFamily="34" charset="0"/>
                <a:ea typeface="Verdana" panose="020B0604030504040204" pitchFamily="34" charset="0"/>
              </a:rPr>
              <a:t>The Respondents, members </a:t>
            </a:r>
            <a:r>
              <a:rPr lang="en-029" sz="1600" dirty="0">
                <a:latin typeface="Eras Bold ITC" panose="020B0907030504020204" pitchFamily="34" charset="0"/>
                <a:ea typeface="Verdana" panose="020B0604030504040204" pitchFamily="34" charset="0"/>
              </a:rPr>
              <a:t>of the Old Order Amish religion and the Conservative Amish Mennonite Church, were convicted of violating Wisconsin's compulsory school attendance law (which requires a child's school attendance until age 16) by declining to send their children to public or private school after they had graduated from the eighth grade. The evidence showed that the Amish provide continuing informal vocational education to their children designed to prepare them for life in the rural Amish community. The evidence also showed that respondents sincerely believed that high school attendance was contrary to the Amish religion and way of life, and that they would endanger their own salvation and that of their children by complying with the law. The State Supreme Court sustained respondents' claim that application of the compulsory school attendance law to them violated their rights under the Free Exercise Clause of the First Amendment, made applicable to the States by the Fourteenth Amendment.</a:t>
            </a:r>
            <a:endParaRPr lang="en-US" altLang="en-US" sz="1600" dirty="0" smtClean="0">
              <a:latin typeface="Eras Bold ITC" panose="020B0907030504020204" pitchFamily="34" charset="0"/>
              <a:ea typeface="Verdana" panose="020B0604030504040204" pitchFamily="34" charset="0"/>
            </a:endParaRPr>
          </a:p>
          <a:p>
            <a:pPr marL="0" indent="0" eaLnBrk="1" hangingPunct="1">
              <a:buNone/>
            </a:pPr>
            <a:endParaRPr lang="en-US" altLang="en-US" sz="1600" dirty="0" smtClean="0">
              <a:latin typeface="Eras Bold ITC" panose="020B0907030504020204" pitchFamily="34" charset="0"/>
              <a:ea typeface="Verdana" panose="020B0604030504040204" pitchFamily="34" charset="0"/>
            </a:endParaRPr>
          </a:p>
        </p:txBody>
      </p:sp>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a typeface="Verdana" panose="020B0604030504040204" pitchFamily="34" charset="0"/>
            </a:endParaRPr>
          </a:p>
        </p:txBody>
      </p:sp>
      <p:pic>
        <p:nvPicPr>
          <p:cNvPr id="6" name="Content Placeholder 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09851335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5979"/>
            <a:ext cx="7924800" cy="857250"/>
          </a:xfrm>
        </p:spPr>
        <p:txBody>
          <a:bodyPr rtlCol="0">
            <a:noAutofit/>
          </a:bodyPr>
          <a:lstStyle/>
          <a:p>
            <a:pPr eaLnBrk="1" fontAlgn="auto" hangingPunct="1">
              <a:spcAft>
                <a:spcPts val="0"/>
              </a:spcAft>
              <a:defRPr/>
            </a:pPr>
            <a:r>
              <a:rPr lang="en-US" sz="3600" b="1" dirty="0" smtClean="0">
                <a:latin typeface="Eras Bold ITC" panose="020B0907030504020204" pitchFamily="34" charset="0"/>
                <a:ea typeface="Verdana" panose="020B0604030504040204" pitchFamily="34" charset="0"/>
              </a:rPr>
              <a:t>Yoder vs. Wisconsin (1972)</a:t>
            </a:r>
            <a:endParaRPr lang="en-US" sz="3600" dirty="0" smtClean="0">
              <a:latin typeface="Eras Bold ITC" panose="020B0907030504020204" pitchFamily="34" charset="0"/>
              <a:ea typeface="Verdana" panose="020B0604030504040204" pitchFamily="34" charset="0"/>
            </a:endParaRPr>
          </a:p>
        </p:txBody>
      </p:sp>
      <p:sp>
        <p:nvSpPr>
          <p:cNvPr id="62467" name="Content Placeholder 2"/>
          <p:cNvSpPr>
            <a:spLocks noGrp="1"/>
          </p:cNvSpPr>
          <p:nvPr>
            <p:ph idx="1"/>
          </p:nvPr>
        </p:nvSpPr>
        <p:spPr>
          <a:xfrm>
            <a:off x="457200" y="1200151"/>
            <a:ext cx="7467600" cy="3394472"/>
          </a:xfrm>
        </p:spPr>
        <p:txBody>
          <a:bodyPr/>
          <a:lstStyle/>
          <a:p>
            <a:pPr marL="0" indent="0" eaLnBrk="1" hangingPunct="1">
              <a:buNone/>
            </a:pPr>
            <a:r>
              <a:rPr lang="en-US" altLang="en-US" dirty="0" smtClean="0">
                <a:latin typeface="Eras Bold ITC" panose="020B0907030504020204" pitchFamily="34" charset="0"/>
                <a:ea typeface="Verdana" panose="020B0604030504040204" pitchFamily="34" charset="0"/>
              </a:rPr>
              <a:t>Religious beliefs can only fall into one of two categories – </a:t>
            </a:r>
            <a:r>
              <a:rPr lang="en-US" altLang="en-US" b="1" dirty="0" smtClean="0">
                <a:latin typeface="Eras Bold ITC" panose="020B0907030504020204" pitchFamily="34" charset="0"/>
                <a:ea typeface="Verdana" panose="020B0604030504040204" pitchFamily="34" charset="0"/>
              </a:rPr>
              <a:t>either a preference or conviction</a:t>
            </a:r>
            <a:r>
              <a:rPr lang="en-US" altLang="en-US" dirty="0" smtClean="0">
                <a:latin typeface="Eras Bold ITC" panose="020B0907030504020204" pitchFamily="34" charset="0"/>
                <a:ea typeface="Verdana" panose="020B0604030504040204" pitchFamily="34" charset="0"/>
              </a:rPr>
              <a:t>. </a:t>
            </a: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a typeface="Verdana" panose="020B060403050404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5173406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133350"/>
            <a:ext cx="7924800" cy="857250"/>
          </a:xfrm>
        </p:spPr>
        <p:txBody>
          <a:bodyPr>
            <a:normAutofit fontScale="90000"/>
          </a:bodyPr>
          <a:lstStyle/>
          <a:p>
            <a:pPr>
              <a:defRPr/>
            </a:pPr>
            <a:r>
              <a:rPr lang="en-US" sz="3600" b="1" dirty="0" smtClean="0">
                <a:latin typeface="Eras Bold ITC" panose="020B0907030504020204" pitchFamily="34" charset="0"/>
                <a:ea typeface="Verdana" panose="020B0604030504040204" pitchFamily="34" charset="0"/>
              </a:rPr>
              <a:t>Yoder vs. Wisconsin (1972)</a:t>
            </a:r>
            <a:r>
              <a:rPr lang="en-US" sz="3600" dirty="0" smtClean="0">
                <a:latin typeface="Eras Bold ITC" panose="020B0907030504020204" pitchFamily="34" charset="0"/>
                <a:ea typeface="Verdana" panose="020B0604030504040204" pitchFamily="34" charset="0"/>
              </a:rPr>
              <a:t/>
            </a:r>
            <a:br>
              <a:rPr lang="en-US" sz="3600" dirty="0" smtClean="0">
                <a:latin typeface="Eras Bold ITC" panose="020B0907030504020204" pitchFamily="34" charset="0"/>
                <a:ea typeface="Verdana" panose="020B0604030504040204" pitchFamily="34" charset="0"/>
              </a:rPr>
            </a:br>
            <a:endParaRPr lang="en-US" sz="3600" dirty="0" smtClean="0">
              <a:latin typeface="Eras Bold ITC" panose="020B0907030504020204" pitchFamily="34" charset="0"/>
              <a:ea typeface="Verdana" panose="020B0604030504040204" pitchFamily="34" charset="0"/>
            </a:endParaRPr>
          </a:p>
        </p:txBody>
      </p:sp>
      <p:sp>
        <p:nvSpPr>
          <p:cNvPr id="63491" name="Content Placeholder 2"/>
          <p:cNvSpPr>
            <a:spLocks noGrp="1"/>
          </p:cNvSpPr>
          <p:nvPr>
            <p:ph idx="1"/>
          </p:nvPr>
        </p:nvSpPr>
        <p:spPr>
          <a:xfrm>
            <a:off x="1295400" y="745947"/>
            <a:ext cx="6629400" cy="3829050"/>
          </a:xfrm>
        </p:spPr>
        <p:txBody>
          <a:bodyPr>
            <a:normAutofit fontScale="92500" lnSpcReduction="20000"/>
          </a:bodyPr>
          <a:lstStyle/>
          <a:p>
            <a:pPr marL="0" indent="0">
              <a:lnSpc>
                <a:spcPct val="120000"/>
              </a:lnSpc>
              <a:spcBef>
                <a:spcPts val="0"/>
              </a:spcBef>
              <a:buNone/>
            </a:pPr>
            <a:r>
              <a:rPr lang="en-US" altLang="en-US" sz="2800" b="1" dirty="0" smtClean="0">
                <a:latin typeface="Eras Bold ITC" panose="020B0907030504020204" pitchFamily="34" charset="0"/>
                <a:ea typeface="Verdana" panose="020B0604030504040204" pitchFamily="34" charset="0"/>
              </a:rPr>
              <a:t>A preference </a:t>
            </a:r>
            <a:r>
              <a:rPr lang="en-US" altLang="en-US" sz="2800" dirty="0" smtClean="0">
                <a:latin typeface="Eras Bold ITC" panose="020B0907030504020204" pitchFamily="34" charset="0"/>
                <a:ea typeface="Verdana" panose="020B0604030504040204" pitchFamily="34" charset="0"/>
              </a:rPr>
              <a:t>is a strong belief, held with great intensity and strength. </a:t>
            </a:r>
          </a:p>
          <a:p>
            <a:pPr marL="0" indent="0">
              <a:lnSpc>
                <a:spcPct val="120000"/>
              </a:lnSpc>
              <a:spcBef>
                <a:spcPts val="0"/>
              </a:spcBef>
              <a:buNone/>
            </a:pPr>
            <a:r>
              <a:rPr lang="en-US" altLang="en-US" sz="2800" dirty="0" smtClean="0">
                <a:latin typeface="Eras Bold ITC" panose="020B0907030504020204" pitchFamily="34" charset="0"/>
                <a:ea typeface="Verdana" panose="020B0604030504040204" pitchFamily="34" charset="0"/>
              </a:rPr>
              <a:t>(1) You can go into full time service in the name of that belief. </a:t>
            </a:r>
          </a:p>
          <a:p>
            <a:pPr marL="0" indent="0">
              <a:lnSpc>
                <a:spcPct val="120000"/>
              </a:lnSpc>
              <a:spcBef>
                <a:spcPts val="0"/>
              </a:spcBef>
              <a:buNone/>
            </a:pPr>
            <a:r>
              <a:rPr lang="en-US" altLang="en-US" sz="2800" dirty="0" smtClean="0">
                <a:latin typeface="Eras Bold ITC" panose="020B0907030504020204" pitchFamily="34" charset="0"/>
                <a:ea typeface="Verdana" panose="020B0604030504040204" pitchFamily="34" charset="0"/>
              </a:rPr>
              <a:t>(2) You can give all your wealth to it. </a:t>
            </a:r>
          </a:p>
          <a:p>
            <a:pPr marL="0" indent="0">
              <a:lnSpc>
                <a:spcPct val="120000"/>
              </a:lnSpc>
              <a:spcBef>
                <a:spcPts val="0"/>
              </a:spcBef>
              <a:buNone/>
            </a:pPr>
            <a:r>
              <a:rPr lang="en-US" altLang="en-US" sz="2800" dirty="0" smtClean="0">
                <a:latin typeface="Eras Bold ITC" panose="020B0907030504020204" pitchFamily="34" charset="0"/>
                <a:ea typeface="Verdana" panose="020B0604030504040204" pitchFamily="34" charset="0"/>
              </a:rPr>
              <a:t>(3) You can be energetic in converting other people to that belief. </a:t>
            </a:r>
          </a:p>
          <a:p>
            <a:pPr marL="0" indent="0">
              <a:lnSpc>
                <a:spcPct val="120000"/>
              </a:lnSpc>
              <a:spcBef>
                <a:spcPts val="0"/>
              </a:spcBef>
              <a:buNone/>
            </a:pPr>
            <a:r>
              <a:rPr lang="en-US" altLang="en-US" sz="2800" dirty="0" smtClean="0">
                <a:latin typeface="Eras Bold ITC" panose="020B0907030504020204" pitchFamily="34" charset="0"/>
                <a:ea typeface="Verdana" panose="020B0604030504040204" pitchFamily="34" charset="0"/>
              </a:rPr>
              <a:t>(4) You may even want to teach it to your children.</a:t>
            </a: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sz="1600">
              <a:latin typeface="Eras Bold ITC" panose="020B0907030504020204" pitchFamily="34" charset="0"/>
              <a:ea typeface="Verdana" panose="020B060403050404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86951151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7924800" cy="857250"/>
          </a:xfrm>
        </p:spPr>
        <p:txBody>
          <a:bodyPr rtlCol="0">
            <a:normAutofit/>
          </a:bodyPr>
          <a:lstStyle/>
          <a:p>
            <a:pPr eaLnBrk="1" fontAlgn="auto" hangingPunct="1">
              <a:spcAft>
                <a:spcPts val="0"/>
              </a:spcAft>
              <a:defRPr/>
            </a:pPr>
            <a:r>
              <a:rPr lang="en-US" sz="3600" b="1" dirty="0" smtClean="0">
                <a:latin typeface="Eras Bold ITC" panose="020B0907030504020204" pitchFamily="34" charset="0"/>
                <a:ea typeface="Verdana" panose="020B0604030504040204" pitchFamily="34" charset="0"/>
              </a:rPr>
              <a:t>Yoder vs. Wisconsin (1972)</a:t>
            </a:r>
            <a:endParaRPr lang="en-US" sz="3600" dirty="0" smtClean="0">
              <a:latin typeface="Eras Bold ITC" panose="020B0907030504020204" pitchFamily="34" charset="0"/>
              <a:ea typeface="Verdana" panose="020B0604030504040204" pitchFamily="34" charset="0"/>
            </a:endParaRPr>
          </a:p>
        </p:txBody>
      </p:sp>
      <p:sp>
        <p:nvSpPr>
          <p:cNvPr id="64515" name="Content Placeholder 2"/>
          <p:cNvSpPr>
            <a:spLocks noGrp="1"/>
          </p:cNvSpPr>
          <p:nvPr>
            <p:ph idx="1"/>
          </p:nvPr>
        </p:nvSpPr>
        <p:spPr>
          <a:xfrm>
            <a:off x="31173" y="1182257"/>
            <a:ext cx="7893627" cy="3394472"/>
          </a:xfrm>
        </p:spPr>
        <p:txBody>
          <a:bodyPr/>
          <a:lstStyle/>
          <a:p>
            <a:pPr marL="0" indent="0" eaLnBrk="1" hangingPunct="1">
              <a:buNone/>
            </a:pPr>
            <a:r>
              <a:rPr lang="en-US" altLang="en-US" dirty="0" smtClean="0">
                <a:latin typeface="Eras Bold ITC" panose="020B0907030504020204" pitchFamily="34" charset="0"/>
                <a:ea typeface="Verdana" panose="020B0604030504040204" pitchFamily="34" charset="0"/>
              </a:rPr>
              <a:t>Your belief is only a preference, if under certain pressures and circumstances, it may, or will change. </a:t>
            </a:r>
          </a:p>
          <a:p>
            <a:pPr eaLnBrk="1" hangingPunct="1"/>
            <a:endParaRPr lang="en-US" altLang="en-US" dirty="0" smtClean="0">
              <a:latin typeface="Eras Bold ITC" panose="020B0907030504020204" pitchFamily="34" charset="0"/>
              <a:ea typeface="Verdana" panose="020B0604030504040204"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a typeface="Verdana" panose="020B060403050404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413073270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7924800" cy="857250"/>
          </a:xfrm>
        </p:spPr>
        <p:txBody>
          <a:bodyPr rtlCol="0">
            <a:normAutofit/>
          </a:bodyPr>
          <a:lstStyle/>
          <a:p>
            <a:pPr eaLnBrk="1" fontAlgn="auto" hangingPunct="1">
              <a:spcAft>
                <a:spcPts val="0"/>
              </a:spcAft>
              <a:defRPr/>
            </a:pPr>
            <a:r>
              <a:rPr lang="en-US" sz="3600" b="1" dirty="0" smtClean="0">
                <a:latin typeface="Eras Bold ITC" panose="020B0907030504020204" pitchFamily="34" charset="0"/>
                <a:ea typeface="Verdana" panose="020B0604030504040204" pitchFamily="34" charset="0"/>
              </a:rPr>
              <a:t>Yoder vs. Wisconsin (1972)</a:t>
            </a:r>
            <a:endParaRPr lang="en-US" sz="3600" dirty="0" smtClean="0">
              <a:latin typeface="Eras Bold ITC" panose="020B0907030504020204" pitchFamily="34" charset="0"/>
              <a:ea typeface="Verdana" panose="020B0604030504040204" pitchFamily="34" charset="0"/>
            </a:endParaRPr>
          </a:p>
        </p:txBody>
      </p:sp>
      <p:sp>
        <p:nvSpPr>
          <p:cNvPr id="65539" name="Content Placeholder 2"/>
          <p:cNvSpPr>
            <a:spLocks noGrp="1"/>
          </p:cNvSpPr>
          <p:nvPr>
            <p:ph idx="1"/>
          </p:nvPr>
        </p:nvSpPr>
        <p:spPr>
          <a:xfrm>
            <a:off x="1607127" y="1217559"/>
            <a:ext cx="6019800" cy="3394472"/>
          </a:xfrm>
        </p:spPr>
        <p:txBody>
          <a:bodyPr>
            <a:normAutofit fontScale="92500" lnSpcReduction="10000"/>
          </a:bodyPr>
          <a:lstStyle/>
          <a:p>
            <a:pPr marL="0" indent="0" eaLnBrk="1" hangingPunct="1">
              <a:buNone/>
            </a:pPr>
            <a:r>
              <a:rPr lang="en-US" altLang="en-US" sz="3000" b="1" i="1" dirty="0" smtClean="0">
                <a:latin typeface="Eras Bold ITC" panose="020B0907030504020204" pitchFamily="34" charset="0"/>
                <a:ea typeface="Verdana" panose="020B0604030504040204" pitchFamily="34" charset="0"/>
              </a:rPr>
              <a:t>The court applied the following tests:</a:t>
            </a:r>
            <a:endParaRPr lang="en-US" altLang="en-US" sz="3000" dirty="0" smtClean="0">
              <a:latin typeface="Eras Bold ITC" panose="020B0907030504020204" pitchFamily="34" charset="0"/>
              <a:ea typeface="Verdana" panose="020B0604030504040204" pitchFamily="34" charset="0"/>
            </a:endParaRPr>
          </a:p>
          <a:p>
            <a:pPr eaLnBrk="1" hangingPunct="1"/>
            <a:r>
              <a:rPr lang="en-US" altLang="en-US" dirty="0" smtClean="0">
                <a:latin typeface="Eras Bold ITC" panose="020B0907030504020204" pitchFamily="34" charset="0"/>
                <a:ea typeface="Verdana" panose="020B0604030504040204" pitchFamily="34" charset="0"/>
              </a:rPr>
              <a:t>Peer Pressure</a:t>
            </a:r>
          </a:p>
          <a:p>
            <a:pPr eaLnBrk="1" hangingPunct="1"/>
            <a:r>
              <a:rPr lang="en-US" altLang="en-US" dirty="0" smtClean="0">
                <a:latin typeface="Eras Bold ITC" panose="020B0907030504020204" pitchFamily="34" charset="0"/>
                <a:ea typeface="Verdana" panose="020B0604030504040204" pitchFamily="34" charset="0"/>
              </a:rPr>
              <a:t>Family Pressure</a:t>
            </a:r>
          </a:p>
          <a:p>
            <a:pPr eaLnBrk="1" hangingPunct="1"/>
            <a:r>
              <a:rPr lang="en-US" altLang="en-US" dirty="0" smtClean="0">
                <a:latin typeface="Eras Bold ITC" panose="020B0907030504020204" pitchFamily="34" charset="0"/>
                <a:ea typeface="Verdana" panose="020B0604030504040204" pitchFamily="34" charset="0"/>
              </a:rPr>
              <a:t>Fear of Lawsuit</a:t>
            </a:r>
          </a:p>
          <a:p>
            <a:pPr eaLnBrk="1" hangingPunct="1"/>
            <a:r>
              <a:rPr lang="en-US" altLang="en-US" dirty="0" smtClean="0">
                <a:latin typeface="Eras Bold ITC" panose="020B0907030504020204" pitchFamily="34" charset="0"/>
                <a:ea typeface="Verdana" panose="020B0604030504040204" pitchFamily="34" charset="0"/>
              </a:rPr>
              <a:t>Threat of Jail</a:t>
            </a:r>
          </a:p>
          <a:p>
            <a:pPr eaLnBrk="1" hangingPunct="1"/>
            <a:r>
              <a:rPr lang="en-US" altLang="en-US" dirty="0" smtClean="0">
                <a:latin typeface="Eras Bold ITC" panose="020B0907030504020204" pitchFamily="34" charset="0"/>
                <a:ea typeface="Verdana" panose="020B0604030504040204" pitchFamily="34" charset="0"/>
              </a:rPr>
              <a:t>Threat of Death</a:t>
            </a:r>
          </a:p>
          <a:p>
            <a:pPr eaLnBrk="1" hangingPunct="1"/>
            <a:endParaRPr lang="en-US" altLang="en-US" dirty="0" smtClean="0">
              <a:latin typeface="Eras Bold ITC" panose="020B0907030504020204" pitchFamily="34" charset="0"/>
              <a:ea typeface="Verdana" panose="020B0604030504040204"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a typeface="Verdana" panose="020B060403050404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787665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ible-OpenSpace"/>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0" y="0"/>
            <a:ext cx="9144000" cy="2628900"/>
          </a:xfrm>
          <a:noFill/>
        </p:spPr>
      </p:pic>
      <p:sp>
        <p:nvSpPr>
          <p:cNvPr id="46083" name="Text Box 3"/>
          <p:cNvSpPr txBox="1">
            <a:spLocks noChangeArrowheads="1"/>
          </p:cNvSpPr>
          <p:nvPr/>
        </p:nvSpPr>
        <p:spPr bwMode="auto">
          <a:xfrm>
            <a:off x="3044922" y="301336"/>
            <a:ext cx="290175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000" i="1" dirty="0">
                <a:latin typeface="Georgia" pitchFamily="18" charset="0"/>
                <a:cs typeface="Times New Roman" pitchFamily="18" charset="0"/>
              </a:rPr>
              <a:t> </a:t>
            </a:r>
            <a:r>
              <a:rPr lang="en-US" altLang="en-US" sz="3000" b="1" i="1" dirty="0">
                <a:latin typeface="Georgia" pitchFamily="18" charset="0"/>
                <a:cs typeface="Times New Roman" pitchFamily="18" charset="0"/>
              </a:rPr>
              <a:t>Luke 9:49-50</a:t>
            </a:r>
            <a:endParaRPr lang="en-US" altLang="en-US" sz="3000" b="1" i="1" dirty="0"/>
          </a:p>
        </p:txBody>
      </p:sp>
      <p:sp>
        <p:nvSpPr>
          <p:cNvPr id="70660" name="Rectangle 4"/>
          <p:cNvSpPr>
            <a:spLocks noChangeArrowheads="1"/>
          </p:cNvSpPr>
          <p:nvPr/>
        </p:nvSpPr>
        <p:spPr bwMode="auto">
          <a:xfrm>
            <a:off x="762000" y="839748"/>
            <a:ext cx="7467600" cy="4001095"/>
          </a:xfrm>
          <a:prstGeom prst="rect">
            <a:avLst/>
          </a:prstGeom>
          <a:solidFill>
            <a:srgbClr val="A50021"/>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A50021"/>
            </a:extrusionClr>
          </a:sp3d>
        </p:spPr>
        <p:txBody>
          <a:bodyPr wrap="square">
            <a:spAutoFit/>
            <a:flatTx/>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029" altLang="en-US" sz="3200" b="1" dirty="0">
                <a:ln w="28575">
                  <a:solidFill>
                    <a:schemeClr val="tx1"/>
                  </a:solidFill>
                </a:ln>
                <a:solidFill>
                  <a:schemeClr val="bg1"/>
                </a:solidFill>
                <a:latin typeface="Eras Bold ITC" panose="020B0907030504020204" pitchFamily="34" charset="0"/>
              </a:rPr>
              <a:t>And John answered and said, Master, we saw one casting out devils in thy name; and we forbad him, because he </a:t>
            </a:r>
            <a:r>
              <a:rPr lang="en-029" altLang="en-US" sz="3200" b="1" dirty="0" err="1">
                <a:ln w="28575">
                  <a:solidFill>
                    <a:schemeClr val="tx1"/>
                  </a:solidFill>
                </a:ln>
                <a:solidFill>
                  <a:schemeClr val="bg1"/>
                </a:solidFill>
                <a:latin typeface="Eras Bold ITC" panose="020B0907030504020204" pitchFamily="34" charset="0"/>
              </a:rPr>
              <a:t>followeth</a:t>
            </a:r>
            <a:r>
              <a:rPr lang="en-029" altLang="en-US" sz="3200" b="1" dirty="0">
                <a:ln w="28575">
                  <a:solidFill>
                    <a:schemeClr val="tx1"/>
                  </a:solidFill>
                </a:ln>
                <a:solidFill>
                  <a:schemeClr val="bg1"/>
                </a:solidFill>
                <a:latin typeface="Eras Bold ITC" panose="020B0907030504020204" pitchFamily="34" charset="0"/>
              </a:rPr>
              <a:t> not with us.  50 And Jesus said unto him, Forbid him not: for he that is not against us is for us.</a:t>
            </a:r>
          </a:p>
          <a:p>
            <a:pPr algn="ctr" eaLnBrk="1" hangingPunct="1"/>
            <a:endParaRPr lang="en-US" altLang="en-US" sz="3000" dirty="0">
              <a:ln w="28575">
                <a:solidFill>
                  <a:schemeClr val="tx1"/>
                </a:solidFill>
              </a:ln>
              <a:solidFill>
                <a:schemeClr val="bg1"/>
              </a:solidFill>
              <a:latin typeface="Eras Bold ITC" panose="020B090703050402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2818935527"/>
      </p:ext>
    </p:extLst>
  </p:cSld>
  <p:clrMapOvr>
    <a:masterClrMapping/>
  </p:clrMapOvr>
  <p:transition spd="med">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7924800" cy="857250"/>
          </a:xfrm>
        </p:spPr>
        <p:txBody>
          <a:bodyPr rtlCol="0">
            <a:normAutofit/>
          </a:bodyPr>
          <a:lstStyle/>
          <a:p>
            <a:pPr eaLnBrk="1" fontAlgn="auto" hangingPunct="1">
              <a:spcAft>
                <a:spcPts val="0"/>
              </a:spcAft>
              <a:defRPr/>
            </a:pPr>
            <a:r>
              <a:rPr lang="en-US" sz="3600" b="1" dirty="0" smtClean="0">
                <a:latin typeface="Eras Bold ITC" panose="020B0907030504020204" pitchFamily="34" charset="0"/>
                <a:ea typeface="Verdana" panose="020B0604030504040204" pitchFamily="34" charset="0"/>
              </a:rPr>
              <a:t>Yoder vs. Wisconsin (1972)</a:t>
            </a:r>
            <a:endParaRPr lang="en-US" sz="3600" dirty="0" smtClean="0">
              <a:latin typeface="Eras Bold ITC" panose="020B0907030504020204" pitchFamily="34" charset="0"/>
              <a:ea typeface="Verdana" panose="020B0604030504040204" pitchFamily="34" charset="0"/>
            </a:endParaRPr>
          </a:p>
        </p:txBody>
      </p:sp>
      <p:sp>
        <p:nvSpPr>
          <p:cNvPr id="66563" name="Content Placeholder 2"/>
          <p:cNvSpPr>
            <a:spLocks noGrp="1"/>
          </p:cNvSpPr>
          <p:nvPr>
            <p:ph idx="1"/>
          </p:nvPr>
        </p:nvSpPr>
        <p:spPr>
          <a:xfrm>
            <a:off x="1295400" y="1200151"/>
            <a:ext cx="6629400" cy="3394472"/>
          </a:xfrm>
        </p:spPr>
        <p:txBody>
          <a:bodyPr>
            <a:normAutofit fontScale="70000" lnSpcReduction="20000"/>
          </a:bodyPr>
          <a:lstStyle/>
          <a:p>
            <a:pPr eaLnBrk="1" hangingPunct="1">
              <a:lnSpc>
                <a:spcPct val="120000"/>
              </a:lnSpc>
              <a:spcBef>
                <a:spcPts val="0"/>
              </a:spcBef>
            </a:pPr>
            <a:r>
              <a:rPr lang="en-US" altLang="en-US" b="1" dirty="0" smtClean="0">
                <a:latin typeface="Eras Bold ITC" panose="020B0907030504020204" pitchFamily="34" charset="0"/>
                <a:ea typeface="Verdana" panose="020B0604030504040204" pitchFamily="34" charset="0"/>
              </a:rPr>
              <a:t>Conviction </a:t>
            </a:r>
            <a:r>
              <a:rPr lang="en-US" altLang="en-US" dirty="0" smtClean="0">
                <a:latin typeface="Eras Bold ITC" panose="020B0907030504020204" pitchFamily="34" charset="0"/>
                <a:ea typeface="Verdana" panose="020B0604030504040204" pitchFamily="34" charset="0"/>
              </a:rPr>
              <a:t>is a belief that will never change, because a man believes that his God requires it of him. A belief that is God ordered is a </a:t>
            </a:r>
            <a:r>
              <a:rPr lang="en-US" altLang="en-US" b="1" dirty="0" smtClean="0">
                <a:latin typeface="Eras Bold ITC" panose="020B0907030504020204" pitchFamily="34" charset="0"/>
                <a:ea typeface="Verdana" panose="020B0604030504040204" pitchFamily="34" charset="0"/>
              </a:rPr>
              <a:t>CONVICTION.</a:t>
            </a:r>
            <a:r>
              <a:rPr lang="en-US" altLang="en-US" dirty="0" smtClean="0">
                <a:latin typeface="Eras Bold ITC" panose="020B0907030504020204" pitchFamily="34" charset="0"/>
                <a:ea typeface="Verdana" panose="020B0604030504040204" pitchFamily="34" charset="0"/>
              </a:rPr>
              <a:t> </a:t>
            </a:r>
          </a:p>
          <a:p>
            <a:pPr marL="0" indent="0" eaLnBrk="1" hangingPunct="1">
              <a:lnSpc>
                <a:spcPct val="120000"/>
              </a:lnSpc>
              <a:spcBef>
                <a:spcPts val="0"/>
              </a:spcBef>
              <a:buNone/>
            </a:pPr>
            <a:endParaRPr lang="en-US" altLang="en-US" dirty="0" smtClean="0">
              <a:latin typeface="Eras Bold ITC" panose="020B0907030504020204" pitchFamily="34" charset="0"/>
              <a:ea typeface="Verdana" panose="020B0604030504040204" pitchFamily="34" charset="0"/>
            </a:endParaRPr>
          </a:p>
          <a:p>
            <a:pPr eaLnBrk="1" hangingPunct="1">
              <a:lnSpc>
                <a:spcPct val="120000"/>
              </a:lnSpc>
              <a:spcBef>
                <a:spcPts val="0"/>
              </a:spcBef>
            </a:pPr>
            <a:r>
              <a:rPr lang="en-US" altLang="en-US" dirty="0" smtClean="0">
                <a:latin typeface="Eras Bold ITC" panose="020B0907030504020204" pitchFamily="34" charset="0"/>
                <a:ea typeface="Verdana" panose="020B0604030504040204" pitchFamily="34" charset="0"/>
              </a:rPr>
              <a:t>The court said “When you believe that your God has required something of you, you will withstand all of the tests we  have spoken about.” </a:t>
            </a:r>
          </a:p>
          <a:p>
            <a:pPr eaLnBrk="1" hangingPunct="1"/>
            <a:endParaRPr lang="en-US" altLang="en-US" dirty="0" smtClean="0">
              <a:latin typeface="Eras Bold ITC" panose="020B0907030504020204" pitchFamily="34" charset="0"/>
              <a:ea typeface="Verdana" panose="020B0604030504040204"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a typeface="Verdana" panose="020B060403050404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8034192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2" y="22514"/>
            <a:ext cx="7893627" cy="857250"/>
          </a:xfrm>
        </p:spPr>
        <p:txBody>
          <a:bodyPr rtlCol="0">
            <a:normAutofit/>
          </a:bodyPr>
          <a:lstStyle/>
          <a:p>
            <a:pPr eaLnBrk="1" fontAlgn="auto" hangingPunct="1">
              <a:spcAft>
                <a:spcPts val="0"/>
              </a:spcAft>
              <a:defRPr/>
            </a:pPr>
            <a:r>
              <a:rPr lang="en-US" sz="3600" b="1" dirty="0" smtClean="0">
                <a:latin typeface="Eras Bold ITC" panose="020B0907030504020204" pitchFamily="34" charset="0"/>
                <a:ea typeface="Verdana" panose="020B0604030504040204" pitchFamily="34" charset="0"/>
              </a:rPr>
              <a:t>Yoder vs. Wisconsin (1972)</a:t>
            </a:r>
          </a:p>
        </p:txBody>
      </p:sp>
      <p:sp>
        <p:nvSpPr>
          <p:cNvPr id="67587" name="Content Placeholder 2"/>
          <p:cNvSpPr>
            <a:spLocks noGrp="1"/>
          </p:cNvSpPr>
          <p:nvPr>
            <p:ph idx="1"/>
          </p:nvPr>
        </p:nvSpPr>
        <p:spPr>
          <a:xfrm>
            <a:off x="1371600" y="1200151"/>
            <a:ext cx="6477000" cy="3394472"/>
          </a:xfrm>
        </p:spPr>
        <p:txBody>
          <a:bodyPr>
            <a:normAutofit fontScale="92500" lnSpcReduction="10000"/>
          </a:bodyPr>
          <a:lstStyle/>
          <a:p>
            <a:pPr eaLnBrk="1" hangingPunct="1">
              <a:buFont typeface="Arial" charset="0"/>
              <a:buNone/>
            </a:pPr>
            <a:r>
              <a:rPr lang="en-US" altLang="en-US" dirty="0" smtClean="0">
                <a:latin typeface="Eras Bold ITC" panose="020B0907030504020204" pitchFamily="34" charset="0"/>
                <a:ea typeface="Verdana" panose="020B0604030504040204" pitchFamily="34" charset="0"/>
              </a:rPr>
              <a:t>	</a:t>
            </a:r>
            <a:r>
              <a:rPr lang="en-US" altLang="en-US" b="1" u="sng" dirty="0" smtClean="0">
                <a:latin typeface="Eras Bold ITC" panose="020B0907030504020204" pitchFamily="34" charset="0"/>
                <a:ea typeface="Verdana" panose="020B0604030504040204" pitchFamily="34" charset="0"/>
              </a:rPr>
              <a:t>A Conviction:</a:t>
            </a:r>
          </a:p>
          <a:p>
            <a:pPr eaLnBrk="1" hangingPunct="1"/>
            <a:r>
              <a:rPr lang="en-US" altLang="en-US" dirty="0" smtClean="0">
                <a:latin typeface="Eras Bold ITC" panose="020B0907030504020204" pitchFamily="34" charset="0"/>
                <a:ea typeface="Verdana" panose="020B0604030504040204" pitchFamily="34" charset="0"/>
              </a:rPr>
              <a:t>Must not Change,</a:t>
            </a:r>
          </a:p>
          <a:p>
            <a:pPr eaLnBrk="1" hangingPunct="1"/>
            <a:r>
              <a:rPr lang="en-US" altLang="en-US" dirty="0" smtClean="0">
                <a:latin typeface="Eras Bold ITC" panose="020B0907030504020204" pitchFamily="34" charset="0"/>
                <a:ea typeface="Verdana" panose="020B0604030504040204" pitchFamily="34" charset="0"/>
              </a:rPr>
              <a:t>Must be Purposed (even if you are the only one),</a:t>
            </a:r>
          </a:p>
          <a:p>
            <a:pPr eaLnBrk="1" hangingPunct="1"/>
            <a:r>
              <a:rPr lang="en-US" altLang="en-US" dirty="0" smtClean="0">
                <a:latin typeface="Eras Bold ITC" panose="020B0907030504020204" pitchFamily="34" charset="0"/>
                <a:ea typeface="Verdana" panose="020B0604030504040204" pitchFamily="34" charset="0"/>
              </a:rPr>
              <a:t>Must be Consistent ,and , </a:t>
            </a:r>
          </a:p>
          <a:p>
            <a:pPr eaLnBrk="1" hangingPunct="1"/>
            <a:r>
              <a:rPr lang="en-US" altLang="en-US" dirty="0" smtClean="0">
                <a:latin typeface="Eras Bold ITC" panose="020B0907030504020204" pitchFamily="34" charset="0"/>
                <a:ea typeface="Verdana" panose="020B0604030504040204" pitchFamily="34" charset="0"/>
              </a:rPr>
              <a:t>Must be seen in your daily living.</a:t>
            </a:r>
          </a:p>
          <a:p>
            <a:pPr eaLnBrk="1" hangingPunct="1"/>
            <a:endParaRPr lang="en-US" altLang="en-US" dirty="0" smtClean="0">
              <a:latin typeface="Eras Bold ITC" panose="020B0907030504020204" pitchFamily="34" charset="0"/>
              <a:ea typeface="Verdana" panose="020B0604030504040204" pitchFamily="34" charset="0"/>
            </a:endParaRPr>
          </a:p>
        </p:txBody>
      </p:sp>
      <p:sp>
        <p:nvSpPr>
          <p:cNvPr id="4" name="Rectangle 3"/>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a typeface="Verdana" panose="020B0604030504040204" pitchFamily="34" charset="0"/>
            </a:endParaRPr>
          </a:p>
        </p:txBody>
      </p:sp>
      <p:pic>
        <p:nvPicPr>
          <p:cNvPr id="5" name="Content Placeholder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7" name="Round Single Corner Rectangle 6"/>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Verdana" panose="020B0604030504040204" pitchFamily="34" charset="0"/>
              <a:cs typeface="ＭＳ Ｐゴシック" pitchFamily="-110" charset="-128"/>
            </a:endParaRPr>
          </a:p>
        </p:txBody>
      </p:sp>
      <p:sp>
        <p:nvSpPr>
          <p:cNvPr id="8" name="TextBox 7"/>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4751665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448365"/>
            <a:ext cx="7924800" cy="2246769"/>
          </a:xfrm>
          <a:prstGeom prst="rect">
            <a:avLst/>
          </a:prstGeom>
        </p:spPr>
        <p:txBody>
          <a:bodyPr wrap="square">
            <a:spAutoFit/>
          </a:bodyPr>
          <a:lstStyle/>
          <a:p>
            <a:r>
              <a:rPr lang="en-029" sz="2800" b="1" i="1" dirty="0">
                <a:latin typeface="Eras Bold ITC" panose="020B0907030504020204" pitchFamily="34" charset="0"/>
                <a:ea typeface="Verdana" panose="020B0604030504040204" pitchFamily="34" charset="0"/>
              </a:rPr>
              <a:t>Goldman </a:t>
            </a:r>
            <a:r>
              <a:rPr lang="en-029" sz="2800" b="1" i="1" dirty="0" err="1">
                <a:latin typeface="Eras Bold ITC" panose="020B0907030504020204" pitchFamily="34" charset="0"/>
                <a:ea typeface="Verdana" panose="020B0604030504040204" pitchFamily="34" charset="0"/>
              </a:rPr>
              <a:t>v.Weinberger</a:t>
            </a:r>
            <a:r>
              <a:rPr lang="en-029" sz="2800" b="1" i="1" dirty="0">
                <a:latin typeface="Eras Bold ITC" panose="020B0907030504020204" pitchFamily="34" charset="0"/>
                <a:ea typeface="Verdana" panose="020B0604030504040204" pitchFamily="34" charset="0"/>
              </a:rPr>
              <a:t> (1986)</a:t>
            </a:r>
          </a:p>
          <a:p>
            <a:r>
              <a:rPr lang="en-029" sz="2800" dirty="0">
                <a:latin typeface="Eras Bold ITC" panose="020B0907030504020204" pitchFamily="34" charset="0"/>
                <a:ea typeface="Verdana" panose="020B0604030504040204" pitchFamily="34" charset="0"/>
              </a:rPr>
              <a:t>Ruled that the Free Exercise Clause did not exempt </a:t>
            </a:r>
            <a:r>
              <a:rPr lang="en-029" sz="2800" dirty="0" smtClean="0">
                <a:latin typeface="Eras Bold ITC" panose="020B0907030504020204" pitchFamily="34" charset="0"/>
                <a:ea typeface="Verdana" panose="020B0604030504040204" pitchFamily="34" charset="0"/>
              </a:rPr>
              <a:t>a Jewish </a:t>
            </a:r>
            <a:r>
              <a:rPr lang="en-029" sz="2800" dirty="0">
                <a:latin typeface="Eras Bold ITC" panose="020B0907030504020204" pitchFamily="34" charset="0"/>
                <a:ea typeface="Verdana" panose="020B0604030504040204" pitchFamily="34" charset="0"/>
              </a:rPr>
              <a:t>Air Force captain from the rule that forbade </a:t>
            </a:r>
            <a:r>
              <a:rPr lang="en-029" sz="2800" dirty="0" smtClean="0">
                <a:latin typeface="Eras Bold ITC" panose="020B0907030504020204" pitchFamily="34" charset="0"/>
                <a:ea typeface="Verdana" panose="020B0604030504040204" pitchFamily="34" charset="0"/>
              </a:rPr>
              <a:t>the wearing </a:t>
            </a:r>
            <a:r>
              <a:rPr lang="en-029" sz="2800" dirty="0">
                <a:latin typeface="Eras Bold ITC" panose="020B0907030504020204" pitchFamily="34" charset="0"/>
                <a:ea typeface="Verdana" panose="020B0604030504040204" pitchFamily="34" charset="0"/>
              </a:rPr>
              <a:t>of any headgear indoors.</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3508329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448365"/>
            <a:ext cx="7924800" cy="2246769"/>
          </a:xfrm>
          <a:prstGeom prst="rect">
            <a:avLst/>
          </a:prstGeom>
        </p:spPr>
        <p:txBody>
          <a:bodyPr wrap="square">
            <a:spAutoFit/>
          </a:bodyPr>
          <a:lstStyle/>
          <a:p>
            <a:r>
              <a:rPr lang="en-029" sz="2800" b="1" i="1" dirty="0" err="1">
                <a:latin typeface="Eras Bold ITC" panose="020B0907030504020204" pitchFamily="34" charset="0"/>
                <a:ea typeface="Verdana" panose="020B0604030504040204" pitchFamily="34" charset="0"/>
              </a:rPr>
              <a:t>O’Lone</a:t>
            </a:r>
            <a:r>
              <a:rPr lang="en-029" sz="2800" b="1" i="1" dirty="0">
                <a:latin typeface="Eras Bold ITC" panose="020B0907030504020204" pitchFamily="34" charset="0"/>
                <a:ea typeface="Verdana" panose="020B0604030504040204" pitchFamily="34" charset="0"/>
              </a:rPr>
              <a:t> v. Estate of Shabazz (1987)</a:t>
            </a:r>
          </a:p>
          <a:p>
            <a:r>
              <a:rPr lang="en-029" sz="2800" dirty="0">
                <a:latin typeface="Eras Bold ITC" panose="020B0907030504020204" pitchFamily="34" charset="0"/>
                <a:ea typeface="Verdana" panose="020B0604030504040204" pitchFamily="34" charset="0"/>
              </a:rPr>
              <a:t>Ruled that security considerations provided a </a:t>
            </a:r>
            <a:r>
              <a:rPr lang="en-029" sz="2800" dirty="0" smtClean="0">
                <a:latin typeface="Eras Bold ITC" panose="020B0907030504020204" pitchFamily="34" charset="0"/>
                <a:ea typeface="Verdana" panose="020B0604030504040204" pitchFamily="34" charset="0"/>
              </a:rPr>
              <a:t>reasonable basis </a:t>
            </a:r>
            <a:r>
              <a:rPr lang="en-029" sz="2800" dirty="0">
                <a:latin typeface="Eras Bold ITC" panose="020B0907030504020204" pitchFamily="34" charset="0"/>
                <a:ea typeface="Verdana" panose="020B0604030504040204" pitchFamily="34" charset="0"/>
              </a:rPr>
              <a:t>for restricting prison inmate attendance at </a:t>
            </a:r>
            <a:r>
              <a:rPr lang="en-029" sz="2800" dirty="0" smtClean="0">
                <a:latin typeface="Eras Bold ITC" panose="020B0907030504020204" pitchFamily="34" charset="0"/>
                <a:ea typeface="Verdana" panose="020B0604030504040204" pitchFamily="34" charset="0"/>
              </a:rPr>
              <a:t>a Muslim </a:t>
            </a:r>
            <a:r>
              <a:rPr lang="en-029" sz="2800" dirty="0">
                <a:latin typeface="Eras Bold ITC" panose="020B0907030504020204" pitchFamily="34" charset="0"/>
                <a:ea typeface="Verdana" panose="020B0604030504040204" pitchFamily="34" charset="0"/>
              </a:rPr>
              <a:t>religious service.</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87174639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448365"/>
            <a:ext cx="7924800" cy="2246769"/>
          </a:xfrm>
          <a:prstGeom prst="rect">
            <a:avLst/>
          </a:prstGeom>
        </p:spPr>
        <p:txBody>
          <a:bodyPr wrap="square">
            <a:spAutoFit/>
          </a:bodyPr>
          <a:lstStyle/>
          <a:p>
            <a:r>
              <a:rPr lang="en-029" sz="2800" b="1" i="1" dirty="0" err="1">
                <a:latin typeface="Eras Bold ITC" panose="020B0907030504020204" pitchFamily="34" charset="0"/>
                <a:ea typeface="Verdana" panose="020B0604030504040204" pitchFamily="34" charset="0"/>
              </a:rPr>
              <a:t>O’Lone</a:t>
            </a:r>
            <a:r>
              <a:rPr lang="en-029" sz="2800" b="1" i="1" dirty="0">
                <a:latin typeface="Eras Bold ITC" panose="020B0907030504020204" pitchFamily="34" charset="0"/>
                <a:ea typeface="Verdana" panose="020B0604030504040204" pitchFamily="34" charset="0"/>
              </a:rPr>
              <a:t> v. Estate of Shabazz (1987)</a:t>
            </a:r>
          </a:p>
          <a:p>
            <a:r>
              <a:rPr lang="en-029" sz="2800" dirty="0">
                <a:latin typeface="Eras Bold ITC" panose="020B0907030504020204" pitchFamily="34" charset="0"/>
                <a:ea typeface="Verdana" panose="020B0604030504040204" pitchFamily="34" charset="0"/>
              </a:rPr>
              <a:t>Ruled that security considerations provided a </a:t>
            </a:r>
            <a:r>
              <a:rPr lang="en-029" sz="2800" dirty="0" smtClean="0">
                <a:latin typeface="Eras Bold ITC" panose="020B0907030504020204" pitchFamily="34" charset="0"/>
                <a:ea typeface="Verdana" panose="020B0604030504040204" pitchFamily="34" charset="0"/>
              </a:rPr>
              <a:t>reasonable basis </a:t>
            </a:r>
            <a:r>
              <a:rPr lang="en-029" sz="2800" dirty="0">
                <a:latin typeface="Eras Bold ITC" panose="020B0907030504020204" pitchFamily="34" charset="0"/>
                <a:ea typeface="Verdana" panose="020B0604030504040204" pitchFamily="34" charset="0"/>
              </a:rPr>
              <a:t>for restricting prison inmate attendance at </a:t>
            </a:r>
            <a:r>
              <a:rPr lang="en-029" sz="2800" dirty="0" smtClean="0">
                <a:latin typeface="Eras Bold ITC" panose="020B0907030504020204" pitchFamily="34" charset="0"/>
                <a:ea typeface="Verdana" panose="020B0604030504040204" pitchFamily="34" charset="0"/>
              </a:rPr>
              <a:t>a Muslim </a:t>
            </a:r>
            <a:r>
              <a:rPr lang="en-029" sz="2800" dirty="0">
                <a:latin typeface="Eras Bold ITC" panose="020B0907030504020204" pitchFamily="34" charset="0"/>
                <a:ea typeface="Verdana" panose="020B0604030504040204" pitchFamily="34" charset="0"/>
              </a:rPr>
              <a:t>religious service.</a:t>
            </a: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41851793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21919"/>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34691"/>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4166635"/>
            <a:ext cx="1447800" cy="936634"/>
          </a:xfrm>
          <a:prstGeom prst="rect">
            <a:avLst/>
          </a:prstGeom>
        </p:spPr>
      </p:pic>
      <p:sp>
        <p:nvSpPr>
          <p:cNvPr id="8" name="Round Single Corner Rectangle 7"/>
          <p:cNvSpPr/>
          <p:nvPr/>
        </p:nvSpPr>
        <p:spPr bwMode="auto">
          <a:xfrm rot="10800000">
            <a:off x="8772525" y="-40231"/>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408134"/>
            <a:ext cx="7924800" cy="3108543"/>
          </a:xfrm>
          <a:prstGeom prst="rect">
            <a:avLst/>
          </a:prstGeom>
        </p:spPr>
        <p:txBody>
          <a:bodyPr wrap="square">
            <a:spAutoFit/>
          </a:bodyPr>
          <a:lstStyle/>
          <a:p>
            <a:r>
              <a:rPr lang="en-029" sz="2800" b="1" i="1" dirty="0">
                <a:latin typeface="Eras Bold ITC" panose="020B0907030504020204" pitchFamily="34" charset="0"/>
                <a:ea typeface="Verdana" panose="020B0604030504040204" pitchFamily="34" charset="0"/>
              </a:rPr>
              <a:t>Employment Division v. Smith (1990)</a:t>
            </a:r>
          </a:p>
          <a:p>
            <a:r>
              <a:rPr lang="en-029" sz="2800" dirty="0">
                <a:latin typeface="Eras Bold ITC" panose="020B0907030504020204" pitchFamily="34" charset="0"/>
                <a:ea typeface="Verdana" panose="020B0604030504040204" pitchFamily="34" charset="0"/>
              </a:rPr>
              <a:t>Upheld the denial of unemployment compensation </a:t>
            </a:r>
            <a:r>
              <a:rPr lang="en-029" sz="2800" dirty="0" smtClean="0">
                <a:latin typeface="Eras Bold ITC" panose="020B0907030504020204" pitchFamily="34" charset="0"/>
                <a:ea typeface="Verdana" panose="020B0604030504040204" pitchFamily="34" charset="0"/>
              </a:rPr>
              <a:t>to two </a:t>
            </a:r>
            <a:r>
              <a:rPr lang="en-029" sz="2800" dirty="0">
                <a:latin typeface="Eras Bold ITC" panose="020B0907030504020204" pitchFamily="34" charset="0"/>
                <a:ea typeface="Verdana" panose="020B0604030504040204" pitchFamily="34" charset="0"/>
              </a:rPr>
              <a:t>Native American drug rehabilitation </a:t>
            </a:r>
            <a:r>
              <a:rPr lang="en-029" sz="2800" dirty="0" err="1" smtClean="0">
                <a:latin typeface="Eras Bold ITC" panose="020B0907030504020204" pitchFamily="34" charset="0"/>
                <a:ea typeface="Verdana" panose="020B0604030504040204" pitchFamily="34" charset="0"/>
              </a:rPr>
              <a:t>counselors</a:t>
            </a:r>
            <a:r>
              <a:rPr lang="en-029" sz="2800" dirty="0" smtClean="0">
                <a:latin typeface="Eras Bold ITC" panose="020B0907030504020204" pitchFamily="34" charset="0"/>
                <a:ea typeface="Verdana" panose="020B0604030504040204" pitchFamily="34" charset="0"/>
              </a:rPr>
              <a:t> who </a:t>
            </a:r>
            <a:r>
              <a:rPr lang="en-029" sz="2800" dirty="0">
                <a:latin typeface="Eras Bold ITC" panose="020B0907030504020204" pitchFamily="34" charset="0"/>
                <a:ea typeface="Verdana" panose="020B0604030504040204" pitchFamily="34" charset="0"/>
              </a:rPr>
              <a:t>had been dismissed because they had ingested </a:t>
            </a:r>
            <a:r>
              <a:rPr lang="en-029" sz="2800" dirty="0" smtClean="0">
                <a:latin typeface="Eras Bold ITC" panose="020B0907030504020204" pitchFamily="34" charset="0"/>
                <a:ea typeface="Verdana" panose="020B0604030504040204" pitchFamily="34" charset="0"/>
              </a:rPr>
              <a:t>the hallucinogen </a:t>
            </a:r>
            <a:r>
              <a:rPr lang="en-029" sz="2800" dirty="0">
                <a:latin typeface="Eras Bold ITC" panose="020B0907030504020204" pitchFamily="34" charset="0"/>
                <a:ea typeface="Verdana" panose="020B0604030504040204" pitchFamily="34" charset="0"/>
              </a:rPr>
              <a:t>peyote as part of a religious ritual.</a:t>
            </a:r>
          </a:p>
        </p:txBody>
      </p:sp>
      <p:sp>
        <p:nvSpPr>
          <p:cNvPr id="3" name="Rectangle 2"/>
          <p:cNvSpPr/>
          <p:nvPr/>
        </p:nvSpPr>
        <p:spPr>
          <a:xfrm>
            <a:off x="381000" y="93119"/>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 Significant Supreme Court Rulings</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23472738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34636" y="1232922"/>
            <a:ext cx="7924800" cy="2677656"/>
          </a:xfrm>
          <a:prstGeom prst="rect">
            <a:avLst/>
          </a:prstGeom>
        </p:spPr>
        <p:txBody>
          <a:bodyPr wrap="square">
            <a:spAutoFit/>
          </a:bodyPr>
          <a:lstStyle/>
          <a:p>
            <a:r>
              <a:rPr lang="en-US" sz="2800" b="1" dirty="0" err="1">
                <a:latin typeface="Eras Bold ITC" panose="020B0907030504020204" pitchFamily="34" charset="0"/>
                <a:ea typeface="Verdana" panose="020B0604030504040204" pitchFamily="34" charset="0"/>
              </a:rPr>
              <a:t>Sumayyah</a:t>
            </a:r>
            <a:r>
              <a:rPr lang="en-US" sz="2800" b="1" dirty="0">
                <a:latin typeface="Eras Bold ITC" panose="020B0907030504020204" pitchFamily="34" charset="0"/>
                <a:ea typeface="Verdana" panose="020B0604030504040204" pitchFamily="34" charset="0"/>
              </a:rPr>
              <a:t> Mohamed v. Holy Name Convent Secondary School and </a:t>
            </a:r>
            <a:r>
              <a:rPr lang="en-US" sz="2800" b="1" dirty="0" err="1">
                <a:latin typeface="Eras Bold ITC" panose="020B0907030504020204" pitchFamily="34" charset="0"/>
                <a:ea typeface="Verdana" panose="020B0604030504040204" pitchFamily="34" charset="0"/>
              </a:rPr>
              <a:t>Ors</a:t>
            </a:r>
            <a:r>
              <a:rPr lang="en-US" sz="2800" b="1" dirty="0">
                <a:latin typeface="Eras Bold ITC" panose="020B0907030504020204" pitchFamily="34" charset="0"/>
                <a:ea typeface="Verdana" panose="020B0604030504040204" pitchFamily="34" charset="0"/>
              </a:rPr>
              <a:t>.  No.3000A of (1994) (The Hijab Case</a:t>
            </a:r>
            <a:r>
              <a:rPr lang="en-US" sz="2800" b="1" dirty="0" smtClean="0">
                <a:latin typeface="Eras Bold ITC" panose="020B0907030504020204" pitchFamily="34" charset="0"/>
                <a:ea typeface="Verdana" panose="020B0604030504040204" pitchFamily="34" charset="0"/>
              </a:rPr>
              <a:t>). </a:t>
            </a:r>
            <a:r>
              <a:rPr lang="en-US" sz="2800" dirty="0" smtClean="0">
                <a:latin typeface="Eras Bold ITC" panose="020B0907030504020204" pitchFamily="34" charset="0"/>
              </a:rPr>
              <a:t>A church school accepting government funding cannot discriminate against a Muslim child wearing religious covering.</a:t>
            </a:r>
            <a:endParaRPr lang="en-029" sz="2800" dirty="0">
              <a:latin typeface="Eras Bold ITC" panose="020B0907030504020204" pitchFamily="34" charset="0"/>
              <a:ea typeface="Verdana" panose="020B0604030504040204" pitchFamily="34" charset="0"/>
            </a:endParaRPr>
          </a:p>
        </p:txBody>
      </p:sp>
      <p:sp>
        <p:nvSpPr>
          <p:cNvPr id="3" name="Rectangle 2"/>
          <p:cNvSpPr/>
          <p:nvPr/>
        </p:nvSpPr>
        <p:spPr>
          <a:xfrm>
            <a:off x="381000" y="133350"/>
            <a:ext cx="7010400" cy="830997"/>
          </a:xfrm>
          <a:prstGeom prst="rect">
            <a:avLst/>
          </a:prstGeom>
        </p:spPr>
        <p:txBody>
          <a:bodyPr wrap="square">
            <a:spAutoFit/>
          </a:bodyPr>
          <a:lstStyle/>
          <a:p>
            <a:pPr algn="ctr"/>
            <a:r>
              <a:rPr lang="en-029" sz="2400" b="1" dirty="0">
                <a:latin typeface="Eras Bold ITC" panose="020B0907030504020204" pitchFamily="34" charset="0"/>
                <a:ea typeface="Verdana" panose="020B0604030504040204" pitchFamily="34" charset="0"/>
              </a:rPr>
              <a:t>The Free Exercise Clause</a:t>
            </a:r>
            <a:r>
              <a:rPr lang="en-029" sz="2400" b="1" dirty="0" smtClean="0">
                <a:latin typeface="Eras Bold ITC" panose="020B0907030504020204" pitchFamily="34" charset="0"/>
                <a:ea typeface="Verdana" panose="020B0604030504040204" pitchFamily="34" charset="0"/>
              </a:rPr>
              <a:t>: High Court Trinidad &amp; Tobago</a:t>
            </a:r>
            <a:endParaRPr lang="en-029" sz="2400" dirty="0">
              <a:latin typeface="Eras Bold ITC" panose="020B0907030504020204" pitchFamily="34" charset="0"/>
              <a:ea typeface="Verdana" panose="020B0604030504040204" pitchFamily="34" charset="0"/>
            </a:endParaRP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65316860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69272" y="0"/>
            <a:ext cx="7924800" cy="4154984"/>
          </a:xfrm>
          <a:prstGeom prst="rect">
            <a:avLst/>
          </a:prstGeom>
        </p:spPr>
        <p:txBody>
          <a:bodyPr wrap="square">
            <a:spAutoFit/>
          </a:bodyPr>
          <a:lstStyle/>
          <a:p>
            <a:r>
              <a:rPr lang="en-029" sz="2400" dirty="0">
                <a:latin typeface="Eras Bold ITC" panose="020B0907030504020204" pitchFamily="34" charset="0"/>
                <a:ea typeface="Verdana" panose="020B0604030504040204" pitchFamily="34" charset="0"/>
              </a:rPr>
              <a:t>The Adventist dedication to freedom of conscience recognizes that there are limits on this freedom. Freedom of religion can only exist in the context of the protection of the legitimate and equal rights of others in society. When society has a compelling interest, such as the protection of its citizens from imminent harm, it can therefore legitimately curtail religious practices. Such curtailments should be undertaken in a manner that limits the religious practice as little as possible and still protects those endangered by it. </a:t>
            </a: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97144541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latin typeface="Eras Bold ITC" panose="020B0907030504020204" pitchFamily="34" charset="0"/>
            </a:endParaRPr>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ound Single Corner Rectangle 7"/>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Eras Bold ITC" panose="020B0907030504020204" pitchFamily="34" charset="0"/>
              <a:ea typeface="ＭＳ Ｐゴシック" pitchFamily="-110" charset="-128"/>
              <a:cs typeface="ＭＳ Ｐゴシック" pitchFamily="-110" charset="-128"/>
            </a:endParaRPr>
          </a:p>
        </p:txBody>
      </p:sp>
      <p:sp>
        <p:nvSpPr>
          <p:cNvPr id="2" name="Rectangle 1"/>
          <p:cNvSpPr/>
          <p:nvPr/>
        </p:nvSpPr>
        <p:spPr>
          <a:xfrm>
            <a:off x="69272" y="0"/>
            <a:ext cx="7924800" cy="3539430"/>
          </a:xfrm>
          <a:prstGeom prst="rect">
            <a:avLst/>
          </a:prstGeom>
        </p:spPr>
        <p:txBody>
          <a:bodyPr wrap="square">
            <a:spAutoFit/>
          </a:bodyPr>
          <a:lstStyle/>
          <a:p>
            <a:r>
              <a:rPr lang="en-029" sz="2800" dirty="0" smtClean="0">
                <a:latin typeface="Eras Bold ITC" panose="020B0907030504020204" pitchFamily="34" charset="0"/>
                <a:ea typeface="Verdana" panose="020B0604030504040204" pitchFamily="34" charset="0"/>
              </a:rPr>
              <a:t>Limitation </a:t>
            </a:r>
            <a:r>
              <a:rPr lang="en-029" sz="2800" dirty="0">
                <a:latin typeface="Eras Bold ITC" panose="020B0907030504020204" pitchFamily="34" charset="0"/>
                <a:ea typeface="Verdana" panose="020B0604030504040204" pitchFamily="34" charset="0"/>
              </a:rPr>
              <a:t>of freedom of conscience in order to protect society from offense or similar intangible harms, from hypothetical dangers or to impose social or religious conformity by measures such as Sunday laws or other state mandated religious observances, are not legitimate limitations on freedom.</a:t>
            </a:r>
          </a:p>
        </p:txBody>
      </p:sp>
      <p:sp>
        <p:nvSpPr>
          <p:cNvPr id="9" name="TextBox 8"/>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190639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Bible-OpenSpace"/>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0" y="0"/>
            <a:ext cx="9144000" cy="2628900"/>
          </a:xfrm>
          <a:noFill/>
        </p:spPr>
      </p:pic>
      <p:sp>
        <p:nvSpPr>
          <p:cNvPr id="47107" name="Text Box 3"/>
          <p:cNvSpPr txBox="1">
            <a:spLocks noChangeArrowheads="1"/>
          </p:cNvSpPr>
          <p:nvPr/>
        </p:nvSpPr>
        <p:spPr bwMode="auto">
          <a:xfrm>
            <a:off x="2512352" y="361950"/>
            <a:ext cx="40430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000" b="1" i="1" dirty="0">
                <a:latin typeface="Georgia" pitchFamily="18" charset="0"/>
                <a:cs typeface="Times New Roman" pitchFamily="18" charset="0"/>
              </a:rPr>
              <a:t> Philippians 1:15-18</a:t>
            </a:r>
            <a:endParaRPr lang="en-US" altLang="en-US" sz="3000" b="1" i="1" dirty="0"/>
          </a:p>
        </p:txBody>
      </p:sp>
      <p:sp>
        <p:nvSpPr>
          <p:cNvPr id="70660" name="Rectangle 4"/>
          <p:cNvSpPr>
            <a:spLocks noChangeArrowheads="1"/>
          </p:cNvSpPr>
          <p:nvPr/>
        </p:nvSpPr>
        <p:spPr bwMode="auto">
          <a:xfrm>
            <a:off x="381000" y="915948"/>
            <a:ext cx="8305799" cy="3785652"/>
          </a:xfrm>
          <a:prstGeom prst="rect">
            <a:avLst/>
          </a:prstGeom>
          <a:solidFill>
            <a:srgbClr val="A50021"/>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A50021"/>
            </a:extrusionClr>
          </a:sp3d>
        </p:spPr>
        <p:txBody>
          <a:bodyPr wrap="square">
            <a:spAutoFit/>
            <a:flatTx/>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000" b="1" dirty="0">
                <a:ln w="28575">
                  <a:solidFill>
                    <a:schemeClr val="tx1"/>
                  </a:solidFill>
                </a:ln>
                <a:solidFill>
                  <a:schemeClr val="bg1"/>
                </a:solidFill>
                <a:latin typeface="Eras Bold ITC" panose="020B0907030504020204" pitchFamily="34" charset="0"/>
              </a:rPr>
              <a:t>It is true that some preach Christ out of envy and rivalry, but others out of goodwill.  The latter do so in love, knowing that I am put here for the defense of the gospel.  The former preach Christ out of selfish ambition, not sincerely, supposing that they can stir up trouble for me while I am in chains</a:t>
            </a:r>
            <a:r>
              <a:rPr lang="en-US" altLang="en-US" sz="3000" b="1" dirty="0" smtClean="0">
                <a:ln w="28575">
                  <a:solidFill>
                    <a:schemeClr val="tx1"/>
                  </a:solidFill>
                </a:ln>
                <a:solidFill>
                  <a:schemeClr val="bg1"/>
                </a:solidFill>
                <a:latin typeface="Eras Bold ITC" panose="020B0907030504020204" pitchFamily="34" charset="0"/>
              </a:rPr>
              <a:t>.</a:t>
            </a:r>
            <a:endParaRPr lang="en-US" altLang="en-US" sz="3000" dirty="0">
              <a:ln w="28575">
                <a:solidFill>
                  <a:schemeClr val="tx1"/>
                </a:solidFill>
              </a:ln>
              <a:solidFill>
                <a:schemeClr val="bg1"/>
              </a:solidFill>
              <a:latin typeface="Eras Bold ITC" panose="020B090703050402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2866013781"/>
      </p:ext>
    </p:extLst>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Bible-OpenSpace"/>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0" y="0"/>
            <a:ext cx="9144000" cy="2628900"/>
          </a:xfrm>
          <a:noFill/>
        </p:spPr>
      </p:pic>
      <p:sp>
        <p:nvSpPr>
          <p:cNvPr id="48131" name="Text Box 3"/>
          <p:cNvSpPr txBox="1">
            <a:spLocks noChangeArrowheads="1"/>
          </p:cNvSpPr>
          <p:nvPr/>
        </p:nvSpPr>
        <p:spPr bwMode="auto">
          <a:xfrm>
            <a:off x="2759215" y="381000"/>
            <a:ext cx="40430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000" b="1" i="1" dirty="0">
                <a:latin typeface="Georgia" pitchFamily="18" charset="0"/>
                <a:cs typeface="Times New Roman" pitchFamily="18" charset="0"/>
              </a:rPr>
              <a:t> Philippians 1:15-18</a:t>
            </a:r>
            <a:endParaRPr lang="en-US" altLang="en-US" sz="3000" b="1" i="1" dirty="0"/>
          </a:p>
        </p:txBody>
      </p:sp>
      <p:sp>
        <p:nvSpPr>
          <p:cNvPr id="70660" name="Rectangle 4"/>
          <p:cNvSpPr>
            <a:spLocks noChangeArrowheads="1"/>
          </p:cNvSpPr>
          <p:nvPr/>
        </p:nvSpPr>
        <p:spPr bwMode="auto">
          <a:xfrm>
            <a:off x="914400" y="934998"/>
            <a:ext cx="7239000" cy="3508653"/>
          </a:xfrm>
          <a:prstGeom prst="rect">
            <a:avLst/>
          </a:prstGeom>
          <a:solidFill>
            <a:srgbClr val="A50021"/>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A50021"/>
            </a:extrusionClr>
          </a:sp3d>
        </p:spPr>
        <p:txBody>
          <a:bodyPr wrap="square">
            <a:spAutoFit/>
            <a:flatTx/>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200" b="1" dirty="0">
                <a:ln w="28575">
                  <a:solidFill>
                    <a:schemeClr val="tx1"/>
                  </a:solidFill>
                </a:ln>
                <a:solidFill>
                  <a:schemeClr val="bg1"/>
                </a:solidFill>
                <a:latin typeface="Eras Bold ITC" panose="020B0907030504020204" pitchFamily="34" charset="0"/>
              </a:rPr>
              <a:t>But what does it matter? The important thing is that in every way, whether from false motives or true, Christ is preached. And because of this I rejoice. Yes, and I will continue to rejoice.  </a:t>
            </a:r>
            <a:endParaRPr lang="en-029" altLang="en-US" sz="3200" b="1" dirty="0">
              <a:ln w="28575">
                <a:solidFill>
                  <a:schemeClr val="tx1"/>
                </a:solidFill>
              </a:ln>
              <a:solidFill>
                <a:schemeClr val="bg1"/>
              </a:solidFill>
              <a:latin typeface="Eras Bold ITC" panose="020B0907030504020204" pitchFamily="34" charset="0"/>
            </a:endParaRPr>
          </a:p>
          <a:p>
            <a:pPr algn="ctr" eaLnBrk="1" hangingPunct="1"/>
            <a:endParaRPr lang="en-US" altLang="en-US" sz="3000" b="1" dirty="0">
              <a:ln w="28575">
                <a:solidFill>
                  <a:schemeClr val="tx1"/>
                </a:solidFill>
              </a:ln>
              <a:solidFill>
                <a:schemeClr val="bg1"/>
              </a:solidFill>
              <a:latin typeface="Eras Bold ITC" panose="020B090703050402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3778736543"/>
      </p:ext>
    </p:extLst>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5400000">
            <a:off x="5962650" y="1962150"/>
            <a:ext cx="51435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029"/>
          </a:p>
        </p:txBody>
      </p:sp>
      <p:pic>
        <p:nvPicPr>
          <p:cNvPr id="6" name="Content Placeholder 5"/>
          <p:cNvPicPr>
            <a:picLocks noGrp="1" noChangeAspect="1"/>
          </p:cNvPicPr>
          <p:nvPr>
            <p:ph idx="1"/>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924800" y="3974922"/>
            <a:ext cx="1194954" cy="1200150"/>
          </a:xfr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78832"/>
            <a:ext cx="1600200" cy="1035227"/>
          </a:xfrm>
          <a:prstGeom prst="rect">
            <a:avLst/>
          </a:prstGeom>
        </p:spPr>
      </p:pic>
      <p:sp>
        <p:nvSpPr>
          <p:cNvPr id="8" name="Rectangle 2"/>
          <p:cNvSpPr>
            <a:spLocks noChangeArrowheads="1"/>
          </p:cNvSpPr>
          <p:nvPr/>
        </p:nvSpPr>
        <p:spPr bwMode="auto">
          <a:xfrm>
            <a:off x="-17318" y="299301"/>
            <a:ext cx="7914409" cy="4278094"/>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lgn="ctr" eaLnBrk="0" hangingPunct="0">
              <a:defRPr/>
            </a:pPr>
            <a:r>
              <a:rPr lang="en-US" sz="3600" dirty="0">
                <a:latin typeface="Eras Bold ITC" panose="020B0907030504020204" pitchFamily="34" charset="0"/>
                <a:ea typeface="Verdana" panose="020B0604030504040204" pitchFamily="34" charset="0"/>
                <a:cs typeface="Times New Roman" pitchFamily="18" charset="0"/>
              </a:rPr>
              <a:t>“Each person must insist upon an equal right to decide what his religious obligations are. </a:t>
            </a:r>
            <a:r>
              <a:rPr lang="en-US" sz="3600" dirty="0" smtClean="0">
                <a:latin typeface="Eras Bold ITC" panose="020B0907030504020204" pitchFamily="34" charset="0"/>
                <a:ea typeface="Verdana" panose="020B0604030504040204" pitchFamily="34" charset="0"/>
                <a:cs typeface="Times New Roman" pitchFamily="18" charset="0"/>
              </a:rPr>
              <a:t>He </a:t>
            </a:r>
            <a:r>
              <a:rPr lang="en-US" sz="3600" dirty="0">
                <a:latin typeface="Eras Bold ITC" panose="020B0907030504020204" pitchFamily="34" charset="0"/>
                <a:ea typeface="Verdana" panose="020B0604030504040204" pitchFamily="34" charset="0"/>
                <a:cs typeface="Times New Roman" pitchFamily="18" charset="0"/>
              </a:rPr>
              <a:t>cannot give up this right to another person or institutional authority.“ </a:t>
            </a:r>
            <a:endParaRPr lang="en-US" sz="3600" dirty="0" smtClean="0">
              <a:latin typeface="Eras Bold ITC" panose="020B0907030504020204" pitchFamily="34" charset="0"/>
              <a:ea typeface="Verdana" panose="020B0604030504040204" pitchFamily="34" charset="0"/>
              <a:cs typeface="Times New Roman" pitchFamily="18" charset="0"/>
            </a:endParaRPr>
          </a:p>
          <a:p>
            <a:pPr algn="ctr" eaLnBrk="0" hangingPunct="0">
              <a:defRPr/>
            </a:pPr>
            <a:r>
              <a:rPr lang="en-US" sz="1400" dirty="0" smtClean="0">
                <a:latin typeface="Eras Bold ITC" panose="020B0907030504020204" pitchFamily="34" charset="0"/>
                <a:ea typeface="Verdana" panose="020B0604030504040204" pitchFamily="34" charset="0"/>
                <a:cs typeface="Times New Roman" pitchFamily="18" charset="0"/>
              </a:rPr>
              <a:t>John </a:t>
            </a:r>
            <a:r>
              <a:rPr lang="en-US" sz="1400" dirty="0">
                <a:latin typeface="Eras Bold ITC" panose="020B0907030504020204" pitchFamily="34" charset="0"/>
                <a:ea typeface="Verdana" panose="020B0604030504040204" pitchFamily="34" charset="0"/>
                <a:cs typeface="Times New Roman" pitchFamily="18" charset="0"/>
              </a:rPr>
              <a:t>Rawls</a:t>
            </a:r>
          </a:p>
          <a:p>
            <a:pPr eaLnBrk="0" hangingPunct="0">
              <a:defRPr/>
            </a:pPr>
            <a:endParaRPr lang="en-US" sz="3600" dirty="0">
              <a:latin typeface="Eras Bold ITC" panose="020B0907030504020204" pitchFamily="34" charset="0"/>
              <a:ea typeface="Verdana" panose="020B0604030504040204" pitchFamily="34" charset="0"/>
            </a:endParaRPr>
          </a:p>
        </p:txBody>
      </p:sp>
      <p:pic>
        <p:nvPicPr>
          <p:cNvPr id="9" name="Picture 3" descr="C:\Documents and Settings\VP Student Dev\Desktop\RELIGIOUS LIBERTY PICS\100835-004-0A003A0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7000" y="3714750"/>
            <a:ext cx="1026871" cy="10477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 name="Round Single Corner Rectangle 9"/>
          <p:cNvSpPr/>
          <p:nvPr/>
        </p:nvSpPr>
        <p:spPr bwMode="auto">
          <a:xfrm rot="10800000">
            <a:off x="8772525" y="0"/>
            <a:ext cx="371475" cy="2924175"/>
          </a:xfrm>
          <a:prstGeom prst="round1Rect">
            <a:avLst/>
          </a:prstGeom>
          <a:solidFill>
            <a:srgbClr val="50B6B3"/>
          </a:solidFill>
          <a:ln w="9525" cap="flat" cmpd="sng" algn="ctr">
            <a:noFill/>
            <a:prstDash val="solid"/>
            <a:round/>
            <a:headEnd type="none" w="med" len="med"/>
            <a:tailEnd type="none" w="med" len="med"/>
          </a:ln>
          <a:effectLst/>
        </p:spPr>
        <p:txBody>
          <a:bodyPr/>
          <a:lstStyle/>
          <a:p>
            <a:pPr algn="ctr" eaLnBrk="0" hangingPunct="0">
              <a:defRPr/>
            </a:pPr>
            <a:endParaRPr lang="en-GB" sz="2400">
              <a:solidFill>
                <a:schemeClr val="tx2">
                  <a:lumMod val="50000"/>
                </a:schemeClr>
              </a:solidFill>
              <a:latin typeface="Arial" pitchFamily="-110" charset="0"/>
              <a:ea typeface="ＭＳ Ｐゴシック" pitchFamily="-110" charset="-128"/>
              <a:cs typeface="ＭＳ Ｐゴシック" pitchFamily="-110" charset="-128"/>
            </a:endParaRPr>
          </a:p>
        </p:txBody>
      </p:sp>
      <p:sp>
        <p:nvSpPr>
          <p:cNvPr id="11" name="TextBox 10"/>
          <p:cNvSpPr txBox="1"/>
          <p:nvPr/>
        </p:nvSpPr>
        <p:spPr>
          <a:xfrm>
            <a:off x="6705600" y="3970784"/>
            <a:ext cx="3657600" cy="276999"/>
          </a:xfrm>
          <a:prstGeom prst="rect">
            <a:avLst/>
          </a:prstGeom>
          <a:noFill/>
        </p:spPr>
        <p:txBody>
          <a:bodyPr wrap="square" rtlCol="0">
            <a:spAutoFit/>
          </a:bodyPr>
          <a:lstStyle/>
          <a:p>
            <a:pPr algn="ctr"/>
            <a:r>
              <a:rPr lang="en-029" sz="600" b="1" dirty="0" smtClean="0"/>
              <a:t>CARIBBEAN </a:t>
            </a:r>
          </a:p>
          <a:p>
            <a:pPr algn="ctr"/>
            <a:r>
              <a:rPr lang="en-029" sz="600" b="1" dirty="0" smtClean="0"/>
              <a:t>RELIGIOUS LIBERTY ASSOCIATION</a:t>
            </a:r>
            <a:endParaRPr lang="en-029" sz="600" b="1" dirty="0"/>
          </a:p>
        </p:txBody>
      </p:sp>
    </p:spTree>
    <p:extLst>
      <p:ext uri="{BB962C8B-B14F-4D97-AF65-F5344CB8AC3E}">
        <p14:creationId xmlns:p14="http://schemas.microsoft.com/office/powerpoint/2010/main" val="3459292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4742</Words>
  <Application>Microsoft Office PowerPoint</Application>
  <PresentationFormat>On-screen Show (16:9)</PresentationFormat>
  <Paragraphs>345</Paragraphs>
  <Slides>68</Slides>
  <Notes>9</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Limitations</vt:lpstr>
      <vt:lpstr>Limitations</vt:lpstr>
      <vt:lpstr>???</vt:lpstr>
      <vt:lpstr>Impact on Free Exercise</vt:lpstr>
      <vt:lpstr>Impact on Free Exercise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Exemptions in discrimination laws </vt:lpstr>
      <vt:lpstr>Exemptions in discrimination laws </vt:lpstr>
      <vt:lpstr>Anguilla BILL FOR  LABOUR CODE, 2018  </vt:lpstr>
      <vt:lpstr>Prohibition of discrimination 110. </vt:lpstr>
      <vt:lpstr>Bona fide occupational qualifications 111</vt:lpstr>
      <vt:lpstr>Bona fide occupational qualifications 111</vt:lpstr>
      <vt:lpstr>PowerPoint Presentation</vt:lpstr>
      <vt:lpstr>PowerPoint Presentation</vt:lpstr>
      <vt:lpstr>PowerPoint Presentation</vt:lpstr>
      <vt:lpstr>PowerPoint Presentation</vt:lpstr>
      <vt:lpstr>Impact on Free Exercise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ARE CONVICTIONS?  </vt:lpstr>
      <vt:lpstr>PowerPoint Presentation</vt:lpstr>
      <vt:lpstr>Yoder vs. Wisconsin (1972)</vt:lpstr>
      <vt:lpstr>Yoder vs. Wisconsin (1972) </vt:lpstr>
      <vt:lpstr>Yoder vs. Wisconsin (1972)</vt:lpstr>
      <vt:lpstr>Yoder vs. Wisconsin (1972)</vt:lpstr>
      <vt:lpstr>Yoder vs. Wisconsin (1972)</vt:lpstr>
      <vt:lpstr>Yoder vs. Wisconsin (1972)</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ASHALL</dc:creator>
  <cp:lastModifiedBy>ASHALL</cp:lastModifiedBy>
  <cp:revision>105</cp:revision>
  <dcterms:created xsi:type="dcterms:W3CDTF">2019-01-15T15:04:45Z</dcterms:created>
  <dcterms:modified xsi:type="dcterms:W3CDTF">2019-01-19T15:57:26Z</dcterms:modified>
</cp:coreProperties>
</file>