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6" r:id="rId8"/>
    <p:sldId id="267" r:id="rId9"/>
    <p:sldId id="317" r:id="rId10"/>
    <p:sldId id="318" r:id="rId11"/>
    <p:sldId id="319" r:id="rId12"/>
    <p:sldId id="262" r:id="rId13"/>
    <p:sldId id="263" r:id="rId14"/>
    <p:sldId id="264" r:id="rId15"/>
    <p:sldId id="265" r:id="rId16"/>
    <p:sldId id="268" r:id="rId17"/>
    <p:sldId id="269" r:id="rId18"/>
    <p:sldId id="270" r:id="rId19"/>
    <p:sldId id="271" r:id="rId20"/>
    <p:sldId id="272" r:id="rId21"/>
    <p:sldId id="273" r:id="rId22"/>
    <p:sldId id="306"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307" r:id="rId36"/>
    <p:sldId id="286" r:id="rId37"/>
    <p:sldId id="308" r:id="rId38"/>
    <p:sldId id="287" r:id="rId39"/>
    <p:sldId id="309" r:id="rId40"/>
    <p:sldId id="288" r:id="rId41"/>
    <p:sldId id="310" r:id="rId42"/>
    <p:sldId id="311" r:id="rId43"/>
    <p:sldId id="289" r:id="rId44"/>
    <p:sldId id="290" r:id="rId45"/>
    <p:sldId id="312" r:id="rId46"/>
    <p:sldId id="291" r:id="rId47"/>
    <p:sldId id="313" r:id="rId48"/>
    <p:sldId id="292" r:id="rId49"/>
    <p:sldId id="314" r:id="rId50"/>
    <p:sldId id="293" r:id="rId51"/>
    <p:sldId id="294" r:id="rId52"/>
    <p:sldId id="295" r:id="rId53"/>
    <p:sldId id="315" r:id="rId54"/>
    <p:sldId id="296" r:id="rId55"/>
    <p:sldId id="297" r:id="rId56"/>
    <p:sldId id="298" r:id="rId57"/>
    <p:sldId id="299" r:id="rId58"/>
    <p:sldId id="300" r:id="rId59"/>
    <p:sldId id="301" r:id="rId60"/>
    <p:sldId id="302" r:id="rId61"/>
    <p:sldId id="303" r:id="rId62"/>
    <p:sldId id="316" r:id="rId63"/>
    <p:sldId id="304" r:id="rId6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0" d="100"/>
          <a:sy n="70" d="100"/>
        </p:scale>
        <p:origin x="-60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2C6EC9B7-8E0F-4AF1-8EED-381F82F88F88}" type="datetimeFigureOut">
              <a:rPr lang="en-US" smtClean="0"/>
              <a:pPr/>
              <a:t>3/10/2010</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40E13369-652C-4CEE-948A-B186A5642D0E}" type="slidenum">
              <a:rPr lang="en-US" smtClean="0"/>
              <a:pPr/>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C6EC9B7-8E0F-4AF1-8EED-381F82F88F88}" type="datetimeFigureOut">
              <a:rPr lang="en-US" smtClean="0"/>
              <a:pPr/>
              <a:t>3/10/2010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0E13369-652C-4CEE-948A-B186A5642D0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C6EC9B7-8E0F-4AF1-8EED-381F82F88F88}" type="datetimeFigureOut">
              <a:rPr lang="en-US" smtClean="0"/>
              <a:pPr/>
              <a:t>3/10/2010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0E13369-652C-4CEE-948A-B186A5642D0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C6EC9B7-8E0F-4AF1-8EED-381F82F88F88}" type="datetimeFigureOut">
              <a:rPr lang="en-US" smtClean="0"/>
              <a:pPr/>
              <a:t>3/10/2010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0E13369-652C-4CEE-948A-B186A5642D0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2C6EC9B7-8E0F-4AF1-8EED-381F82F88F88}" type="datetimeFigureOut">
              <a:rPr lang="en-US" smtClean="0"/>
              <a:pPr/>
              <a:t>3/10/2010</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40E13369-652C-4CEE-948A-B186A5642D0E}" type="slidenum">
              <a:rPr lang="en-US" smtClean="0"/>
              <a:pPr/>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C6EC9B7-8E0F-4AF1-8EED-381F82F88F88}" type="datetimeFigureOut">
              <a:rPr lang="en-US" smtClean="0"/>
              <a:pPr/>
              <a:t>3/10/2010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fld id="{40E13369-652C-4CEE-948A-B186A5642D0E}" type="slidenum">
              <a:rPr lang="en-US" smtClean="0"/>
              <a:pPr/>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C6EC9B7-8E0F-4AF1-8EED-381F82F88F88}" type="datetimeFigureOut">
              <a:rPr lang="en-US" smtClean="0"/>
              <a:pPr/>
              <a:t>3/10/2010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fld id="{40E13369-652C-4CEE-948A-B186A5642D0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2C6EC9B7-8E0F-4AF1-8EED-381F82F88F88}" type="datetimeFigureOut">
              <a:rPr lang="en-US" smtClean="0"/>
              <a:pPr/>
              <a:t>3/10/2010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40E13369-652C-4CEE-948A-B186A5642D0E}" type="slidenum">
              <a:rPr lang="en-US" smtClean="0"/>
              <a:pPr/>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2C6EC9B7-8E0F-4AF1-8EED-381F82F88F88}" type="datetimeFigureOut">
              <a:rPr lang="en-US" smtClean="0"/>
              <a:pPr/>
              <a:t>3/10/2010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40E13369-652C-4CEE-948A-B186A5642D0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2C6EC9B7-8E0F-4AF1-8EED-381F82F88F88}" type="datetimeFigureOut">
              <a:rPr lang="en-US" smtClean="0"/>
              <a:pPr/>
              <a:t>3/10/2010</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40E13369-652C-4CEE-948A-B186A5642D0E}" type="slidenum">
              <a:rPr lang="en-US" smtClean="0"/>
              <a:pPr/>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2C6EC9B7-8E0F-4AF1-8EED-381F82F88F88}" type="datetimeFigureOut">
              <a:rPr lang="en-US" smtClean="0"/>
              <a:pPr/>
              <a:t>3/10/2010</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40E13369-652C-4CEE-948A-B186A5642D0E}" type="slidenum">
              <a:rPr lang="en-US" smtClean="0"/>
              <a:pPr/>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2C6EC9B7-8E0F-4AF1-8EED-381F82F88F88}" type="datetimeFigureOut">
              <a:rPr lang="en-US" smtClean="0"/>
              <a:pPr/>
              <a:t>3/10/2010</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40E13369-652C-4CEE-948A-B186A5642D0E}" type="slidenum">
              <a:rPr lang="en-US" smtClean="0"/>
              <a:pPr/>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4234" y="762001"/>
            <a:ext cx="8229600" cy="2590799"/>
          </a:xfrm>
        </p:spPr>
        <p:txBody>
          <a:bodyPr>
            <a:noAutofit/>
          </a:bodyPr>
          <a:lstStyle/>
          <a:p>
            <a:pPr algn="ctr"/>
            <a:r>
              <a:rPr lang="en-US" sz="6000" dirty="0" smtClean="0">
                <a:solidFill>
                  <a:srgbClr val="FFCC00"/>
                </a:solidFill>
                <a:latin typeface="Impact" pitchFamily="34" charset="0"/>
              </a:rPr>
              <a:t>TIPS FOR EFFECTIVE BIBLE WORKING</a:t>
            </a:r>
            <a:br>
              <a:rPr lang="en-US" sz="6000" dirty="0" smtClean="0">
                <a:solidFill>
                  <a:srgbClr val="FFCC00"/>
                </a:solidFill>
                <a:latin typeface="Impact" pitchFamily="34" charset="0"/>
              </a:rPr>
            </a:br>
            <a:endParaRPr lang="en-US" sz="6000" dirty="0"/>
          </a:p>
        </p:txBody>
      </p:sp>
      <p:sp>
        <p:nvSpPr>
          <p:cNvPr id="3" name="Subtitle 2"/>
          <p:cNvSpPr>
            <a:spLocks noGrp="1"/>
          </p:cNvSpPr>
          <p:nvPr>
            <p:ph type="subTitle" idx="1"/>
          </p:nvPr>
        </p:nvSpPr>
        <p:spPr>
          <a:xfrm>
            <a:off x="762000" y="3581400"/>
            <a:ext cx="7931834" cy="1752600"/>
          </a:xfrm>
        </p:spPr>
        <p:txBody>
          <a:bodyPr>
            <a:noAutofit/>
          </a:bodyPr>
          <a:lstStyle/>
          <a:p>
            <a:pPr algn="ctr"/>
            <a:r>
              <a:rPr lang="en-US" sz="3600" dirty="0" smtClean="0">
                <a:effectLst>
                  <a:outerShdw blurRad="38100" dist="38100" dir="2700000" algn="tl">
                    <a:srgbClr val="000000">
                      <a:alpha val="43137"/>
                    </a:srgbClr>
                  </a:outerShdw>
                </a:effectLst>
              </a:rPr>
              <a:t>By</a:t>
            </a:r>
          </a:p>
          <a:p>
            <a:pPr algn="ctr"/>
            <a:r>
              <a:rPr lang="en-US" sz="3600" dirty="0" smtClean="0">
                <a:effectLst>
                  <a:outerShdw blurRad="38100" dist="38100" dir="2700000" algn="tl">
                    <a:srgbClr val="000000">
                      <a:alpha val="43137"/>
                    </a:srgbClr>
                  </a:outerShdw>
                </a:effectLst>
              </a:rPr>
              <a:t>Joseph G. </a:t>
            </a:r>
            <a:r>
              <a:rPr lang="en-US" sz="3600" dirty="0" smtClean="0">
                <a:effectLst>
                  <a:outerShdw blurRad="38100" dist="38100" dir="2700000" algn="tl">
                    <a:srgbClr val="000000">
                      <a:alpha val="43137"/>
                    </a:srgbClr>
                  </a:outerShdw>
                </a:effectLst>
              </a:rPr>
              <a:t>Smith</a:t>
            </a:r>
          </a:p>
          <a:p>
            <a:pPr algn="ctr"/>
            <a:r>
              <a:rPr lang="en-US" sz="3600" dirty="0" smtClean="0">
                <a:effectLst>
                  <a:outerShdw blurRad="38100" dist="38100" dir="2700000" algn="tl">
                    <a:srgbClr val="000000">
                      <a:alpha val="43137"/>
                    </a:srgbClr>
                  </a:outerShdw>
                </a:effectLst>
              </a:rPr>
              <a:t>West Indies Union Conference</a:t>
            </a:r>
            <a:endParaRPr lang="en-US" sz="36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Impact" pitchFamily="34" charset="0"/>
              </a:rPr>
              <a:t>Christian Service, pp.225, 226</a:t>
            </a:r>
            <a:endParaRPr lang="en-US" i="1" dirty="0">
              <a:latin typeface="Impact" pitchFamily="34" charset="0"/>
            </a:endParaRPr>
          </a:p>
        </p:txBody>
      </p:sp>
      <p:sp>
        <p:nvSpPr>
          <p:cNvPr id="3" name="Content Placeholder 2"/>
          <p:cNvSpPr>
            <a:spLocks noGrp="1"/>
          </p:cNvSpPr>
          <p:nvPr>
            <p:ph idx="1"/>
          </p:nvPr>
        </p:nvSpPr>
        <p:spPr>
          <a:xfrm>
            <a:off x="304800" y="1646237"/>
            <a:ext cx="8382000" cy="4526280"/>
          </a:xfrm>
        </p:spPr>
        <p:txBody>
          <a:bodyPr>
            <a:noAutofit/>
          </a:bodyPr>
          <a:lstStyle/>
          <a:p>
            <a:r>
              <a:rPr lang="en-US" sz="4000" b="1" dirty="0" smtClean="0">
                <a:effectLst>
                  <a:outerShdw blurRad="38100" dist="38100" dir="2700000" algn="tl">
                    <a:srgbClr val="000000">
                      <a:alpha val="43137"/>
                    </a:srgbClr>
                  </a:outerShdw>
                </a:effectLst>
              </a:rPr>
              <a:t>Should the followers of Christ be less intelligent, and while professedly engaged in His service, be ignorant of the ways and means to be employed? The enterprise of gaining everlasting life is above every earthly consideration. </a:t>
            </a:r>
            <a:endParaRPr lang="en-US" sz="4000"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7" dur="8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3">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Impact" pitchFamily="34" charset="0"/>
              </a:rPr>
              <a:t>Christian Service, pp.225, 226</a:t>
            </a:r>
            <a:endParaRPr lang="en-US" i="1" dirty="0">
              <a:latin typeface="Impact" pitchFamily="34" charset="0"/>
            </a:endParaRPr>
          </a:p>
        </p:txBody>
      </p:sp>
      <p:sp>
        <p:nvSpPr>
          <p:cNvPr id="3" name="Content Placeholder 2"/>
          <p:cNvSpPr>
            <a:spLocks noGrp="1"/>
          </p:cNvSpPr>
          <p:nvPr>
            <p:ph idx="1"/>
          </p:nvPr>
        </p:nvSpPr>
        <p:spPr/>
        <p:txBody>
          <a:bodyPr>
            <a:noAutofit/>
          </a:bodyPr>
          <a:lstStyle/>
          <a:p>
            <a:r>
              <a:rPr lang="en-US" sz="4000" b="1" dirty="0" smtClean="0">
                <a:effectLst>
                  <a:outerShdw blurRad="38100" dist="38100" dir="2700000" algn="tl">
                    <a:srgbClr val="000000">
                      <a:alpha val="43137"/>
                    </a:srgbClr>
                  </a:outerShdw>
                </a:effectLst>
              </a:rPr>
              <a:t>In order to lead souls to Jesus there must be a knowledge of human nature and a study of the human mind. Much careful thought and fervent prayer are required to know how to approach men and women upon the great subject of truth.</a:t>
            </a:r>
            <a:endParaRPr lang="en-US" sz="4000"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7" dur="8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3">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p:txBody>
          <a:bodyPr>
            <a:normAutofit/>
          </a:bodyPr>
          <a:lstStyle/>
          <a:p>
            <a:pPr algn="ctr"/>
            <a:endParaRPr lang="en-US" sz="6000" dirty="0" smtClean="0">
              <a:solidFill>
                <a:srgbClr val="FFCC00"/>
              </a:solidFill>
              <a:effectLst>
                <a:outerShdw blurRad="38100" dist="38100" dir="2700000" algn="tl">
                  <a:srgbClr val="000000">
                    <a:alpha val="43137"/>
                  </a:srgbClr>
                </a:outerShdw>
              </a:effectLst>
              <a:latin typeface="Impact" pitchFamily="34" charset="0"/>
            </a:endParaRPr>
          </a:p>
          <a:p>
            <a:pPr algn="ctr"/>
            <a:endParaRPr lang="en-US" sz="6000" dirty="0" smtClean="0">
              <a:solidFill>
                <a:srgbClr val="FFCC00"/>
              </a:solidFill>
              <a:effectLst>
                <a:outerShdw blurRad="38100" dist="38100" dir="2700000" algn="tl">
                  <a:srgbClr val="000000">
                    <a:alpha val="43137"/>
                  </a:srgbClr>
                </a:outerShdw>
              </a:effectLst>
              <a:latin typeface="Impact" pitchFamily="34" charset="0"/>
            </a:endParaRPr>
          </a:p>
          <a:p>
            <a:pPr algn="ctr"/>
            <a:r>
              <a:rPr lang="en-US" sz="6000" dirty="0" smtClean="0">
                <a:solidFill>
                  <a:srgbClr val="FFCC00"/>
                </a:solidFill>
                <a:effectLst>
                  <a:outerShdw blurRad="38100" dist="38100" dir="2700000" algn="tl">
                    <a:srgbClr val="000000">
                      <a:alpha val="43137"/>
                    </a:srgbClr>
                  </a:outerShdw>
                </a:effectLst>
                <a:latin typeface="Impact" pitchFamily="34" charset="0"/>
              </a:rPr>
              <a:t>1. SUPREME LOVE FOR GOD</a:t>
            </a:r>
            <a:endParaRPr lang="en-US" sz="40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5"/>
          <p:cNvSpPr txBox="1">
            <a:spLocks noGrp="1" noChangeArrowheads="1"/>
          </p:cNvSpPr>
          <p:nvPr>
            <p:ph type="title"/>
          </p:nvPr>
        </p:nvSpPr>
        <p:spPr bwMode="auto">
          <a:xfrm>
            <a:off x="457200" y="373559"/>
            <a:ext cx="8229600" cy="830997"/>
          </a:xfrm>
          <a:prstGeom prst="rect">
            <a:avLst/>
          </a:prstGeom>
          <a:noFill/>
          <a:ln w="9525">
            <a:noFill/>
            <a:miter lim="800000"/>
            <a:headEnd/>
            <a:tailEnd/>
          </a:ln>
          <a:effectLst/>
        </p:spPr>
        <p:txBody>
          <a:bodyPr>
            <a:spAutoFit/>
          </a:bodyPr>
          <a:lstStyle/>
          <a:p>
            <a:pPr algn="ctr">
              <a:spcBef>
                <a:spcPct val="50000"/>
              </a:spcBef>
              <a:defRPr/>
            </a:pPr>
            <a:r>
              <a:rPr lang="en-US" sz="4800" dirty="0">
                <a:solidFill>
                  <a:srgbClr val="FF9900"/>
                </a:solidFill>
                <a:latin typeface="Impact" pitchFamily="34" charset="0"/>
              </a:rPr>
              <a:t>Matthew 22:37, 38</a:t>
            </a:r>
          </a:p>
        </p:txBody>
      </p:sp>
      <p:sp>
        <p:nvSpPr>
          <p:cNvPr id="5" name="Text Box 4"/>
          <p:cNvSpPr txBox="1">
            <a:spLocks noGrp="1" noChangeArrowheads="1"/>
          </p:cNvSpPr>
          <p:nvPr>
            <p:ph idx="1"/>
          </p:nvPr>
        </p:nvSpPr>
        <p:spPr bwMode="auto">
          <a:xfrm>
            <a:off x="457200" y="1646237"/>
            <a:ext cx="8229600" cy="4832092"/>
          </a:xfrm>
          <a:prstGeom prst="rect">
            <a:avLst/>
          </a:prstGeom>
          <a:noFill/>
          <a:ln w="9525">
            <a:noFill/>
            <a:miter lim="800000"/>
            <a:headEnd/>
            <a:tailEnd/>
          </a:ln>
          <a:effectLst/>
        </p:spPr>
        <p:txBody>
          <a:bodyPr>
            <a:spAutoFit/>
          </a:bodyPr>
          <a:lstStyle/>
          <a:p>
            <a:pPr algn="ctr">
              <a:defRPr/>
            </a:pPr>
            <a:r>
              <a:rPr lang="en-US" sz="4400" b="1" dirty="0" smtClean="0">
                <a:solidFill>
                  <a:srgbClr val="FFCC00"/>
                </a:solidFill>
                <a:effectLst>
                  <a:outerShdw blurRad="38100" dist="38100" dir="2700000" algn="tl">
                    <a:srgbClr val="000000">
                      <a:alpha val="43137"/>
                    </a:srgbClr>
                  </a:outerShdw>
                </a:effectLst>
              </a:rPr>
              <a:t>37 </a:t>
            </a:r>
            <a:r>
              <a:rPr lang="en-US" sz="4400" b="1" dirty="0">
                <a:solidFill>
                  <a:srgbClr val="FFCC00"/>
                </a:solidFill>
                <a:effectLst>
                  <a:outerShdw blurRad="38100" dist="38100" dir="2700000" algn="tl">
                    <a:srgbClr val="000000">
                      <a:alpha val="43137"/>
                    </a:srgbClr>
                  </a:outerShdw>
                </a:effectLst>
              </a:rPr>
              <a:t>Jesus said unto him, Thou </a:t>
            </a:r>
            <a:r>
              <a:rPr lang="en-US" sz="4400" b="1" dirty="0" err="1">
                <a:solidFill>
                  <a:srgbClr val="FFCC00"/>
                </a:solidFill>
                <a:effectLst>
                  <a:outerShdw blurRad="38100" dist="38100" dir="2700000" algn="tl">
                    <a:srgbClr val="000000">
                      <a:alpha val="43137"/>
                    </a:srgbClr>
                  </a:outerShdw>
                </a:effectLst>
              </a:rPr>
              <a:t>shalt</a:t>
            </a:r>
            <a:r>
              <a:rPr lang="en-US" sz="4400" b="1" dirty="0">
                <a:solidFill>
                  <a:srgbClr val="FFCC00"/>
                </a:solidFill>
                <a:effectLst>
                  <a:outerShdw blurRad="38100" dist="38100" dir="2700000" algn="tl">
                    <a:srgbClr val="000000">
                      <a:alpha val="43137"/>
                    </a:srgbClr>
                  </a:outerShdw>
                </a:effectLst>
              </a:rPr>
              <a:t> love the Lord thy God with all thy heart, and with all thy soul, and with all thy mind. </a:t>
            </a:r>
          </a:p>
          <a:p>
            <a:pPr algn="ctr">
              <a:defRPr/>
            </a:pPr>
            <a:r>
              <a:rPr lang="en-US" sz="4400" b="1" dirty="0">
                <a:solidFill>
                  <a:srgbClr val="FFCC00"/>
                </a:solidFill>
                <a:effectLst>
                  <a:outerShdw blurRad="38100" dist="38100" dir="2700000" algn="tl">
                    <a:srgbClr val="000000">
                      <a:alpha val="43137"/>
                    </a:srgbClr>
                  </a:outerShdw>
                </a:effectLst>
              </a:rPr>
              <a:t>38 This is the first and great commandment.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5"/>
                                        </p:tgtEl>
                                        <p:attrNameLst>
                                          <p:attrName>style.visibility</p:attrName>
                                        </p:attrNameLst>
                                      </p:cBhvr>
                                      <p:to>
                                        <p:strVal val="visible"/>
                                      </p:to>
                                    </p:set>
                                    <p:anim calcmode="discrete" valueType="clr">
                                      <p:cBhvr override="childStyle">
                                        <p:cTn id="7" dur="80"/>
                                        <p:tgtEl>
                                          <p:spTgt spid="5"/>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5"/>
                                        </p:tgtEl>
                                        <p:attrNameLst>
                                          <p:attrName>fillcolor</p:attrName>
                                        </p:attrNameLst>
                                      </p:cBhvr>
                                      <p:tavLst>
                                        <p:tav tm="0">
                                          <p:val>
                                            <p:clrVal>
                                              <a:schemeClr val="accent2"/>
                                            </p:clrVal>
                                          </p:val>
                                        </p:tav>
                                        <p:tav tm="50000">
                                          <p:val>
                                            <p:clrVal>
                                              <a:schemeClr val="hlink"/>
                                            </p:clrVal>
                                          </p:val>
                                        </p:tav>
                                      </p:tavLst>
                                    </p:anim>
                                    <p:set>
                                      <p:cBhvr>
                                        <p:cTn id="9" dur="80"/>
                                        <p:tgtEl>
                                          <p:spTgt spid="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Grp="1" noChangeArrowheads="1"/>
          </p:cNvSpPr>
          <p:nvPr>
            <p:ph idx="1"/>
          </p:nvPr>
        </p:nvSpPr>
        <p:spPr bwMode="auto">
          <a:xfrm>
            <a:off x="457200" y="1646237"/>
            <a:ext cx="8229600" cy="1569660"/>
          </a:xfrm>
          <a:prstGeom prst="rect">
            <a:avLst/>
          </a:prstGeom>
          <a:noFill/>
          <a:ln w="9525">
            <a:noFill/>
            <a:miter lim="800000"/>
            <a:headEnd/>
            <a:tailEnd/>
          </a:ln>
          <a:effectLst/>
        </p:spPr>
        <p:txBody>
          <a:bodyPr>
            <a:spAutoFit/>
          </a:bodyPr>
          <a:lstStyle/>
          <a:p>
            <a:pPr algn="ctr">
              <a:spcBef>
                <a:spcPct val="50000"/>
              </a:spcBef>
              <a:defRPr/>
            </a:pPr>
            <a:r>
              <a:rPr lang="en-US" sz="9600" dirty="0">
                <a:solidFill>
                  <a:srgbClr val="FFCC00"/>
                </a:solidFill>
                <a:effectLst>
                  <a:outerShdw blurRad="38100" dist="38100" dir="2700000" algn="tl">
                    <a:srgbClr val="000000">
                      <a:alpha val="43137"/>
                    </a:srgbClr>
                  </a:outerShdw>
                </a:effectLst>
                <a:latin typeface="Impact" pitchFamily="34" charset="0"/>
              </a:rPr>
              <a:t>2. LOVE PEOPLE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r>
              <a:rPr lang="en-US" sz="4400" b="1" dirty="0" smtClean="0">
                <a:solidFill>
                  <a:srgbClr val="FFCC00"/>
                </a:solidFill>
                <a:effectLst>
                  <a:outerShdw blurRad="38100" dist="38100" dir="2700000" algn="tl">
                    <a:srgbClr val="000000">
                      <a:alpha val="43137"/>
                    </a:srgbClr>
                  </a:outerShdw>
                </a:effectLst>
              </a:rPr>
              <a:t>39 And the second is like unto it, Thou </a:t>
            </a:r>
            <a:r>
              <a:rPr lang="en-US" sz="4400" b="1" dirty="0" err="1" smtClean="0">
                <a:solidFill>
                  <a:srgbClr val="FFCC00"/>
                </a:solidFill>
                <a:effectLst>
                  <a:outerShdw blurRad="38100" dist="38100" dir="2700000" algn="tl">
                    <a:srgbClr val="000000">
                      <a:alpha val="43137"/>
                    </a:srgbClr>
                  </a:outerShdw>
                </a:effectLst>
              </a:rPr>
              <a:t>shalt</a:t>
            </a:r>
            <a:r>
              <a:rPr lang="en-US" sz="4400" b="1" dirty="0" smtClean="0">
                <a:solidFill>
                  <a:srgbClr val="FFCC00"/>
                </a:solidFill>
                <a:effectLst>
                  <a:outerShdw blurRad="38100" dist="38100" dir="2700000" algn="tl">
                    <a:srgbClr val="000000">
                      <a:alpha val="43137"/>
                    </a:srgbClr>
                  </a:outerShdw>
                </a:effectLst>
              </a:rPr>
              <a:t> love thy neighbour as thyself. </a:t>
            </a:r>
          </a:p>
          <a:p>
            <a:pPr algn="ctr"/>
            <a:endParaRPr lang="en-US" sz="4400" dirty="0">
              <a:effectLst>
                <a:outerShdw blurRad="38100" dist="38100" dir="2700000" algn="tl">
                  <a:srgbClr val="000000">
                    <a:alpha val="43137"/>
                  </a:srgbClr>
                </a:outerShdw>
              </a:effectLst>
            </a:endParaRPr>
          </a:p>
        </p:txBody>
      </p:sp>
      <p:sp>
        <p:nvSpPr>
          <p:cNvPr id="4" name="Text Box 5"/>
          <p:cNvSpPr txBox="1">
            <a:spLocks noGrp="1" noChangeArrowheads="1"/>
          </p:cNvSpPr>
          <p:nvPr>
            <p:ph type="title"/>
          </p:nvPr>
        </p:nvSpPr>
        <p:spPr bwMode="auto">
          <a:xfrm>
            <a:off x="457200" y="253536"/>
            <a:ext cx="8229600" cy="830997"/>
          </a:xfrm>
          <a:prstGeom prst="rect">
            <a:avLst/>
          </a:prstGeom>
          <a:noFill/>
          <a:ln w="9525">
            <a:noFill/>
            <a:miter lim="800000"/>
            <a:headEnd/>
            <a:tailEnd/>
          </a:ln>
          <a:effectLst/>
        </p:spPr>
        <p:txBody>
          <a:bodyPr>
            <a:spAutoFit/>
          </a:bodyPr>
          <a:lstStyle/>
          <a:p>
            <a:pPr algn="ctr">
              <a:spcBef>
                <a:spcPct val="50000"/>
              </a:spcBef>
              <a:defRPr/>
            </a:pPr>
            <a:r>
              <a:rPr lang="en-US" sz="4800" dirty="0">
                <a:solidFill>
                  <a:srgbClr val="FF9900"/>
                </a:solidFill>
                <a:latin typeface="Impact" pitchFamily="34" charset="0"/>
              </a:rPr>
              <a:t>Matthew 22:39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6"/>
          <p:cNvSpPr txBox="1">
            <a:spLocks noGrp="1" noChangeArrowheads="1"/>
          </p:cNvSpPr>
          <p:nvPr>
            <p:ph type="title"/>
          </p:nvPr>
        </p:nvSpPr>
        <p:spPr bwMode="auto">
          <a:xfrm>
            <a:off x="457200" y="312003"/>
            <a:ext cx="8229600" cy="830997"/>
          </a:xfrm>
          <a:prstGeom prst="rect">
            <a:avLst/>
          </a:prstGeom>
          <a:noFill/>
          <a:ln w="9525">
            <a:noFill/>
            <a:miter lim="800000"/>
            <a:headEnd/>
            <a:tailEnd/>
          </a:ln>
          <a:effectLst/>
        </p:spPr>
        <p:txBody>
          <a:bodyPr>
            <a:spAutoFit/>
          </a:bodyPr>
          <a:lstStyle/>
          <a:p>
            <a:pPr algn="ctr">
              <a:spcBef>
                <a:spcPct val="50000"/>
              </a:spcBef>
              <a:defRPr/>
            </a:pPr>
            <a:r>
              <a:rPr lang="en-US" sz="4800" dirty="0">
                <a:solidFill>
                  <a:srgbClr val="FF9900"/>
                </a:solidFill>
                <a:latin typeface="Impact" pitchFamily="34" charset="0"/>
              </a:rPr>
              <a:t>John 13:34, 35</a:t>
            </a:r>
          </a:p>
        </p:txBody>
      </p:sp>
      <p:sp>
        <p:nvSpPr>
          <p:cNvPr id="5" name="Text Box 4"/>
          <p:cNvSpPr txBox="1">
            <a:spLocks noGrp="1" noChangeArrowheads="1"/>
          </p:cNvSpPr>
          <p:nvPr>
            <p:ph idx="1"/>
          </p:nvPr>
        </p:nvSpPr>
        <p:spPr bwMode="auto">
          <a:xfrm>
            <a:off x="457200" y="1524000"/>
            <a:ext cx="8229600" cy="5262979"/>
          </a:xfrm>
          <a:prstGeom prst="rect">
            <a:avLst/>
          </a:prstGeom>
          <a:noFill/>
          <a:ln w="9525">
            <a:noFill/>
            <a:miter lim="800000"/>
            <a:headEnd/>
            <a:tailEnd/>
          </a:ln>
          <a:effectLst/>
        </p:spPr>
        <p:txBody>
          <a:bodyPr>
            <a:spAutoFit/>
          </a:bodyPr>
          <a:lstStyle/>
          <a:p>
            <a:pPr algn="ctr">
              <a:defRPr/>
            </a:pPr>
            <a:r>
              <a:rPr lang="en-US" sz="4200" b="1" dirty="0" smtClean="0">
                <a:solidFill>
                  <a:srgbClr val="FFCC00"/>
                </a:solidFill>
                <a:effectLst>
                  <a:outerShdw blurRad="38100" dist="38100" dir="2700000" algn="tl">
                    <a:srgbClr val="000000">
                      <a:alpha val="43137"/>
                    </a:srgbClr>
                  </a:outerShdw>
                </a:effectLst>
              </a:rPr>
              <a:t>34 </a:t>
            </a:r>
            <a:r>
              <a:rPr lang="en-US" sz="4200" b="1" dirty="0">
                <a:solidFill>
                  <a:srgbClr val="FFCC00"/>
                </a:solidFill>
                <a:effectLst>
                  <a:outerShdw blurRad="38100" dist="38100" dir="2700000" algn="tl">
                    <a:srgbClr val="000000">
                      <a:alpha val="43137"/>
                    </a:srgbClr>
                  </a:outerShdw>
                </a:effectLst>
              </a:rPr>
              <a:t>A new commandment I give unto you, That ye love one another; as I have loved you, that ye also love one another. </a:t>
            </a:r>
          </a:p>
          <a:p>
            <a:pPr algn="ctr">
              <a:defRPr/>
            </a:pPr>
            <a:r>
              <a:rPr lang="en-US" sz="4200" b="1" dirty="0">
                <a:solidFill>
                  <a:srgbClr val="FFCC00"/>
                </a:solidFill>
                <a:effectLst>
                  <a:outerShdw blurRad="38100" dist="38100" dir="2700000" algn="tl">
                    <a:srgbClr val="000000">
                      <a:alpha val="43137"/>
                    </a:srgbClr>
                  </a:outerShdw>
                </a:effectLst>
              </a:rPr>
              <a:t>35 By this shall all men know that ye are my disciples, if ye have love one to another.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Grp="1" noChangeArrowheads="1"/>
          </p:cNvSpPr>
          <p:nvPr>
            <p:ph idx="1"/>
          </p:nvPr>
        </p:nvSpPr>
        <p:spPr bwMode="auto">
          <a:xfrm>
            <a:off x="457200" y="1646237"/>
            <a:ext cx="8229600" cy="2800767"/>
          </a:xfrm>
          <a:prstGeom prst="rect">
            <a:avLst/>
          </a:prstGeom>
          <a:noFill/>
          <a:ln w="9525">
            <a:noFill/>
            <a:miter lim="800000"/>
            <a:headEnd/>
            <a:tailEnd/>
          </a:ln>
          <a:effectLst/>
        </p:spPr>
        <p:txBody>
          <a:bodyPr>
            <a:spAutoFit/>
          </a:bodyPr>
          <a:lstStyle/>
          <a:p>
            <a:pPr algn="ctr">
              <a:spcBef>
                <a:spcPct val="50000"/>
              </a:spcBef>
              <a:defRPr/>
            </a:pPr>
            <a:r>
              <a:rPr lang="en-US" sz="8800" dirty="0">
                <a:solidFill>
                  <a:srgbClr val="FFCC00"/>
                </a:solidFill>
                <a:effectLst>
                  <a:outerShdw blurRad="38100" dist="38100" dir="2700000" algn="tl">
                    <a:srgbClr val="000000">
                      <a:alpha val="43137"/>
                    </a:srgbClr>
                  </a:outerShdw>
                </a:effectLst>
                <a:latin typeface="Impact" pitchFamily="34" charset="0"/>
              </a:rPr>
              <a:t>3. KNOW THE VALUE OF A SOUL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Grp="1" noChangeArrowheads="1"/>
          </p:cNvSpPr>
          <p:nvPr>
            <p:ph type="title"/>
          </p:nvPr>
        </p:nvSpPr>
        <p:spPr bwMode="auto">
          <a:xfrm>
            <a:off x="457200" y="253536"/>
            <a:ext cx="8229600" cy="830997"/>
          </a:xfrm>
          <a:prstGeom prst="rect">
            <a:avLst/>
          </a:prstGeom>
          <a:noFill/>
          <a:ln w="9525">
            <a:noFill/>
            <a:miter lim="800000"/>
            <a:headEnd/>
            <a:tailEnd/>
          </a:ln>
          <a:effectLst/>
        </p:spPr>
        <p:txBody>
          <a:bodyPr>
            <a:spAutoFit/>
          </a:bodyPr>
          <a:lstStyle/>
          <a:p>
            <a:pPr algn="ctr">
              <a:spcBef>
                <a:spcPct val="50000"/>
              </a:spcBef>
              <a:defRPr/>
            </a:pPr>
            <a:r>
              <a:rPr lang="en-US" sz="4800" dirty="0">
                <a:solidFill>
                  <a:srgbClr val="FF9900"/>
                </a:solidFill>
                <a:latin typeface="Impact" pitchFamily="34" charset="0"/>
              </a:rPr>
              <a:t>St. Luke 15</a:t>
            </a:r>
          </a:p>
        </p:txBody>
      </p:sp>
      <p:sp>
        <p:nvSpPr>
          <p:cNvPr id="5" name="Text Box 5"/>
          <p:cNvSpPr txBox="1">
            <a:spLocks noGrp="1" noChangeArrowheads="1"/>
          </p:cNvSpPr>
          <p:nvPr>
            <p:ph idx="1"/>
          </p:nvPr>
        </p:nvSpPr>
        <p:spPr bwMode="auto">
          <a:xfrm>
            <a:off x="457200" y="1646237"/>
            <a:ext cx="8229600" cy="3046988"/>
          </a:xfrm>
          <a:prstGeom prst="rect">
            <a:avLst/>
          </a:prstGeom>
          <a:noFill/>
          <a:ln w="9525">
            <a:noFill/>
            <a:miter lim="800000"/>
            <a:headEnd/>
            <a:tailEnd/>
          </a:ln>
          <a:effectLst/>
        </p:spPr>
        <p:txBody>
          <a:bodyPr>
            <a:spAutoFit/>
          </a:bodyPr>
          <a:lstStyle/>
          <a:p>
            <a:pPr marL="342900" indent="-342900">
              <a:spcBef>
                <a:spcPct val="50000"/>
              </a:spcBef>
              <a:buFontTx/>
              <a:buAutoNum type="arabicPeriod"/>
              <a:defRPr/>
            </a:pPr>
            <a:r>
              <a:rPr lang="en-US" sz="4800" dirty="0">
                <a:solidFill>
                  <a:srgbClr val="FFCC00"/>
                </a:solidFill>
                <a:effectLst>
                  <a:outerShdw blurRad="38100" dist="38100" dir="2700000" algn="tl">
                    <a:srgbClr val="000000">
                      <a:alpha val="43137"/>
                    </a:srgbClr>
                  </a:outerShdw>
                </a:effectLst>
                <a:latin typeface="Arial Black" pitchFamily="34" charset="0"/>
              </a:rPr>
              <a:t>The Lost Sheep</a:t>
            </a:r>
          </a:p>
          <a:p>
            <a:pPr marL="342900" indent="-342900">
              <a:spcBef>
                <a:spcPct val="50000"/>
              </a:spcBef>
              <a:buFontTx/>
              <a:buAutoNum type="arabicPeriod"/>
              <a:defRPr/>
            </a:pPr>
            <a:r>
              <a:rPr lang="en-US" sz="4800" dirty="0">
                <a:solidFill>
                  <a:srgbClr val="FFCC00"/>
                </a:solidFill>
                <a:effectLst>
                  <a:outerShdw blurRad="38100" dist="38100" dir="2700000" algn="tl">
                    <a:srgbClr val="000000">
                      <a:alpha val="43137"/>
                    </a:srgbClr>
                  </a:outerShdw>
                </a:effectLst>
                <a:latin typeface="Arial Black" pitchFamily="34" charset="0"/>
              </a:rPr>
              <a:t>The Lost Coin</a:t>
            </a:r>
          </a:p>
          <a:p>
            <a:pPr marL="342900" indent="-342900">
              <a:spcBef>
                <a:spcPct val="50000"/>
              </a:spcBef>
              <a:buFontTx/>
              <a:buAutoNum type="arabicPeriod"/>
              <a:defRPr/>
            </a:pPr>
            <a:r>
              <a:rPr lang="en-US" sz="4800" dirty="0">
                <a:solidFill>
                  <a:srgbClr val="FFCC00"/>
                </a:solidFill>
                <a:effectLst>
                  <a:outerShdw blurRad="38100" dist="38100" dir="2700000" algn="tl">
                    <a:srgbClr val="000000">
                      <a:alpha val="43137"/>
                    </a:srgbClr>
                  </a:outerShdw>
                </a:effectLst>
                <a:latin typeface="Arial Black" pitchFamily="34" charset="0"/>
              </a:rPr>
              <a:t>The Lost Son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ox(i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ox(in)">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ox(in)">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Grp="1" noChangeArrowheads="1"/>
          </p:cNvSpPr>
          <p:nvPr>
            <p:ph type="title"/>
          </p:nvPr>
        </p:nvSpPr>
        <p:spPr bwMode="auto">
          <a:xfrm>
            <a:off x="457200" y="253536"/>
            <a:ext cx="8229600" cy="830997"/>
          </a:xfrm>
          <a:prstGeom prst="rect">
            <a:avLst/>
          </a:prstGeom>
          <a:noFill/>
          <a:ln w="9525">
            <a:noFill/>
            <a:miter lim="800000"/>
            <a:headEnd/>
            <a:tailEnd/>
          </a:ln>
          <a:effectLst/>
        </p:spPr>
        <p:txBody>
          <a:bodyPr>
            <a:spAutoFit/>
          </a:bodyPr>
          <a:lstStyle/>
          <a:p>
            <a:pPr algn="ctr">
              <a:spcBef>
                <a:spcPct val="50000"/>
              </a:spcBef>
              <a:defRPr/>
            </a:pPr>
            <a:r>
              <a:rPr lang="en-US" sz="4800" dirty="0">
                <a:solidFill>
                  <a:srgbClr val="FF9900"/>
                </a:solidFill>
                <a:latin typeface="Impact" pitchFamily="34" charset="0"/>
              </a:rPr>
              <a:t>Isaiah 62:12</a:t>
            </a:r>
          </a:p>
        </p:txBody>
      </p:sp>
      <p:sp>
        <p:nvSpPr>
          <p:cNvPr id="5" name="Text Box 5"/>
          <p:cNvSpPr txBox="1">
            <a:spLocks noGrp="1" noChangeArrowheads="1"/>
          </p:cNvSpPr>
          <p:nvPr>
            <p:ph idx="1"/>
          </p:nvPr>
        </p:nvSpPr>
        <p:spPr bwMode="auto">
          <a:xfrm>
            <a:off x="457200" y="1646237"/>
            <a:ext cx="8229600" cy="4154984"/>
          </a:xfrm>
          <a:prstGeom prst="rect">
            <a:avLst/>
          </a:prstGeom>
          <a:noFill/>
          <a:ln w="9525">
            <a:noFill/>
            <a:miter lim="800000"/>
            <a:headEnd/>
            <a:tailEnd/>
          </a:ln>
          <a:effectLst/>
        </p:spPr>
        <p:txBody>
          <a:bodyPr>
            <a:spAutoFit/>
          </a:bodyPr>
          <a:lstStyle/>
          <a:p>
            <a:pPr>
              <a:defRPr/>
            </a:pPr>
            <a:r>
              <a:rPr lang="en-US" sz="4400" b="1" dirty="0" smtClean="0">
                <a:solidFill>
                  <a:srgbClr val="FFCC00"/>
                </a:solidFill>
                <a:effectLst>
                  <a:outerShdw blurRad="38100" dist="38100" dir="2700000" algn="tl">
                    <a:srgbClr val="000000">
                      <a:alpha val="43137"/>
                    </a:srgbClr>
                  </a:outerShdw>
                </a:effectLst>
                <a:latin typeface="Arial Black" pitchFamily="34" charset="0"/>
              </a:rPr>
              <a:t>12 </a:t>
            </a:r>
            <a:r>
              <a:rPr lang="en-US" sz="4400" b="1" dirty="0">
                <a:solidFill>
                  <a:srgbClr val="FFCC00"/>
                </a:solidFill>
                <a:effectLst>
                  <a:outerShdw blurRad="38100" dist="38100" dir="2700000" algn="tl">
                    <a:srgbClr val="000000">
                      <a:alpha val="43137"/>
                    </a:srgbClr>
                  </a:outerShdw>
                </a:effectLst>
                <a:latin typeface="Arial Black" pitchFamily="34" charset="0"/>
              </a:rPr>
              <a:t>And they shall call them, The holy people, The redeemed of the LORD: and </a:t>
            </a:r>
            <a:r>
              <a:rPr lang="en-US" sz="4400" b="1" i="1" dirty="0">
                <a:solidFill>
                  <a:srgbClr val="FF9900"/>
                </a:solidFill>
                <a:effectLst>
                  <a:outerShdw blurRad="38100" dist="38100" dir="2700000" algn="tl">
                    <a:srgbClr val="000000">
                      <a:alpha val="43137"/>
                    </a:srgbClr>
                  </a:outerShdw>
                </a:effectLst>
                <a:latin typeface="Arial Black" pitchFamily="34" charset="0"/>
              </a:rPr>
              <a:t>thou </a:t>
            </a:r>
            <a:r>
              <a:rPr lang="en-US" sz="4400" b="1" i="1" dirty="0" err="1">
                <a:solidFill>
                  <a:srgbClr val="FF9900"/>
                </a:solidFill>
                <a:effectLst>
                  <a:outerShdw blurRad="38100" dist="38100" dir="2700000" algn="tl">
                    <a:srgbClr val="000000">
                      <a:alpha val="43137"/>
                    </a:srgbClr>
                  </a:outerShdw>
                </a:effectLst>
                <a:latin typeface="Arial Black" pitchFamily="34" charset="0"/>
              </a:rPr>
              <a:t>shalt</a:t>
            </a:r>
            <a:r>
              <a:rPr lang="en-US" sz="4400" b="1" i="1" dirty="0">
                <a:solidFill>
                  <a:srgbClr val="FF9900"/>
                </a:solidFill>
                <a:effectLst>
                  <a:outerShdw blurRad="38100" dist="38100" dir="2700000" algn="tl">
                    <a:srgbClr val="000000">
                      <a:alpha val="43137"/>
                    </a:srgbClr>
                  </a:outerShdw>
                </a:effectLst>
                <a:latin typeface="Arial Black" pitchFamily="34" charset="0"/>
              </a:rPr>
              <a:t> be called, Sought out</a:t>
            </a:r>
            <a:r>
              <a:rPr lang="en-US" sz="4400" b="1" dirty="0">
                <a:solidFill>
                  <a:srgbClr val="FFCC00"/>
                </a:solidFill>
                <a:effectLst>
                  <a:outerShdw blurRad="38100" dist="38100" dir="2700000" algn="tl">
                    <a:srgbClr val="000000">
                      <a:alpha val="43137"/>
                    </a:srgbClr>
                  </a:outerShdw>
                </a:effectLst>
                <a:latin typeface="Arial Black" pitchFamily="34" charset="0"/>
              </a:rPr>
              <a:t>, A city not forsaken.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5"/>
                                        </p:tgtEl>
                                        <p:attrNameLst>
                                          <p:attrName>style.visibility</p:attrName>
                                        </p:attrNameLst>
                                      </p:cBhvr>
                                      <p:to>
                                        <p:strVal val="visible"/>
                                      </p:to>
                                    </p:set>
                                    <p:anim calcmode="discrete" valueType="clr">
                                      <p:cBhvr override="childStyle">
                                        <p:cTn id="7" dur="80"/>
                                        <p:tgtEl>
                                          <p:spTgt spid="5"/>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5"/>
                                        </p:tgtEl>
                                        <p:attrNameLst>
                                          <p:attrName>fillcolor</p:attrName>
                                        </p:attrNameLst>
                                      </p:cBhvr>
                                      <p:tavLst>
                                        <p:tav tm="0">
                                          <p:val>
                                            <p:clrVal>
                                              <a:schemeClr val="accent2"/>
                                            </p:clrVal>
                                          </p:val>
                                        </p:tav>
                                        <p:tav tm="50000">
                                          <p:val>
                                            <p:clrVal>
                                              <a:schemeClr val="hlink"/>
                                            </p:clrVal>
                                          </p:val>
                                        </p:tav>
                                      </p:tavLst>
                                    </p:anim>
                                    <p:set>
                                      <p:cBhvr>
                                        <p:cTn id="9" dur="80"/>
                                        <p:tgtEl>
                                          <p:spTgt spid="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Impact" pitchFamily="34" charset="0"/>
              </a:rPr>
              <a:t>Judges 7:1-8 (NIV)</a:t>
            </a:r>
            <a:endParaRPr lang="en-US" dirty="0">
              <a:latin typeface="Impact" pitchFamily="34" charset="0"/>
            </a:endParaRPr>
          </a:p>
        </p:txBody>
      </p:sp>
      <p:sp>
        <p:nvSpPr>
          <p:cNvPr id="3" name="Content Placeholder 2"/>
          <p:cNvSpPr>
            <a:spLocks noGrp="1"/>
          </p:cNvSpPr>
          <p:nvPr>
            <p:ph idx="1"/>
          </p:nvPr>
        </p:nvSpPr>
        <p:spPr/>
        <p:txBody>
          <a:bodyPr>
            <a:normAutofit/>
          </a:bodyPr>
          <a:lstStyle/>
          <a:p>
            <a:pPr algn="ctr"/>
            <a:r>
              <a:rPr lang="en-US" sz="4000" dirty="0" smtClean="0">
                <a:effectLst>
                  <a:outerShdw blurRad="38100" dist="38100" dir="2700000" algn="tl">
                    <a:srgbClr val="000000">
                      <a:alpha val="43137"/>
                    </a:srgbClr>
                  </a:outerShdw>
                </a:effectLst>
                <a:latin typeface="Arial Black" pitchFamily="34" charset="0"/>
              </a:rPr>
              <a:t>7:1 Early in the morning, </a:t>
            </a:r>
            <a:r>
              <a:rPr lang="en-US" sz="4000" dirty="0" err="1" smtClean="0">
                <a:effectLst>
                  <a:outerShdw blurRad="38100" dist="38100" dir="2700000" algn="tl">
                    <a:srgbClr val="000000">
                      <a:alpha val="43137"/>
                    </a:srgbClr>
                  </a:outerShdw>
                </a:effectLst>
                <a:latin typeface="Arial Black" pitchFamily="34" charset="0"/>
              </a:rPr>
              <a:t>Jerub</a:t>
            </a:r>
            <a:r>
              <a:rPr lang="en-US" sz="4000" dirty="0" smtClean="0">
                <a:effectLst>
                  <a:outerShdw blurRad="38100" dist="38100" dir="2700000" algn="tl">
                    <a:srgbClr val="000000">
                      <a:alpha val="43137"/>
                    </a:srgbClr>
                  </a:outerShdw>
                </a:effectLst>
                <a:latin typeface="Arial Black" pitchFamily="34" charset="0"/>
              </a:rPr>
              <a:t>-Baal (that is, Gideon) and all his men camped at the spring of </a:t>
            </a:r>
            <a:r>
              <a:rPr lang="en-US" sz="4000" dirty="0" err="1" smtClean="0">
                <a:effectLst>
                  <a:outerShdw blurRad="38100" dist="38100" dir="2700000" algn="tl">
                    <a:srgbClr val="000000">
                      <a:alpha val="43137"/>
                    </a:srgbClr>
                  </a:outerShdw>
                </a:effectLst>
                <a:latin typeface="Arial Black" pitchFamily="34" charset="0"/>
              </a:rPr>
              <a:t>Harod</a:t>
            </a:r>
            <a:r>
              <a:rPr lang="en-US" sz="4000" dirty="0" smtClean="0">
                <a:effectLst>
                  <a:outerShdw blurRad="38100" dist="38100" dir="2700000" algn="tl">
                    <a:srgbClr val="000000">
                      <a:alpha val="43137"/>
                    </a:srgbClr>
                  </a:outerShdw>
                </a:effectLst>
                <a:latin typeface="Arial Black" pitchFamily="34" charset="0"/>
              </a:rPr>
              <a:t>. The camp of </a:t>
            </a:r>
            <a:r>
              <a:rPr lang="en-US" sz="4000" dirty="0" err="1" smtClean="0">
                <a:effectLst>
                  <a:outerShdw blurRad="38100" dist="38100" dir="2700000" algn="tl">
                    <a:srgbClr val="000000">
                      <a:alpha val="43137"/>
                    </a:srgbClr>
                  </a:outerShdw>
                </a:effectLst>
                <a:latin typeface="Arial Black" pitchFamily="34" charset="0"/>
              </a:rPr>
              <a:t>Midian</a:t>
            </a:r>
            <a:r>
              <a:rPr lang="en-US" sz="4000" dirty="0" smtClean="0">
                <a:effectLst>
                  <a:outerShdw blurRad="38100" dist="38100" dir="2700000" algn="tl">
                    <a:srgbClr val="000000">
                      <a:alpha val="43137"/>
                    </a:srgbClr>
                  </a:outerShdw>
                </a:effectLst>
                <a:latin typeface="Arial Black" pitchFamily="34" charset="0"/>
              </a:rPr>
              <a:t> was north of them in the valley near the hill of </a:t>
            </a:r>
            <a:r>
              <a:rPr lang="en-US" sz="4000" dirty="0" err="1" smtClean="0">
                <a:effectLst>
                  <a:outerShdw blurRad="38100" dist="38100" dir="2700000" algn="tl">
                    <a:srgbClr val="000000">
                      <a:alpha val="43137"/>
                    </a:srgbClr>
                  </a:outerShdw>
                </a:effectLst>
                <a:latin typeface="Arial Black" pitchFamily="34" charset="0"/>
              </a:rPr>
              <a:t>Moreh</a:t>
            </a:r>
            <a:r>
              <a:rPr lang="en-US" sz="4000" dirty="0" smtClean="0">
                <a:effectLst>
                  <a:outerShdw blurRad="38100" dist="38100" dir="2700000" algn="tl">
                    <a:srgbClr val="000000">
                      <a:alpha val="43137"/>
                    </a:srgbClr>
                  </a:outerShdw>
                </a:effectLst>
                <a:latin typeface="Arial Black" pitchFamily="34" charset="0"/>
              </a:rPr>
              <a:t>. </a:t>
            </a:r>
          </a:p>
          <a:p>
            <a:pPr algn="ctr"/>
            <a:endParaRPr lang="en-US" sz="4000" dirty="0">
              <a:effectLst>
                <a:outerShdw blurRad="38100" dist="38100" dir="2700000" algn="tl">
                  <a:srgbClr val="000000">
                    <a:alpha val="43137"/>
                  </a:srgbClr>
                </a:outerShdw>
              </a:effectLst>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Grp="1" noChangeArrowheads="1"/>
          </p:cNvSpPr>
          <p:nvPr>
            <p:ph idx="1"/>
          </p:nvPr>
        </p:nvSpPr>
        <p:spPr bwMode="auto">
          <a:prstGeom prst="rect">
            <a:avLst/>
          </a:prstGeom>
          <a:noFill/>
          <a:ln w="9525">
            <a:noFill/>
            <a:miter lim="800000"/>
            <a:headEnd/>
            <a:tailEnd/>
          </a:ln>
          <a:effectLst/>
        </p:spPr>
        <p:txBody>
          <a:bodyPr>
            <a:spAutoFit/>
          </a:bodyPr>
          <a:lstStyle/>
          <a:p>
            <a:pPr algn="ctr">
              <a:spcBef>
                <a:spcPct val="50000"/>
              </a:spcBef>
              <a:defRPr/>
            </a:pPr>
            <a:r>
              <a:rPr lang="en-US" sz="9600" dirty="0">
                <a:solidFill>
                  <a:srgbClr val="FFCC00"/>
                </a:solidFill>
                <a:effectLst>
                  <a:outerShdw blurRad="38100" dist="38100" dir="2700000" algn="tl">
                    <a:srgbClr val="000000">
                      <a:alpha val="43137"/>
                    </a:srgbClr>
                  </a:outerShdw>
                </a:effectLst>
                <a:latin typeface="Impact" pitchFamily="34" charset="0"/>
              </a:rPr>
              <a:t>4. HAVE A SENSE OF MISSION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610600" cy="5639117"/>
          </a:xfrm>
        </p:spPr>
        <p:txBody>
          <a:bodyPr>
            <a:noAutofit/>
          </a:bodyPr>
          <a:lstStyle/>
          <a:p>
            <a:pPr lvl="1"/>
            <a:r>
              <a:rPr lang="en-US" sz="4400" dirty="0" smtClean="0">
                <a:solidFill>
                  <a:srgbClr val="FFFF00"/>
                </a:solidFill>
                <a:effectLst>
                  <a:outerShdw blurRad="38100" dist="38100" dir="2700000" algn="tl">
                    <a:srgbClr val="000000">
                      <a:alpha val="43137"/>
                    </a:srgbClr>
                  </a:outerShdw>
                </a:effectLst>
                <a:latin typeface="Arial Black" pitchFamily="34" charset="0"/>
              </a:rPr>
              <a:t>A person who seeks to win souls must be business-like</a:t>
            </a:r>
            <a:endParaRPr lang="en-US" sz="4000" dirty="0" smtClean="0">
              <a:solidFill>
                <a:srgbClr val="FFFF00"/>
              </a:solidFill>
              <a:effectLst>
                <a:outerShdw blurRad="38100" dist="38100" dir="2700000" algn="tl">
                  <a:srgbClr val="000000">
                    <a:alpha val="43137"/>
                  </a:srgbClr>
                </a:outerShdw>
              </a:effectLst>
              <a:latin typeface="Arial Black" pitchFamily="34" charset="0"/>
            </a:endParaRPr>
          </a:p>
          <a:p>
            <a:pPr lvl="1"/>
            <a:r>
              <a:rPr lang="en-US" sz="4400" dirty="0" smtClean="0">
                <a:solidFill>
                  <a:srgbClr val="FFFF00"/>
                </a:solidFill>
                <a:effectLst>
                  <a:outerShdw blurRad="38100" dist="38100" dir="2700000" algn="tl">
                    <a:srgbClr val="000000">
                      <a:alpha val="43137"/>
                    </a:srgbClr>
                  </a:outerShdw>
                </a:effectLst>
                <a:latin typeface="Arial Black" pitchFamily="34" charset="0"/>
              </a:rPr>
              <a:t>Proverbs 11:30 - “He that </a:t>
            </a:r>
            <a:r>
              <a:rPr lang="en-US" sz="4400" dirty="0" err="1" smtClean="0">
                <a:solidFill>
                  <a:srgbClr val="FFFF00"/>
                </a:solidFill>
                <a:effectLst>
                  <a:outerShdw blurRad="38100" dist="38100" dir="2700000" algn="tl">
                    <a:srgbClr val="000000">
                      <a:alpha val="43137"/>
                    </a:srgbClr>
                  </a:outerShdw>
                </a:effectLst>
                <a:latin typeface="Arial Black" pitchFamily="34" charset="0"/>
              </a:rPr>
              <a:t>winneth</a:t>
            </a:r>
            <a:r>
              <a:rPr lang="en-US" sz="4400" dirty="0" smtClean="0">
                <a:solidFill>
                  <a:srgbClr val="FFFF00"/>
                </a:solidFill>
                <a:effectLst>
                  <a:outerShdw blurRad="38100" dist="38100" dir="2700000" algn="tl">
                    <a:srgbClr val="000000">
                      <a:alpha val="43137"/>
                    </a:srgbClr>
                  </a:outerShdw>
                </a:effectLst>
                <a:latin typeface="Arial Black" pitchFamily="34" charset="0"/>
              </a:rPr>
              <a:t> souls is wise” </a:t>
            </a:r>
            <a:endParaRPr lang="en-US" sz="4000" dirty="0" smtClean="0">
              <a:solidFill>
                <a:srgbClr val="FFFF00"/>
              </a:solidFill>
              <a:effectLst>
                <a:outerShdw blurRad="38100" dist="38100" dir="2700000" algn="tl">
                  <a:srgbClr val="000000">
                    <a:alpha val="43137"/>
                  </a:srgbClr>
                </a:outerShdw>
              </a:effectLst>
              <a:latin typeface="Arial Black" pitchFamily="34" charset="0"/>
            </a:endParaRPr>
          </a:p>
          <a:p>
            <a:pPr lvl="1"/>
            <a:r>
              <a:rPr lang="en-US" sz="4400" dirty="0" smtClean="0">
                <a:solidFill>
                  <a:srgbClr val="FFFF00"/>
                </a:solidFill>
                <a:effectLst>
                  <a:outerShdw blurRad="38100" dist="38100" dir="2700000" algn="tl">
                    <a:srgbClr val="000000">
                      <a:alpha val="43137"/>
                    </a:srgbClr>
                  </a:outerShdw>
                </a:effectLst>
                <a:latin typeface="Arial Black" pitchFamily="34" charset="0"/>
              </a:rPr>
              <a:t>Luke 14:23 -  “Compel them to come” </a:t>
            </a:r>
            <a:endParaRPr lang="en-US" sz="4000" dirty="0" smtClean="0">
              <a:solidFill>
                <a:srgbClr val="FFFF00"/>
              </a:solidFill>
              <a:effectLst>
                <a:outerShdw blurRad="38100" dist="38100" dir="2700000" algn="tl">
                  <a:srgbClr val="000000">
                    <a:alpha val="43137"/>
                  </a:srgbClr>
                </a:outerShdw>
              </a:effectLst>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610600" cy="5639117"/>
          </a:xfrm>
        </p:spPr>
        <p:txBody>
          <a:bodyPr>
            <a:noAutofit/>
          </a:bodyPr>
          <a:lstStyle/>
          <a:p>
            <a:pPr lvl="1"/>
            <a:r>
              <a:rPr lang="en-US" sz="4400" dirty="0" smtClean="0">
                <a:solidFill>
                  <a:srgbClr val="FFFF00"/>
                </a:solidFill>
                <a:effectLst>
                  <a:outerShdw blurRad="38100" dist="38100" dir="2700000" algn="tl">
                    <a:srgbClr val="000000">
                      <a:alpha val="43137"/>
                    </a:srgbClr>
                  </a:outerShdw>
                </a:effectLst>
                <a:latin typeface="Arial Black" pitchFamily="34" charset="0"/>
              </a:rPr>
              <a:t>Luke 5:1-10 - Soul winning is liken to catching fish </a:t>
            </a:r>
            <a:endParaRPr lang="en-US" sz="4000" dirty="0" smtClean="0">
              <a:solidFill>
                <a:srgbClr val="FFFF00"/>
              </a:solidFill>
              <a:effectLst>
                <a:outerShdw blurRad="38100" dist="38100" dir="2700000" algn="tl">
                  <a:srgbClr val="000000">
                    <a:alpha val="43137"/>
                  </a:srgbClr>
                </a:outerShdw>
              </a:effectLst>
              <a:latin typeface="Arial Black" pitchFamily="34" charset="0"/>
            </a:endParaRPr>
          </a:p>
          <a:p>
            <a:pPr lvl="1"/>
            <a:r>
              <a:rPr lang="en-US" sz="4400" dirty="0" smtClean="0">
                <a:solidFill>
                  <a:srgbClr val="FFFF00"/>
                </a:solidFill>
                <a:effectLst>
                  <a:outerShdw blurRad="38100" dist="38100" dir="2700000" algn="tl">
                    <a:srgbClr val="000000">
                      <a:alpha val="43137"/>
                    </a:srgbClr>
                  </a:outerShdw>
                </a:effectLst>
                <a:latin typeface="Arial Black" pitchFamily="34" charset="0"/>
              </a:rPr>
              <a:t>The Bible Worker is to approach a prospect as though he/she were the only one in the world for whom Christ died</a:t>
            </a:r>
            <a:endParaRPr lang="en-US" sz="4000" dirty="0" smtClean="0">
              <a:solidFill>
                <a:srgbClr val="FFFF00"/>
              </a:solidFill>
              <a:effectLst>
                <a:outerShdw blurRad="38100" dist="38100" dir="2700000" algn="tl">
                  <a:srgbClr val="000000">
                    <a:alpha val="43137"/>
                  </a:srgbClr>
                </a:outerShdw>
              </a:effectLst>
              <a:latin typeface="Arial Black" pitchFamily="34" charset="0"/>
            </a:endParaRPr>
          </a:p>
          <a:p>
            <a:endParaRPr lang="en-US" sz="4800" dirty="0">
              <a:solidFill>
                <a:srgbClr val="FFFF00"/>
              </a:solidFill>
              <a:effectLst>
                <a:outerShdw blurRad="38100" dist="38100" dir="2700000" algn="tl">
                  <a:srgbClr val="000000">
                    <a:alpha val="43137"/>
                  </a:srgbClr>
                </a:outerShdw>
              </a:effectLst>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54864" lvl="1" algn="ctr" rtl="0">
              <a:spcBef>
                <a:spcPct val="0"/>
              </a:spcBef>
            </a:pPr>
            <a:r>
              <a:rPr lang="en-US" sz="4000" i="1" dirty="0">
                <a:solidFill>
                  <a:srgbClr val="FFC000"/>
                </a:solidFill>
                <a:latin typeface="Impact" pitchFamily="34" charset="0"/>
              </a:rPr>
              <a:t>Testimonies,</a:t>
            </a:r>
            <a:r>
              <a:rPr lang="en-US" sz="4000" dirty="0">
                <a:solidFill>
                  <a:srgbClr val="FFC000"/>
                </a:solidFill>
                <a:latin typeface="Impact" pitchFamily="34" charset="0"/>
              </a:rPr>
              <a:t> vol. 6, p. </a:t>
            </a:r>
            <a:r>
              <a:rPr lang="en-US" sz="4000" dirty="0" smtClean="0">
                <a:solidFill>
                  <a:srgbClr val="FFC000"/>
                </a:solidFill>
                <a:latin typeface="Impact" pitchFamily="34" charset="0"/>
              </a:rPr>
              <a:t>84</a:t>
            </a:r>
            <a:endParaRPr lang="en-US" sz="4000" dirty="0">
              <a:solidFill>
                <a:srgbClr val="FFC000"/>
              </a:solidFill>
              <a:latin typeface="Impact" pitchFamily="34" charset="0"/>
            </a:endParaRPr>
          </a:p>
        </p:txBody>
      </p:sp>
      <p:sp>
        <p:nvSpPr>
          <p:cNvPr id="3" name="Content Placeholder 2"/>
          <p:cNvSpPr>
            <a:spLocks noGrp="1"/>
          </p:cNvSpPr>
          <p:nvPr>
            <p:ph idx="1"/>
          </p:nvPr>
        </p:nvSpPr>
        <p:spPr/>
        <p:txBody>
          <a:bodyPr>
            <a:normAutofit/>
          </a:bodyPr>
          <a:lstStyle/>
          <a:p>
            <a:pPr algn="ctr"/>
            <a:r>
              <a:rPr lang="en-US" sz="4400" dirty="0" smtClean="0">
                <a:solidFill>
                  <a:srgbClr val="FFFF00"/>
                </a:solidFill>
                <a:effectLst>
                  <a:outerShdw blurRad="38100" dist="38100" dir="2700000" algn="tl">
                    <a:srgbClr val="000000">
                      <a:alpha val="43137"/>
                    </a:srgbClr>
                  </a:outerShdw>
                </a:effectLst>
                <a:latin typeface="Arial Black" pitchFamily="34" charset="0"/>
              </a:rPr>
              <a:t>Earnest, persevering effort must be made for the salvation of those in whose hearts an interest is awakened.</a:t>
            </a:r>
            <a:endParaRPr lang="en-US" sz="4400" dirty="0">
              <a:solidFill>
                <a:srgbClr val="FFFF00"/>
              </a:solidFill>
              <a:effectLst>
                <a:outerShdw blurRad="38100" dist="38100" dir="2700000" algn="tl">
                  <a:srgbClr val="000000">
                    <a:alpha val="43137"/>
                  </a:srgbClr>
                </a:outerShdw>
              </a:effectLst>
              <a:latin typeface="Arial Black" pitchFamily="34" charset="0"/>
            </a:endParaRPr>
          </a:p>
        </p:txBody>
      </p:sp>
      <p:pic>
        <p:nvPicPr>
          <p:cNvPr id="5" name="Picture 4"/>
          <p:cNvPicPr>
            <a:picLocks noChangeAspect="1" noChangeArrowheads="1"/>
          </p:cNvPicPr>
          <p:nvPr/>
        </p:nvPicPr>
        <p:blipFill>
          <a:blip r:embed="rId2"/>
          <a:srcRect/>
          <a:stretch>
            <a:fillRect/>
          </a:stretch>
        </p:blipFill>
        <p:spPr bwMode="auto">
          <a:xfrm>
            <a:off x="6705600" y="4419600"/>
            <a:ext cx="2138362" cy="2133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Impact" pitchFamily="34" charset="0"/>
              </a:rPr>
              <a:t>Testimonies,</a:t>
            </a:r>
            <a:r>
              <a:rPr lang="en-US" dirty="0" smtClean="0">
                <a:latin typeface="Impact" pitchFamily="34" charset="0"/>
              </a:rPr>
              <a:t> vol. 9, p. 123</a:t>
            </a:r>
            <a:endParaRPr lang="en-US" dirty="0">
              <a:latin typeface="Impact" pitchFamily="34" charset="0"/>
            </a:endParaRPr>
          </a:p>
        </p:txBody>
      </p:sp>
      <p:sp>
        <p:nvSpPr>
          <p:cNvPr id="3" name="Content Placeholder 2"/>
          <p:cNvSpPr>
            <a:spLocks noGrp="1"/>
          </p:cNvSpPr>
          <p:nvPr>
            <p:ph idx="1"/>
          </p:nvPr>
        </p:nvSpPr>
        <p:spPr>
          <a:xfrm>
            <a:off x="152400" y="1447800"/>
            <a:ext cx="6781800" cy="3810000"/>
          </a:xfrm>
        </p:spPr>
        <p:txBody>
          <a:bodyPr>
            <a:noAutofit/>
          </a:bodyPr>
          <a:lstStyle/>
          <a:p>
            <a:pPr algn="ctr"/>
            <a:r>
              <a:rPr lang="en-US" sz="4000" dirty="0" smtClean="0">
                <a:solidFill>
                  <a:srgbClr val="FFFF00"/>
                </a:solidFill>
                <a:effectLst>
                  <a:outerShdw blurRad="38100" dist="38100" dir="2700000" algn="tl">
                    <a:srgbClr val="000000">
                      <a:alpha val="43137"/>
                    </a:srgbClr>
                  </a:outerShdw>
                </a:effectLst>
                <a:latin typeface="Arial Black" pitchFamily="34" charset="0"/>
              </a:rPr>
              <a:t>Let the workers go from house to house, opening the Bible to the people, circulating the publications, telling others of the light that has blessed their own souls.</a:t>
            </a:r>
            <a:endParaRPr lang="en-US" sz="4000" dirty="0">
              <a:solidFill>
                <a:srgbClr val="FFFF00"/>
              </a:solidFill>
              <a:effectLst>
                <a:outerShdw blurRad="38100" dist="38100" dir="2700000" algn="tl">
                  <a:srgbClr val="000000">
                    <a:alpha val="43137"/>
                  </a:srgbClr>
                </a:outerShdw>
              </a:effectLst>
              <a:latin typeface="Arial Black" pitchFamily="34" charset="0"/>
            </a:endParaRPr>
          </a:p>
        </p:txBody>
      </p:sp>
      <p:pic>
        <p:nvPicPr>
          <p:cNvPr id="4" name="Picture 3"/>
          <p:cNvPicPr>
            <a:picLocks noChangeAspect="1" noChangeArrowheads="1"/>
          </p:cNvPicPr>
          <p:nvPr/>
        </p:nvPicPr>
        <p:blipFill>
          <a:blip r:embed="rId2"/>
          <a:srcRect/>
          <a:stretch>
            <a:fillRect/>
          </a:stretch>
        </p:blipFill>
        <p:spPr bwMode="auto">
          <a:xfrm>
            <a:off x="6705600" y="4419600"/>
            <a:ext cx="2138362" cy="2133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endParaRPr lang="en-US" sz="8000" dirty="0" smtClean="0">
              <a:solidFill>
                <a:srgbClr val="FFC000"/>
              </a:solidFill>
              <a:effectLst>
                <a:outerShdw blurRad="38100" dist="38100" dir="2700000" algn="tl">
                  <a:srgbClr val="000000">
                    <a:alpha val="43137"/>
                  </a:srgbClr>
                </a:outerShdw>
              </a:effectLst>
              <a:latin typeface="Impact" pitchFamily="34" charset="0"/>
            </a:endParaRPr>
          </a:p>
          <a:p>
            <a:pPr lvl="0" algn="ctr"/>
            <a:r>
              <a:rPr lang="en-US" sz="8000" dirty="0" smtClean="0">
                <a:solidFill>
                  <a:srgbClr val="FFC000"/>
                </a:solidFill>
                <a:effectLst>
                  <a:outerShdw blurRad="38100" dist="38100" dir="2700000" algn="tl">
                    <a:srgbClr val="000000">
                      <a:alpha val="43137"/>
                    </a:srgbClr>
                  </a:outerShdw>
                </a:effectLst>
                <a:latin typeface="Impact" pitchFamily="34" charset="0"/>
              </a:rPr>
              <a:t>5. Deeply spiritual</a:t>
            </a:r>
          </a:p>
          <a:p>
            <a:endParaRPr lang="en-US" sz="8000" dirty="0">
              <a:solidFill>
                <a:srgbClr val="FFC000"/>
              </a:solidFill>
              <a:effectLst>
                <a:outerShdw blurRad="38100" dist="38100" dir="2700000" algn="tl">
                  <a:srgbClr val="000000">
                    <a:alpha val="43137"/>
                  </a:srgbClr>
                </a:outerShdw>
              </a:effectLst>
              <a:latin typeface="Impact"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1"/>
            <a:r>
              <a:rPr lang="en-US" sz="5400" dirty="0" smtClean="0">
                <a:effectLst>
                  <a:outerShdw blurRad="38100" dist="38100" dir="2700000" algn="tl">
                    <a:srgbClr val="000000">
                      <a:alpha val="43137"/>
                    </a:srgbClr>
                  </a:outerShdw>
                </a:effectLst>
                <a:latin typeface="Arial Black" pitchFamily="34" charset="0"/>
              </a:rPr>
              <a:t>Matthew 17:21</a:t>
            </a:r>
            <a:endParaRPr lang="en-US" sz="4800" dirty="0" smtClean="0">
              <a:effectLst>
                <a:outerShdw blurRad="38100" dist="38100" dir="2700000" algn="tl">
                  <a:srgbClr val="000000">
                    <a:alpha val="43137"/>
                  </a:srgbClr>
                </a:outerShdw>
              </a:effectLst>
              <a:latin typeface="Arial Black" pitchFamily="34" charset="0"/>
            </a:endParaRPr>
          </a:p>
          <a:p>
            <a:pPr lvl="1"/>
            <a:r>
              <a:rPr lang="en-US" sz="5400" dirty="0" smtClean="0">
                <a:effectLst>
                  <a:outerShdw blurRad="38100" dist="38100" dir="2700000" algn="tl">
                    <a:srgbClr val="000000">
                      <a:alpha val="43137"/>
                    </a:srgbClr>
                  </a:outerShdw>
                </a:effectLst>
                <a:latin typeface="Arial Black" pitchFamily="34" charset="0"/>
              </a:rPr>
              <a:t>Matthew 12: 29</a:t>
            </a:r>
            <a:endParaRPr lang="en-US" sz="4800" dirty="0" smtClean="0">
              <a:effectLst>
                <a:outerShdw blurRad="38100" dist="38100" dir="2700000" algn="tl">
                  <a:srgbClr val="000000">
                    <a:alpha val="43137"/>
                  </a:srgbClr>
                </a:outerShdw>
              </a:effectLst>
              <a:latin typeface="Arial Black" pitchFamily="34" charset="0"/>
            </a:endParaRPr>
          </a:p>
          <a:p>
            <a:pPr lvl="1"/>
            <a:r>
              <a:rPr lang="en-US" sz="5400" dirty="0" smtClean="0">
                <a:effectLst>
                  <a:outerShdw blurRad="38100" dist="38100" dir="2700000" algn="tl">
                    <a:srgbClr val="000000">
                      <a:alpha val="43137"/>
                    </a:srgbClr>
                  </a:outerShdw>
                </a:effectLst>
                <a:latin typeface="Arial Black" pitchFamily="34" charset="0"/>
              </a:rPr>
              <a:t>Acts 19: 13-16</a:t>
            </a:r>
            <a:endParaRPr lang="en-US" sz="4800" dirty="0" smtClean="0">
              <a:effectLst>
                <a:outerShdw blurRad="38100" dist="38100" dir="2700000" algn="tl">
                  <a:srgbClr val="000000">
                    <a:alpha val="43137"/>
                  </a:srgbClr>
                </a:outerShdw>
              </a:effectLst>
              <a:latin typeface="Arial Black" pitchFamily="34" charset="0"/>
            </a:endParaRPr>
          </a:p>
          <a:p>
            <a:pPr lvl="2"/>
            <a:r>
              <a:rPr lang="en-US" sz="4800" dirty="0" smtClean="0">
                <a:effectLst>
                  <a:outerShdw blurRad="38100" dist="38100" dir="2700000" algn="tl">
                    <a:srgbClr val="000000">
                      <a:alpha val="43137"/>
                    </a:srgbClr>
                  </a:outerShdw>
                </a:effectLst>
                <a:latin typeface="Arial Black" pitchFamily="34" charset="0"/>
              </a:rPr>
              <a:t>Seven Sons of </a:t>
            </a:r>
            <a:r>
              <a:rPr lang="en-US" sz="4800" dirty="0" err="1" smtClean="0">
                <a:effectLst>
                  <a:outerShdw blurRad="38100" dist="38100" dir="2700000" algn="tl">
                    <a:srgbClr val="000000">
                      <a:alpha val="43137"/>
                    </a:srgbClr>
                  </a:outerShdw>
                </a:effectLst>
                <a:latin typeface="Arial Black" pitchFamily="34" charset="0"/>
              </a:rPr>
              <a:t>Sceva</a:t>
            </a:r>
            <a:r>
              <a:rPr lang="en-US" sz="4800" dirty="0" smtClean="0">
                <a:effectLst>
                  <a:outerShdw blurRad="38100" dist="38100" dir="2700000" algn="tl">
                    <a:srgbClr val="000000">
                      <a:alpha val="43137"/>
                    </a:srgbClr>
                  </a:outerShdw>
                </a:effectLst>
                <a:latin typeface="Arial Black" pitchFamily="34" charset="0"/>
              </a:rPr>
              <a:t> </a:t>
            </a:r>
            <a:endParaRPr lang="en-US" sz="4400" dirty="0" smtClean="0">
              <a:effectLst>
                <a:outerShdw blurRad="38100" dist="38100" dir="2700000" algn="tl">
                  <a:srgbClr val="000000">
                    <a:alpha val="43137"/>
                  </a:srgbClr>
                </a:outerShdw>
              </a:effectLst>
              <a:latin typeface="Arial Black" pitchFamily="34" charset="0"/>
            </a:endParaRPr>
          </a:p>
          <a:p>
            <a:endParaRPr lang="en-US" sz="6000" dirty="0">
              <a:effectLst>
                <a:outerShdw blurRad="38100" dist="38100" dir="2700000" algn="tl">
                  <a:srgbClr val="000000">
                    <a:alpha val="43137"/>
                  </a:srgbClr>
                </a:outerShdw>
              </a:effectLst>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lgn="ctr"/>
            <a:endParaRPr lang="en-US" sz="6600" dirty="0" smtClean="0">
              <a:effectLst>
                <a:outerShdw blurRad="38100" dist="38100" dir="2700000" algn="tl">
                  <a:srgbClr val="000000">
                    <a:alpha val="43137"/>
                  </a:srgbClr>
                </a:outerShdw>
              </a:effectLst>
              <a:latin typeface="Impact" pitchFamily="34" charset="0"/>
            </a:endParaRPr>
          </a:p>
          <a:p>
            <a:pPr lvl="0" algn="ctr"/>
            <a:r>
              <a:rPr lang="en-US" sz="6600" dirty="0" smtClean="0">
                <a:effectLst>
                  <a:outerShdw blurRad="38100" dist="38100" dir="2700000" algn="tl">
                    <a:srgbClr val="000000">
                      <a:alpha val="43137"/>
                    </a:srgbClr>
                  </a:outerShdw>
                </a:effectLst>
                <a:latin typeface="Impact" pitchFamily="34" charset="0"/>
              </a:rPr>
              <a:t>6. A Person of Prayer</a:t>
            </a:r>
          </a:p>
          <a:p>
            <a:pPr algn="ctr"/>
            <a:endParaRPr lang="en-US" sz="6600" dirty="0">
              <a:effectLst>
                <a:outerShdw blurRad="38100" dist="38100" dir="2700000" algn="tl">
                  <a:srgbClr val="000000">
                    <a:alpha val="43137"/>
                  </a:srgbClr>
                </a:outerShdw>
              </a:effectLst>
              <a:latin typeface="Impact"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1" algn="ctr"/>
            <a:r>
              <a:rPr lang="en-US" sz="4800" dirty="0" smtClean="0">
                <a:effectLst>
                  <a:outerShdw blurRad="38100" dist="38100" dir="2700000" algn="tl">
                    <a:srgbClr val="000000">
                      <a:alpha val="43137"/>
                    </a:srgbClr>
                  </a:outerShdw>
                </a:effectLst>
                <a:latin typeface="Arial Black" pitchFamily="34" charset="0"/>
              </a:rPr>
              <a:t>Matthew 21:22</a:t>
            </a:r>
            <a:endParaRPr lang="en-US" sz="4400" dirty="0" smtClean="0">
              <a:effectLst>
                <a:outerShdw blurRad="38100" dist="38100" dir="2700000" algn="tl">
                  <a:srgbClr val="000000">
                    <a:alpha val="43137"/>
                  </a:srgbClr>
                </a:outerShdw>
              </a:effectLst>
              <a:latin typeface="Arial Black" pitchFamily="34" charset="0"/>
            </a:endParaRPr>
          </a:p>
          <a:p>
            <a:pPr lvl="1" algn="ctr"/>
            <a:r>
              <a:rPr lang="en-US" sz="4800" dirty="0" smtClean="0">
                <a:effectLst>
                  <a:outerShdw blurRad="38100" dist="38100" dir="2700000" algn="tl">
                    <a:srgbClr val="000000">
                      <a:alpha val="43137"/>
                    </a:srgbClr>
                  </a:outerShdw>
                </a:effectLst>
                <a:latin typeface="Arial Black" pitchFamily="34" charset="0"/>
              </a:rPr>
              <a:t>Philippians 4:6</a:t>
            </a:r>
            <a:endParaRPr lang="en-US" sz="4400" dirty="0" smtClean="0">
              <a:effectLst>
                <a:outerShdw blurRad="38100" dist="38100" dir="2700000" algn="tl">
                  <a:srgbClr val="000000">
                    <a:alpha val="43137"/>
                  </a:srgbClr>
                </a:outerShdw>
              </a:effectLst>
              <a:latin typeface="Arial Black" pitchFamily="34" charset="0"/>
            </a:endParaRPr>
          </a:p>
          <a:p>
            <a:pPr lvl="1" algn="ctr"/>
            <a:r>
              <a:rPr lang="en-US" sz="4800" dirty="0" smtClean="0">
                <a:effectLst>
                  <a:outerShdw blurRad="38100" dist="38100" dir="2700000" algn="tl">
                    <a:srgbClr val="000000">
                      <a:alpha val="43137"/>
                    </a:srgbClr>
                  </a:outerShdw>
                </a:effectLst>
                <a:latin typeface="Arial Black" pitchFamily="34" charset="0"/>
              </a:rPr>
              <a:t>John 14: 13, 14</a:t>
            </a:r>
            <a:endParaRPr lang="en-US" sz="4400" dirty="0" smtClean="0">
              <a:effectLst>
                <a:outerShdw blurRad="38100" dist="38100" dir="2700000" algn="tl">
                  <a:srgbClr val="000000">
                    <a:alpha val="43137"/>
                  </a:srgbClr>
                </a:outerShdw>
              </a:effectLst>
              <a:latin typeface="Arial Black" pitchFamily="34" charset="0"/>
            </a:endParaRPr>
          </a:p>
          <a:p>
            <a:pPr lvl="1" algn="ctr"/>
            <a:r>
              <a:rPr lang="en-US" sz="4800" dirty="0" smtClean="0">
                <a:effectLst>
                  <a:outerShdw blurRad="38100" dist="38100" dir="2700000" algn="tl">
                    <a:srgbClr val="000000">
                      <a:alpha val="43137"/>
                    </a:srgbClr>
                  </a:outerShdw>
                </a:effectLst>
                <a:latin typeface="Arial Black" pitchFamily="34" charset="0"/>
              </a:rPr>
              <a:t>John 15: 16</a:t>
            </a:r>
            <a:endParaRPr lang="en-US" sz="4400" dirty="0" smtClean="0">
              <a:effectLst>
                <a:outerShdw blurRad="38100" dist="38100" dir="2700000" algn="tl">
                  <a:srgbClr val="000000">
                    <a:alpha val="43137"/>
                  </a:srgbClr>
                </a:outerShdw>
              </a:effectLst>
              <a:latin typeface="Arial Black" pitchFamily="34" charset="0"/>
            </a:endParaRPr>
          </a:p>
          <a:p>
            <a:pPr algn="ctr"/>
            <a:endParaRPr lang="en-US" sz="5400" dirty="0">
              <a:effectLst>
                <a:outerShdw blurRad="38100" dist="38100" dir="2700000" algn="tl">
                  <a:srgbClr val="000000">
                    <a:alpha val="43137"/>
                  </a:srgbClr>
                </a:outerShdw>
              </a:effectLst>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lgn="ctr"/>
            <a:endParaRPr lang="en-US" sz="6600" dirty="0" smtClean="0">
              <a:effectLst>
                <a:outerShdw blurRad="38100" dist="38100" dir="2700000" algn="tl">
                  <a:srgbClr val="000000">
                    <a:alpha val="43137"/>
                  </a:srgbClr>
                </a:outerShdw>
              </a:effectLst>
              <a:latin typeface="Impact" pitchFamily="34" charset="0"/>
            </a:endParaRPr>
          </a:p>
          <a:p>
            <a:pPr lvl="0" algn="ctr"/>
            <a:r>
              <a:rPr lang="en-US" sz="6600" dirty="0" smtClean="0">
                <a:effectLst>
                  <a:outerShdw blurRad="38100" dist="38100" dir="2700000" algn="tl">
                    <a:srgbClr val="000000">
                      <a:alpha val="43137"/>
                    </a:srgbClr>
                  </a:outerShdw>
                </a:effectLst>
                <a:latin typeface="Impact" pitchFamily="34" charset="0"/>
              </a:rPr>
              <a:t>7. Sacrificial</a:t>
            </a:r>
          </a:p>
          <a:p>
            <a:pPr algn="ctr"/>
            <a:endParaRPr lang="en-US" sz="6600" dirty="0">
              <a:effectLst>
                <a:outerShdw blurRad="38100" dist="38100" dir="2700000" algn="tl">
                  <a:srgbClr val="000000">
                    <a:alpha val="43137"/>
                  </a:srgbClr>
                </a:outerShdw>
              </a:effectLst>
              <a:latin typeface="Impact"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algn="ctr"/>
            <a:r>
              <a:rPr lang="en-US" sz="4000" dirty="0" smtClean="0">
                <a:effectLst>
                  <a:outerShdw blurRad="38100" dist="38100" dir="2700000" algn="tl">
                    <a:srgbClr val="000000">
                      <a:alpha val="43137"/>
                    </a:srgbClr>
                  </a:outerShdw>
                </a:effectLst>
                <a:latin typeface="Arial Black" pitchFamily="34" charset="0"/>
              </a:rPr>
              <a:t>2 The LORD said to Gideon, "You have too many men for me to deliver </a:t>
            </a:r>
            <a:r>
              <a:rPr lang="en-US" sz="4000" dirty="0" err="1" smtClean="0">
                <a:effectLst>
                  <a:outerShdw blurRad="38100" dist="38100" dir="2700000" algn="tl">
                    <a:srgbClr val="000000">
                      <a:alpha val="43137"/>
                    </a:srgbClr>
                  </a:outerShdw>
                </a:effectLst>
                <a:latin typeface="Arial Black" pitchFamily="34" charset="0"/>
              </a:rPr>
              <a:t>Midian</a:t>
            </a:r>
            <a:r>
              <a:rPr lang="en-US" sz="4000" dirty="0" smtClean="0">
                <a:effectLst>
                  <a:outerShdw blurRad="38100" dist="38100" dir="2700000" algn="tl">
                    <a:srgbClr val="000000">
                      <a:alpha val="43137"/>
                    </a:srgbClr>
                  </a:outerShdw>
                </a:effectLst>
                <a:latin typeface="Arial Black" pitchFamily="34" charset="0"/>
              </a:rPr>
              <a:t> into their hands. In order that Israel may not boast against me that her own strength has saved her, </a:t>
            </a:r>
          </a:p>
          <a:p>
            <a:pPr algn="ctr"/>
            <a:endParaRPr lang="en-US" sz="4000" dirty="0" smtClean="0">
              <a:effectLst>
                <a:outerShdw blurRad="38100" dist="38100" dir="2700000" algn="tl">
                  <a:srgbClr val="000000">
                    <a:alpha val="43137"/>
                  </a:srgbClr>
                </a:outerShdw>
              </a:effectLst>
              <a:latin typeface="Arial Black" pitchFamily="34" charset="0"/>
            </a:endParaRPr>
          </a:p>
          <a:p>
            <a:pPr algn="ctr"/>
            <a:endParaRPr lang="en-US" sz="4000" dirty="0">
              <a:effectLst>
                <a:outerShdw blurRad="38100" dist="38100" dir="2700000" algn="tl">
                  <a:srgbClr val="000000">
                    <a:alpha val="43137"/>
                  </a:srgbClr>
                </a:outerShdw>
              </a:effectLst>
              <a:latin typeface="Arial Black" pitchFamily="34" charset="0"/>
            </a:endParaRPr>
          </a:p>
        </p:txBody>
      </p:sp>
      <p:sp>
        <p:nvSpPr>
          <p:cNvPr id="4" name="Title 1"/>
          <p:cNvSpPr>
            <a:spLocks noGrp="1"/>
          </p:cNvSpPr>
          <p:nvPr>
            <p:ph type="title"/>
          </p:nvPr>
        </p:nvSpPr>
        <p:spPr/>
        <p:txBody>
          <a:bodyPr/>
          <a:lstStyle/>
          <a:p>
            <a:pPr algn="ctr"/>
            <a:r>
              <a:rPr lang="en-US" dirty="0" smtClean="0">
                <a:latin typeface="Impact" pitchFamily="34" charset="0"/>
              </a:rPr>
              <a:t>Judges 7:1-8(NIV)</a:t>
            </a:r>
            <a:endParaRPr lang="en-US" dirty="0">
              <a:latin typeface="Impact"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1"/>
            <a:r>
              <a:rPr lang="en-US" sz="4800" dirty="0" smtClean="0">
                <a:effectLst>
                  <a:outerShdw blurRad="38100" dist="38100" dir="2700000" algn="tl">
                    <a:srgbClr val="000000">
                      <a:alpha val="43137"/>
                    </a:srgbClr>
                  </a:outerShdw>
                </a:effectLst>
                <a:latin typeface="Arial Black" pitchFamily="34" charset="0"/>
              </a:rPr>
              <a:t>Matthew 19:27, 28</a:t>
            </a:r>
            <a:endParaRPr lang="en-US" sz="4400" dirty="0" smtClean="0">
              <a:effectLst>
                <a:outerShdw blurRad="38100" dist="38100" dir="2700000" algn="tl">
                  <a:srgbClr val="000000">
                    <a:alpha val="43137"/>
                  </a:srgbClr>
                </a:outerShdw>
              </a:effectLst>
              <a:latin typeface="Arial Black" pitchFamily="34" charset="0"/>
            </a:endParaRPr>
          </a:p>
          <a:p>
            <a:pPr lvl="1"/>
            <a:r>
              <a:rPr lang="en-US" sz="4800" dirty="0" smtClean="0">
                <a:effectLst>
                  <a:outerShdw blurRad="38100" dist="38100" dir="2700000" algn="tl">
                    <a:srgbClr val="000000">
                      <a:alpha val="43137"/>
                    </a:srgbClr>
                  </a:outerShdw>
                </a:effectLst>
                <a:latin typeface="Arial Black" pitchFamily="34" charset="0"/>
              </a:rPr>
              <a:t>Matthew 19:29</a:t>
            </a:r>
            <a:endParaRPr lang="en-US" sz="4400" dirty="0" smtClean="0">
              <a:effectLst>
                <a:outerShdw blurRad="38100" dist="38100" dir="2700000" algn="tl">
                  <a:srgbClr val="000000">
                    <a:alpha val="43137"/>
                  </a:srgbClr>
                </a:outerShdw>
              </a:effectLst>
              <a:latin typeface="Arial Black" pitchFamily="34" charset="0"/>
            </a:endParaRPr>
          </a:p>
          <a:p>
            <a:pPr lvl="1"/>
            <a:r>
              <a:rPr lang="en-US" sz="4800" dirty="0" smtClean="0">
                <a:effectLst>
                  <a:outerShdw blurRad="38100" dist="38100" dir="2700000" algn="tl">
                    <a:srgbClr val="000000">
                      <a:alpha val="43137"/>
                    </a:srgbClr>
                  </a:outerShdw>
                </a:effectLst>
                <a:latin typeface="Arial Black" pitchFamily="34" charset="0"/>
              </a:rPr>
              <a:t>Psalm 50:5</a:t>
            </a:r>
            <a:endParaRPr lang="en-US" sz="4400" dirty="0" smtClean="0">
              <a:effectLst>
                <a:outerShdw blurRad="38100" dist="38100" dir="2700000" algn="tl">
                  <a:srgbClr val="000000">
                    <a:alpha val="43137"/>
                  </a:srgbClr>
                </a:outerShdw>
              </a:effectLst>
              <a:latin typeface="Arial Black" pitchFamily="34" charset="0"/>
            </a:endParaRPr>
          </a:p>
          <a:p>
            <a:endParaRPr lang="en-US" sz="5400" dirty="0">
              <a:effectLst>
                <a:outerShdw blurRad="38100" dist="38100" dir="2700000" algn="tl">
                  <a:srgbClr val="000000">
                    <a:alpha val="43137"/>
                  </a:srgbClr>
                </a:outerShdw>
              </a:effectLst>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lgn="ctr"/>
            <a:endParaRPr lang="en-US" sz="5400" dirty="0" smtClean="0">
              <a:latin typeface="Impact" pitchFamily="34" charset="0"/>
            </a:endParaRPr>
          </a:p>
          <a:p>
            <a:pPr lvl="0" algn="ctr"/>
            <a:endParaRPr lang="en-US" sz="5400" dirty="0" smtClean="0">
              <a:latin typeface="Impact" pitchFamily="34" charset="0"/>
            </a:endParaRPr>
          </a:p>
          <a:p>
            <a:pPr lvl="0" algn="ctr"/>
            <a:r>
              <a:rPr lang="en-US" sz="5400" dirty="0" smtClean="0">
                <a:latin typeface="Impact" pitchFamily="34" charset="0"/>
              </a:rPr>
              <a:t>8. Known your Bible</a:t>
            </a:r>
          </a:p>
          <a:p>
            <a:pPr algn="ctr"/>
            <a:endParaRPr lang="en-US" sz="5400" dirty="0">
              <a:latin typeface="Impact"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1" algn="ctr"/>
            <a:r>
              <a:rPr lang="en-US" sz="4800" dirty="0" smtClean="0">
                <a:latin typeface="Arial Black" pitchFamily="34" charset="0"/>
              </a:rPr>
              <a:t>John 5: 39</a:t>
            </a:r>
            <a:endParaRPr lang="en-US" sz="4400" dirty="0" smtClean="0">
              <a:latin typeface="Arial Black" pitchFamily="34" charset="0"/>
            </a:endParaRPr>
          </a:p>
          <a:p>
            <a:pPr lvl="1" algn="ctr"/>
            <a:r>
              <a:rPr lang="en-US" sz="4800" dirty="0" smtClean="0">
                <a:latin typeface="Arial Black" pitchFamily="34" charset="0"/>
              </a:rPr>
              <a:t>2 Timothy 2:15</a:t>
            </a:r>
            <a:endParaRPr lang="en-US" sz="4400" dirty="0" smtClean="0">
              <a:latin typeface="Arial Black" pitchFamily="34" charset="0"/>
            </a:endParaRPr>
          </a:p>
          <a:p>
            <a:pPr algn="ctr"/>
            <a:endParaRPr lang="en-US" sz="5400" dirty="0">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524000"/>
            <a:ext cx="8229600" cy="4526280"/>
          </a:xfrm>
        </p:spPr>
        <p:txBody>
          <a:bodyPr>
            <a:normAutofit/>
          </a:bodyPr>
          <a:lstStyle/>
          <a:p>
            <a:pPr lvl="0" algn="ctr"/>
            <a:endParaRPr lang="en-US" sz="6600" dirty="0" smtClean="0">
              <a:effectLst>
                <a:outerShdw blurRad="38100" dist="38100" dir="2700000" algn="tl">
                  <a:srgbClr val="000000">
                    <a:alpha val="43137"/>
                  </a:srgbClr>
                </a:outerShdw>
              </a:effectLst>
              <a:latin typeface="Impact" pitchFamily="34" charset="0"/>
            </a:endParaRPr>
          </a:p>
          <a:p>
            <a:pPr lvl="0" algn="ctr"/>
            <a:r>
              <a:rPr lang="en-US" sz="6600" dirty="0" smtClean="0">
                <a:effectLst>
                  <a:outerShdw blurRad="38100" dist="38100" dir="2700000" algn="tl">
                    <a:srgbClr val="000000">
                      <a:alpha val="43137"/>
                    </a:srgbClr>
                  </a:outerShdw>
                </a:effectLst>
                <a:latin typeface="Impact" pitchFamily="34" charset="0"/>
              </a:rPr>
              <a:t>9. Tactful</a:t>
            </a:r>
          </a:p>
          <a:p>
            <a:pPr algn="ctr"/>
            <a:endParaRPr lang="en-US" sz="6600" dirty="0">
              <a:effectLst>
                <a:outerShdw blurRad="38100" dist="38100" dir="2700000" algn="tl">
                  <a:srgbClr val="000000">
                    <a:alpha val="43137"/>
                  </a:srgbClr>
                </a:outerShdw>
              </a:effectLst>
              <a:latin typeface="Impact"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54864" lvl="1" algn="ctr" rtl="0">
              <a:spcBef>
                <a:spcPct val="0"/>
              </a:spcBef>
            </a:pPr>
            <a:r>
              <a:rPr lang="en-US" sz="4400" i="1" dirty="0">
                <a:solidFill>
                  <a:srgbClr val="FFC000"/>
                </a:solidFill>
                <a:latin typeface="Impact" pitchFamily="34" charset="0"/>
              </a:rPr>
              <a:t>Gospel Workers</a:t>
            </a:r>
            <a:r>
              <a:rPr lang="en-US" sz="4400" dirty="0">
                <a:solidFill>
                  <a:srgbClr val="FFC000"/>
                </a:solidFill>
                <a:latin typeface="Impact" pitchFamily="34" charset="0"/>
              </a:rPr>
              <a:t>, p. </a:t>
            </a:r>
            <a:r>
              <a:rPr lang="en-US" sz="4400" dirty="0" smtClean="0">
                <a:solidFill>
                  <a:srgbClr val="FFC000"/>
                </a:solidFill>
                <a:latin typeface="Impact" pitchFamily="34" charset="0"/>
              </a:rPr>
              <a:t>117</a:t>
            </a:r>
            <a:endParaRPr lang="en-US" sz="4400" dirty="0">
              <a:solidFill>
                <a:srgbClr val="FFC000"/>
              </a:solidFill>
              <a:latin typeface="Impact" pitchFamily="34" charset="0"/>
            </a:endParaRPr>
          </a:p>
        </p:txBody>
      </p:sp>
      <p:sp>
        <p:nvSpPr>
          <p:cNvPr id="3" name="Content Placeholder 2"/>
          <p:cNvSpPr>
            <a:spLocks noGrp="1"/>
          </p:cNvSpPr>
          <p:nvPr>
            <p:ph idx="1"/>
          </p:nvPr>
        </p:nvSpPr>
        <p:spPr/>
        <p:txBody>
          <a:bodyPr>
            <a:normAutofit/>
          </a:bodyPr>
          <a:lstStyle/>
          <a:p>
            <a:r>
              <a:rPr lang="en-US" sz="4800" b="1" dirty="0" smtClean="0">
                <a:effectLst>
                  <a:outerShdw blurRad="38100" dist="38100" dir="2700000" algn="tl">
                    <a:srgbClr val="000000">
                      <a:alpha val="43137"/>
                    </a:srgbClr>
                  </a:outerShdw>
                </a:effectLst>
              </a:rPr>
              <a:t>In the work of soul-winning, great tact and wisdom are needed. The Savior never suppressed the truth, but He uttered it always in love. </a:t>
            </a:r>
            <a:endParaRPr lang="en-US" sz="4800" b="1" dirty="0">
              <a:effectLst>
                <a:outerShdw blurRad="38100" dist="38100" dir="2700000" algn="tl">
                  <a:srgbClr val="000000">
                    <a:alpha val="43137"/>
                  </a:srgbClr>
                </a:outerShdw>
              </a:effectLst>
            </a:endParaRPr>
          </a:p>
        </p:txBody>
      </p:sp>
      <p:pic>
        <p:nvPicPr>
          <p:cNvPr id="4" name="Picture 3"/>
          <p:cNvPicPr>
            <a:picLocks noChangeAspect="1" noChangeArrowheads="1"/>
          </p:cNvPicPr>
          <p:nvPr/>
        </p:nvPicPr>
        <p:blipFill>
          <a:blip r:embed="rId2" cstate="print"/>
          <a:srcRect/>
          <a:stretch>
            <a:fillRect/>
          </a:stretch>
        </p:blipFill>
        <p:spPr bwMode="auto">
          <a:xfrm>
            <a:off x="7315200" y="0"/>
            <a:ext cx="1828800" cy="1752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54864" lvl="1" algn="ctr" rtl="0">
              <a:spcBef>
                <a:spcPct val="0"/>
              </a:spcBef>
            </a:pPr>
            <a:r>
              <a:rPr lang="en-US" sz="4400" i="1" dirty="0">
                <a:solidFill>
                  <a:srgbClr val="FFC000"/>
                </a:solidFill>
                <a:latin typeface="Impact" pitchFamily="34" charset="0"/>
              </a:rPr>
              <a:t>Gospel Workers</a:t>
            </a:r>
            <a:r>
              <a:rPr lang="en-US" sz="4400" dirty="0">
                <a:solidFill>
                  <a:srgbClr val="FFC000"/>
                </a:solidFill>
                <a:latin typeface="Impact" pitchFamily="34" charset="0"/>
              </a:rPr>
              <a:t>, p. </a:t>
            </a:r>
            <a:r>
              <a:rPr lang="en-US" sz="4400" dirty="0" smtClean="0">
                <a:solidFill>
                  <a:srgbClr val="FFC000"/>
                </a:solidFill>
                <a:latin typeface="Impact" pitchFamily="34" charset="0"/>
              </a:rPr>
              <a:t>117</a:t>
            </a:r>
            <a:endParaRPr lang="en-US" sz="4400" dirty="0">
              <a:solidFill>
                <a:srgbClr val="FFC000"/>
              </a:solidFill>
              <a:latin typeface="Impact" pitchFamily="34" charset="0"/>
            </a:endParaRPr>
          </a:p>
        </p:txBody>
      </p:sp>
      <p:sp>
        <p:nvSpPr>
          <p:cNvPr id="3" name="Content Placeholder 2"/>
          <p:cNvSpPr>
            <a:spLocks noGrp="1"/>
          </p:cNvSpPr>
          <p:nvPr>
            <p:ph idx="1"/>
          </p:nvPr>
        </p:nvSpPr>
        <p:spPr>
          <a:xfrm>
            <a:off x="457200" y="1447800"/>
            <a:ext cx="8077200" cy="4724717"/>
          </a:xfrm>
        </p:spPr>
        <p:txBody>
          <a:bodyPr>
            <a:noAutofit/>
          </a:bodyPr>
          <a:lstStyle/>
          <a:p>
            <a:r>
              <a:rPr lang="en-US" sz="4000" b="1" dirty="0" smtClean="0">
                <a:effectLst>
                  <a:outerShdw blurRad="38100" dist="38100" dir="2700000" algn="tl">
                    <a:srgbClr val="000000">
                      <a:alpha val="43137"/>
                    </a:srgbClr>
                  </a:outerShdw>
                </a:effectLst>
              </a:rPr>
              <a:t>In His intercourse with others, He exercised the greatest tact, and He was always kind and thoughtful. He was never rude, never needlessly spoke a severe word, never gave unnecessary pain to a sensitive soul </a:t>
            </a:r>
          </a:p>
          <a:p>
            <a:endParaRPr lang="en-US" sz="4000" b="1" dirty="0">
              <a:effectLst>
                <a:outerShdw blurRad="38100" dist="38100" dir="2700000" algn="tl">
                  <a:srgbClr val="000000">
                    <a:alpha val="43137"/>
                  </a:srgbClr>
                </a:outerShdw>
              </a:effectLst>
            </a:endParaRPr>
          </a:p>
        </p:txBody>
      </p:sp>
      <p:pic>
        <p:nvPicPr>
          <p:cNvPr id="4" name="Picture 3"/>
          <p:cNvPicPr>
            <a:picLocks noChangeAspect="1" noChangeArrowheads="1"/>
          </p:cNvPicPr>
          <p:nvPr/>
        </p:nvPicPr>
        <p:blipFill>
          <a:blip r:embed="rId2"/>
          <a:srcRect/>
          <a:stretch>
            <a:fillRect/>
          </a:stretch>
        </p:blipFill>
        <p:spPr bwMode="auto">
          <a:xfrm>
            <a:off x="7239000" y="4953001"/>
            <a:ext cx="1832881" cy="182879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4864" lvl="1" algn="ctr" rtl="0">
              <a:spcBef>
                <a:spcPct val="0"/>
              </a:spcBef>
            </a:pPr>
            <a:r>
              <a:rPr lang="en-US" sz="4000" i="1" dirty="0">
                <a:solidFill>
                  <a:srgbClr val="FFC000"/>
                </a:solidFill>
                <a:effectLst>
                  <a:outerShdw blurRad="38100" dist="38100" dir="2700000" algn="tl">
                    <a:srgbClr val="000000">
                      <a:alpha val="43137"/>
                    </a:srgbClr>
                  </a:outerShdw>
                </a:effectLst>
                <a:latin typeface="Impact" pitchFamily="34" charset="0"/>
              </a:rPr>
              <a:t>Gospel Workers</a:t>
            </a:r>
            <a:r>
              <a:rPr lang="en-US" sz="4000" dirty="0">
                <a:solidFill>
                  <a:srgbClr val="FFC000"/>
                </a:solidFill>
                <a:effectLst>
                  <a:outerShdw blurRad="38100" dist="38100" dir="2700000" algn="tl">
                    <a:srgbClr val="000000">
                      <a:alpha val="43137"/>
                    </a:srgbClr>
                  </a:outerShdw>
                </a:effectLst>
                <a:latin typeface="Impact" pitchFamily="34" charset="0"/>
              </a:rPr>
              <a:t>, pp. </a:t>
            </a:r>
            <a:r>
              <a:rPr lang="en-US" sz="4000" dirty="0" smtClean="0">
                <a:solidFill>
                  <a:srgbClr val="FFC000"/>
                </a:solidFill>
                <a:effectLst>
                  <a:outerShdw blurRad="38100" dist="38100" dir="2700000" algn="tl">
                    <a:srgbClr val="000000">
                      <a:alpha val="43137"/>
                    </a:srgbClr>
                  </a:outerShdw>
                </a:effectLst>
                <a:latin typeface="Impact" pitchFamily="34" charset="0"/>
              </a:rPr>
              <a:t>118-119</a:t>
            </a:r>
            <a:endParaRPr lang="en-US" sz="4000" dirty="0">
              <a:solidFill>
                <a:srgbClr val="FFC000"/>
              </a:solidFill>
              <a:effectLst>
                <a:outerShdw blurRad="38100" dist="38100" dir="2700000" algn="tl">
                  <a:srgbClr val="000000">
                    <a:alpha val="43137"/>
                  </a:srgbClr>
                </a:outerShdw>
              </a:effectLst>
              <a:latin typeface="Impact" pitchFamily="34" charset="0"/>
            </a:endParaRPr>
          </a:p>
        </p:txBody>
      </p:sp>
      <p:sp>
        <p:nvSpPr>
          <p:cNvPr id="3" name="Content Placeholder 2"/>
          <p:cNvSpPr>
            <a:spLocks noGrp="1"/>
          </p:cNvSpPr>
          <p:nvPr>
            <p:ph idx="1"/>
          </p:nvPr>
        </p:nvSpPr>
        <p:spPr>
          <a:xfrm>
            <a:off x="457200" y="1646237"/>
            <a:ext cx="7848600" cy="4526280"/>
          </a:xfrm>
        </p:spPr>
        <p:txBody>
          <a:bodyPr>
            <a:normAutofit/>
          </a:bodyPr>
          <a:lstStyle/>
          <a:p>
            <a:r>
              <a:rPr lang="en-US" sz="4400" b="1" dirty="0" smtClean="0">
                <a:effectLst>
                  <a:outerShdw blurRad="38100" dist="38100" dir="2700000" algn="tl">
                    <a:srgbClr val="000000">
                      <a:alpha val="43137"/>
                    </a:srgbClr>
                  </a:outerShdw>
                </a:effectLst>
              </a:rPr>
              <a:t>The laborer for God is to study carefully the best methods, that he may not arouse prejudice or combativeness. This is where some have failed. </a:t>
            </a:r>
          </a:p>
          <a:p>
            <a:endParaRPr lang="en-US" sz="4400" b="1" dirty="0">
              <a:effectLst>
                <a:outerShdw blurRad="38100" dist="38100" dir="2700000" algn="tl">
                  <a:srgbClr val="000000">
                    <a:alpha val="43137"/>
                  </a:srgbClr>
                </a:outerShdw>
              </a:effectLst>
            </a:endParaRPr>
          </a:p>
        </p:txBody>
      </p:sp>
      <p:pic>
        <p:nvPicPr>
          <p:cNvPr id="4" name="Picture 3"/>
          <p:cNvPicPr>
            <a:picLocks noChangeAspect="1" noChangeArrowheads="1"/>
          </p:cNvPicPr>
          <p:nvPr/>
        </p:nvPicPr>
        <p:blipFill>
          <a:blip r:embed="rId2"/>
          <a:srcRect/>
          <a:stretch>
            <a:fillRect/>
          </a:stretch>
        </p:blipFill>
        <p:spPr bwMode="auto">
          <a:xfrm>
            <a:off x="7311118" y="5029200"/>
            <a:ext cx="1832881" cy="1828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4864" lvl="1" algn="ctr" rtl="0">
              <a:spcBef>
                <a:spcPct val="0"/>
              </a:spcBef>
            </a:pPr>
            <a:r>
              <a:rPr lang="en-US" sz="4000" i="1" dirty="0">
                <a:solidFill>
                  <a:srgbClr val="FFC000"/>
                </a:solidFill>
                <a:effectLst>
                  <a:outerShdw blurRad="38100" dist="38100" dir="2700000" algn="tl">
                    <a:srgbClr val="000000">
                      <a:alpha val="43137"/>
                    </a:srgbClr>
                  </a:outerShdw>
                </a:effectLst>
                <a:latin typeface="Impact" pitchFamily="34" charset="0"/>
              </a:rPr>
              <a:t>Gospel Workers</a:t>
            </a:r>
            <a:r>
              <a:rPr lang="en-US" sz="4000" dirty="0">
                <a:solidFill>
                  <a:srgbClr val="FFC000"/>
                </a:solidFill>
                <a:effectLst>
                  <a:outerShdw blurRad="38100" dist="38100" dir="2700000" algn="tl">
                    <a:srgbClr val="000000">
                      <a:alpha val="43137"/>
                    </a:srgbClr>
                  </a:outerShdw>
                </a:effectLst>
                <a:latin typeface="Impact" pitchFamily="34" charset="0"/>
              </a:rPr>
              <a:t>, pp. </a:t>
            </a:r>
            <a:r>
              <a:rPr lang="en-US" sz="4000" dirty="0" smtClean="0">
                <a:solidFill>
                  <a:srgbClr val="FFC000"/>
                </a:solidFill>
                <a:effectLst>
                  <a:outerShdw blurRad="38100" dist="38100" dir="2700000" algn="tl">
                    <a:srgbClr val="000000">
                      <a:alpha val="43137"/>
                    </a:srgbClr>
                  </a:outerShdw>
                </a:effectLst>
                <a:latin typeface="Impact" pitchFamily="34" charset="0"/>
              </a:rPr>
              <a:t>118-119</a:t>
            </a:r>
            <a:endParaRPr lang="en-US" sz="4000" dirty="0">
              <a:solidFill>
                <a:srgbClr val="FFC000"/>
              </a:solidFill>
              <a:effectLst>
                <a:outerShdw blurRad="38100" dist="38100" dir="2700000" algn="tl">
                  <a:srgbClr val="000000">
                    <a:alpha val="43137"/>
                  </a:srgbClr>
                </a:outerShdw>
              </a:effectLst>
              <a:latin typeface="Impact" pitchFamily="34" charset="0"/>
            </a:endParaRPr>
          </a:p>
        </p:txBody>
      </p:sp>
      <p:sp>
        <p:nvSpPr>
          <p:cNvPr id="3" name="Content Placeholder 2"/>
          <p:cNvSpPr>
            <a:spLocks noGrp="1"/>
          </p:cNvSpPr>
          <p:nvPr>
            <p:ph idx="1"/>
          </p:nvPr>
        </p:nvSpPr>
        <p:spPr>
          <a:xfrm>
            <a:off x="457200" y="1646237"/>
            <a:ext cx="7696200" cy="4526280"/>
          </a:xfrm>
        </p:spPr>
        <p:txBody>
          <a:bodyPr>
            <a:normAutofit lnSpcReduction="10000"/>
          </a:bodyPr>
          <a:lstStyle/>
          <a:p>
            <a:r>
              <a:rPr lang="en-US" sz="4000" b="1" dirty="0" smtClean="0">
                <a:effectLst>
                  <a:outerShdw blurRad="38100" dist="38100" dir="2700000" algn="tl">
                    <a:srgbClr val="000000">
                      <a:alpha val="43137"/>
                    </a:srgbClr>
                  </a:outerShdw>
                </a:effectLst>
              </a:rPr>
              <a:t>By following their natural inclinations, they have closed doors, through which they might, by a different method of labor, have found access to hearts, and through them to other hearts. </a:t>
            </a:r>
          </a:p>
          <a:p>
            <a:endParaRPr lang="en-US" sz="4000" b="1" dirty="0">
              <a:effectLst>
                <a:outerShdw blurRad="38100" dist="38100" dir="2700000" algn="tl">
                  <a:srgbClr val="000000">
                    <a:alpha val="43137"/>
                  </a:srgbClr>
                </a:outerShdw>
              </a:effectLst>
            </a:endParaRPr>
          </a:p>
        </p:txBody>
      </p:sp>
      <p:pic>
        <p:nvPicPr>
          <p:cNvPr id="4" name="Picture 3"/>
          <p:cNvPicPr>
            <a:picLocks noChangeAspect="1" noChangeArrowheads="1"/>
          </p:cNvPicPr>
          <p:nvPr/>
        </p:nvPicPr>
        <p:blipFill>
          <a:blip r:embed="rId2"/>
          <a:srcRect/>
          <a:stretch>
            <a:fillRect/>
          </a:stretch>
        </p:blipFill>
        <p:spPr bwMode="auto">
          <a:xfrm>
            <a:off x="6858000" y="4576921"/>
            <a:ext cx="2209800" cy="220487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Impact" pitchFamily="34" charset="0"/>
              </a:rPr>
              <a:t> </a:t>
            </a:r>
            <a:r>
              <a:rPr lang="en-US" i="1" dirty="0" smtClean="0">
                <a:latin typeface="Impact" pitchFamily="34" charset="0"/>
              </a:rPr>
              <a:t>Gospel Workers</a:t>
            </a:r>
            <a:r>
              <a:rPr lang="en-US" dirty="0" smtClean="0">
                <a:latin typeface="Impact" pitchFamily="34" charset="0"/>
              </a:rPr>
              <a:t>, p. 119.</a:t>
            </a:r>
            <a:endParaRPr lang="en-US" dirty="0">
              <a:latin typeface="Impact" pitchFamily="34" charset="0"/>
            </a:endParaRPr>
          </a:p>
        </p:txBody>
      </p:sp>
      <p:sp>
        <p:nvSpPr>
          <p:cNvPr id="3" name="Content Placeholder 2"/>
          <p:cNvSpPr>
            <a:spLocks noGrp="1"/>
          </p:cNvSpPr>
          <p:nvPr>
            <p:ph idx="1"/>
          </p:nvPr>
        </p:nvSpPr>
        <p:spPr/>
        <p:txBody>
          <a:bodyPr>
            <a:normAutofit/>
          </a:bodyPr>
          <a:lstStyle/>
          <a:p>
            <a:r>
              <a:rPr lang="en-US" sz="4000" b="1" dirty="0" smtClean="0">
                <a:effectLst>
                  <a:outerShdw blurRad="38100" dist="38100" dir="2700000" algn="tl">
                    <a:srgbClr val="000000">
                      <a:alpha val="43137"/>
                    </a:srgbClr>
                  </a:outerShdw>
                </a:effectLst>
              </a:rPr>
              <a:t>Many souls have been turned in the wrong direction, and thus lost to the cause of God, by a lack of skill and wisdom on the part of the worker. </a:t>
            </a:r>
            <a:endParaRPr lang="en-US" sz="4000" b="1" dirty="0">
              <a:effectLst>
                <a:outerShdw blurRad="38100" dist="38100" dir="2700000" algn="tl">
                  <a:srgbClr val="000000">
                    <a:alpha val="43137"/>
                  </a:srgbClr>
                </a:outerShdw>
              </a:effectLst>
            </a:endParaRPr>
          </a:p>
        </p:txBody>
      </p:sp>
      <p:pic>
        <p:nvPicPr>
          <p:cNvPr id="4" name="Picture 3"/>
          <p:cNvPicPr>
            <a:picLocks noChangeAspect="1" noChangeArrowheads="1"/>
          </p:cNvPicPr>
          <p:nvPr/>
        </p:nvPicPr>
        <p:blipFill>
          <a:blip r:embed="rId2"/>
          <a:srcRect/>
          <a:stretch>
            <a:fillRect/>
          </a:stretch>
        </p:blipFill>
        <p:spPr bwMode="auto">
          <a:xfrm>
            <a:off x="7005638" y="4648200"/>
            <a:ext cx="2138362" cy="2133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Impact" pitchFamily="34" charset="0"/>
              </a:rPr>
              <a:t> </a:t>
            </a:r>
            <a:r>
              <a:rPr lang="en-US" i="1" dirty="0" smtClean="0">
                <a:latin typeface="Impact" pitchFamily="34" charset="0"/>
              </a:rPr>
              <a:t>Gospel Workers</a:t>
            </a:r>
            <a:r>
              <a:rPr lang="en-US" dirty="0" smtClean="0">
                <a:latin typeface="Impact" pitchFamily="34" charset="0"/>
              </a:rPr>
              <a:t>, p. 119.</a:t>
            </a:r>
            <a:endParaRPr lang="en-US" dirty="0">
              <a:latin typeface="Impact" pitchFamily="34" charset="0"/>
            </a:endParaRPr>
          </a:p>
        </p:txBody>
      </p:sp>
      <p:sp>
        <p:nvSpPr>
          <p:cNvPr id="3" name="Content Placeholder 2"/>
          <p:cNvSpPr>
            <a:spLocks noGrp="1"/>
          </p:cNvSpPr>
          <p:nvPr>
            <p:ph idx="1"/>
          </p:nvPr>
        </p:nvSpPr>
        <p:spPr>
          <a:xfrm>
            <a:off x="152400" y="1447800"/>
            <a:ext cx="7239000" cy="4526280"/>
          </a:xfrm>
        </p:spPr>
        <p:txBody>
          <a:bodyPr>
            <a:noAutofit/>
          </a:bodyPr>
          <a:lstStyle/>
          <a:p>
            <a:r>
              <a:rPr lang="en-US" sz="3600" b="1" dirty="0" smtClean="0">
                <a:effectLst>
                  <a:outerShdw blurRad="38100" dist="38100" dir="2700000" algn="tl">
                    <a:srgbClr val="000000">
                      <a:alpha val="43137"/>
                    </a:srgbClr>
                  </a:outerShdw>
                </a:effectLst>
              </a:rPr>
              <a:t>Tact and good judgment increase the usefulness of the laborer a hundred-fold. If he will speak the right words at the right time, and show the right spirit, this will exert a melting power on the heart of the one he is trying to help.</a:t>
            </a:r>
            <a:endParaRPr lang="en-US" sz="3600" b="1" dirty="0">
              <a:effectLst>
                <a:outerShdw blurRad="38100" dist="38100" dir="2700000" algn="tl">
                  <a:srgbClr val="000000">
                    <a:alpha val="43137"/>
                  </a:srgbClr>
                </a:outerShdw>
              </a:effectLst>
            </a:endParaRPr>
          </a:p>
        </p:txBody>
      </p:sp>
      <p:pic>
        <p:nvPicPr>
          <p:cNvPr id="4" name="Picture 3"/>
          <p:cNvPicPr>
            <a:picLocks noChangeAspect="1" noChangeArrowheads="1"/>
          </p:cNvPicPr>
          <p:nvPr/>
        </p:nvPicPr>
        <p:blipFill>
          <a:blip r:embed="rId2"/>
          <a:srcRect/>
          <a:stretch>
            <a:fillRect/>
          </a:stretch>
        </p:blipFill>
        <p:spPr bwMode="auto">
          <a:xfrm>
            <a:off x="7158378" y="4876800"/>
            <a:ext cx="1985622" cy="1981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r>
              <a:rPr lang="en-US" sz="4000" dirty="0" smtClean="0">
                <a:effectLst>
                  <a:outerShdw blurRad="38100" dist="38100" dir="2700000" algn="tl">
                    <a:srgbClr val="000000">
                      <a:alpha val="43137"/>
                    </a:srgbClr>
                  </a:outerShdw>
                </a:effectLst>
                <a:latin typeface="Arial Black" pitchFamily="34" charset="0"/>
              </a:rPr>
              <a:t>3 announce now to the people, 'Anyone who trembles with fear may turn back and leave Mount Gilead.'" So twenty-two thousand men left, while ten thousand remained. </a:t>
            </a:r>
          </a:p>
          <a:p>
            <a:pPr algn="ctr"/>
            <a:endParaRPr lang="en-US" sz="4000" dirty="0" smtClean="0">
              <a:effectLst>
                <a:outerShdw blurRad="38100" dist="38100" dir="2700000" algn="tl">
                  <a:srgbClr val="000000">
                    <a:alpha val="43137"/>
                  </a:srgbClr>
                </a:outerShdw>
              </a:effectLst>
              <a:latin typeface="Arial Black" pitchFamily="34" charset="0"/>
            </a:endParaRPr>
          </a:p>
          <a:p>
            <a:pPr algn="ctr"/>
            <a:endParaRPr lang="en-US" sz="4000" dirty="0" smtClean="0">
              <a:effectLst>
                <a:outerShdw blurRad="38100" dist="38100" dir="2700000" algn="tl">
                  <a:srgbClr val="000000">
                    <a:alpha val="43137"/>
                  </a:srgbClr>
                </a:outerShdw>
              </a:effectLst>
              <a:latin typeface="Arial Black" pitchFamily="34" charset="0"/>
            </a:endParaRPr>
          </a:p>
          <a:p>
            <a:pPr algn="ctr"/>
            <a:endParaRPr lang="en-US" sz="4000" dirty="0">
              <a:effectLst>
                <a:outerShdw blurRad="38100" dist="38100" dir="2700000" algn="tl">
                  <a:srgbClr val="000000">
                    <a:alpha val="43137"/>
                  </a:srgbClr>
                </a:outerShdw>
              </a:effectLst>
              <a:latin typeface="Arial Black" pitchFamily="34" charset="0"/>
            </a:endParaRPr>
          </a:p>
        </p:txBody>
      </p:sp>
      <p:sp>
        <p:nvSpPr>
          <p:cNvPr id="4" name="Title 1"/>
          <p:cNvSpPr>
            <a:spLocks noGrp="1"/>
          </p:cNvSpPr>
          <p:nvPr>
            <p:ph type="title"/>
          </p:nvPr>
        </p:nvSpPr>
        <p:spPr/>
        <p:txBody>
          <a:bodyPr/>
          <a:lstStyle/>
          <a:p>
            <a:pPr algn="ctr"/>
            <a:r>
              <a:rPr lang="en-US" dirty="0" smtClean="0">
                <a:latin typeface="Impact" pitchFamily="34" charset="0"/>
              </a:rPr>
              <a:t>Judges 7:1-8 (NIV)</a:t>
            </a:r>
            <a:endParaRPr lang="en-US" dirty="0">
              <a:latin typeface="Impact"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4864" lvl="1" algn="l" rtl="0">
              <a:spcBef>
                <a:spcPct val="0"/>
              </a:spcBef>
            </a:pPr>
            <a:r>
              <a:rPr lang="en-US" sz="4400" i="1" dirty="0">
                <a:solidFill>
                  <a:srgbClr val="FFC000"/>
                </a:solidFill>
                <a:effectLst>
                  <a:outerShdw blurRad="38100" dist="38100" dir="2700000" algn="tl">
                    <a:srgbClr val="000000">
                      <a:alpha val="43137"/>
                    </a:srgbClr>
                  </a:outerShdw>
                </a:effectLst>
                <a:latin typeface="Impact" pitchFamily="34" charset="0"/>
              </a:rPr>
              <a:t>Gospel Workers</a:t>
            </a:r>
            <a:r>
              <a:rPr lang="en-US" sz="4400" dirty="0">
                <a:solidFill>
                  <a:srgbClr val="FFC000"/>
                </a:solidFill>
                <a:effectLst>
                  <a:outerShdw blurRad="38100" dist="38100" dir="2700000" algn="tl">
                    <a:srgbClr val="000000">
                      <a:alpha val="43137"/>
                    </a:srgbClr>
                  </a:outerShdw>
                </a:effectLst>
                <a:latin typeface="Impact" pitchFamily="34" charset="0"/>
              </a:rPr>
              <a:t>, pp. 119, </a:t>
            </a:r>
            <a:r>
              <a:rPr lang="en-US" sz="4400" dirty="0" smtClean="0">
                <a:solidFill>
                  <a:srgbClr val="FFC000"/>
                </a:solidFill>
                <a:effectLst>
                  <a:outerShdw blurRad="38100" dist="38100" dir="2700000" algn="tl">
                    <a:srgbClr val="000000">
                      <a:alpha val="43137"/>
                    </a:srgbClr>
                  </a:outerShdw>
                </a:effectLst>
                <a:latin typeface="Impact" pitchFamily="34" charset="0"/>
              </a:rPr>
              <a:t>120</a:t>
            </a:r>
            <a:endParaRPr lang="en-US" sz="4400" dirty="0">
              <a:solidFill>
                <a:srgbClr val="FFC000"/>
              </a:solidFill>
              <a:effectLst>
                <a:outerShdw blurRad="38100" dist="38100" dir="2700000" algn="tl">
                  <a:srgbClr val="000000">
                    <a:alpha val="43137"/>
                  </a:srgbClr>
                </a:outerShdw>
              </a:effectLst>
              <a:latin typeface="Impact" pitchFamily="34" charset="0"/>
            </a:endParaRPr>
          </a:p>
        </p:txBody>
      </p:sp>
      <p:sp>
        <p:nvSpPr>
          <p:cNvPr id="3" name="Content Placeholder 2"/>
          <p:cNvSpPr>
            <a:spLocks noGrp="1"/>
          </p:cNvSpPr>
          <p:nvPr>
            <p:ph idx="1"/>
          </p:nvPr>
        </p:nvSpPr>
        <p:spPr>
          <a:xfrm>
            <a:off x="76200" y="1646237"/>
            <a:ext cx="7696200" cy="4526280"/>
          </a:xfrm>
        </p:spPr>
        <p:txBody>
          <a:bodyPr>
            <a:noAutofit/>
          </a:bodyPr>
          <a:lstStyle/>
          <a:p>
            <a:r>
              <a:rPr lang="en-US" sz="3600" b="1" dirty="0" smtClean="0">
                <a:effectLst>
                  <a:outerShdw blurRad="38100" dist="38100" dir="2700000" algn="tl">
                    <a:srgbClr val="000000">
                      <a:alpha val="43137"/>
                    </a:srgbClr>
                  </a:outerShdw>
                </a:effectLst>
              </a:rPr>
              <a:t>In laboring in a new field, do not think it your duty to say at once to the people, ‘We are Seventh-day Adventists; we believe in the non-immortality of the soul.’ This would often erect a formidable barrier between you and those you wish to reach</a:t>
            </a:r>
            <a:endParaRPr lang="en-US" sz="3600" b="1" dirty="0">
              <a:effectLst>
                <a:outerShdw blurRad="38100" dist="38100" dir="2700000" algn="tl">
                  <a:srgbClr val="000000">
                    <a:alpha val="43137"/>
                  </a:srgbClr>
                </a:outerShdw>
              </a:effectLst>
            </a:endParaRPr>
          </a:p>
        </p:txBody>
      </p:sp>
      <p:pic>
        <p:nvPicPr>
          <p:cNvPr id="4" name="Picture 3"/>
          <p:cNvPicPr>
            <a:picLocks noChangeAspect="1" noChangeArrowheads="1"/>
          </p:cNvPicPr>
          <p:nvPr/>
        </p:nvPicPr>
        <p:blipFill>
          <a:blip r:embed="rId2"/>
          <a:srcRect/>
          <a:stretch>
            <a:fillRect/>
          </a:stretch>
        </p:blipFill>
        <p:spPr bwMode="auto">
          <a:xfrm>
            <a:off x="7005638" y="0"/>
            <a:ext cx="2138362" cy="2133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4864" lvl="1" algn="l" rtl="0">
              <a:spcBef>
                <a:spcPct val="0"/>
              </a:spcBef>
            </a:pPr>
            <a:r>
              <a:rPr lang="en-US" sz="4400" i="1" dirty="0">
                <a:solidFill>
                  <a:srgbClr val="FFC000"/>
                </a:solidFill>
                <a:effectLst>
                  <a:outerShdw blurRad="38100" dist="38100" dir="2700000" algn="tl">
                    <a:srgbClr val="000000">
                      <a:alpha val="43137"/>
                    </a:srgbClr>
                  </a:outerShdw>
                </a:effectLst>
                <a:latin typeface="Impact" pitchFamily="34" charset="0"/>
              </a:rPr>
              <a:t>Gospel Workers</a:t>
            </a:r>
            <a:r>
              <a:rPr lang="en-US" sz="4400" dirty="0">
                <a:solidFill>
                  <a:srgbClr val="FFC000"/>
                </a:solidFill>
                <a:effectLst>
                  <a:outerShdw blurRad="38100" dist="38100" dir="2700000" algn="tl">
                    <a:srgbClr val="000000">
                      <a:alpha val="43137"/>
                    </a:srgbClr>
                  </a:outerShdw>
                </a:effectLst>
                <a:latin typeface="Impact" pitchFamily="34" charset="0"/>
              </a:rPr>
              <a:t>, pp. 119, </a:t>
            </a:r>
            <a:r>
              <a:rPr lang="en-US" sz="4400" dirty="0" smtClean="0">
                <a:solidFill>
                  <a:srgbClr val="FFC000"/>
                </a:solidFill>
                <a:effectLst>
                  <a:outerShdw blurRad="38100" dist="38100" dir="2700000" algn="tl">
                    <a:srgbClr val="000000">
                      <a:alpha val="43137"/>
                    </a:srgbClr>
                  </a:outerShdw>
                </a:effectLst>
                <a:latin typeface="Impact" pitchFamily="34" charset="0"/>
              </a:rPr>
              <a:t>120</a:t>
            </a:r>
            <a:endParaRPr lang="en-US" sz="4400" dirty="0">
              <a:solidFill>
                <a:srgbClr val="FFC000"/>
              </a:solidFill>
              <a:effectLst>
                <a:outerShdw blurRad="38100" dist="38100" dir="2700000" algn="tl">
                  <a:srgbClr val="000000">
                    <a:alpha val="43137"/>
                  </a:srgbClr>
                </a:outerShdw>
              </a:effectLst>
              <a:latin typeface="Impact" pitchFamily="34" charset="0"/>
            </a:endParaRPr>
          </a:p>
        </p:txBody>
      </p:sp>
      <p:sp>
        <p:nvSpPr>
          <p:cNvPr id="3" name="Content Placeholder 2"/>
          <p:cNvSpPr>
            <a:spLocks noGrp="1"/>
          </p:cNvSpPr>
          <p:nvPr>
            <p:ph idx="1"/>
          </p:nvPr>
        </p:nvSpPr>
        <p:spPr>
          <a:xfrm>
            <a:off x="457200" y="1524000"/>
            <a:ext cx="7848600" cy="4526280"/>
          </a:xfrm>
        </p:spPr>
        <p:txBody>
          <a:bodyPr>
            <a:noAutofit/>
          </a:bodyPr>
          <a:lstStyle/>
          <a:p>
            <a:r>
              <a:rPr lang="en-US" sz="4000" b="1" dirty="0" smtClean="0">
                <a:effectLst>
                  <a:outerShdw blurRad="38100" dist="38100" dir="2700000" algn="tl">
                    <a:srgbClr val="000000">
                      <a:alpha val="43137"/>
                    </a:srgbClr>
                  </a:outerShdw>
                </a:effectLst>
              </a:rPr>
              <a:t>Speak to them, as you have opportunity, upon points of doctrine on which you can agree. Dwell on the necessity of practical godliness. Give them evidence that you are a Christian, desiring peace, and that you love their souls</a:t>
            </a:r>
          </a:p>
          <a:p>
            <a:endParaRPr lang="en-US" sz="4000" b="1" dirty="0">
              <a:effectLst>
                <a:outerShdw blurRad="38100" dist="38100" dir="2700000" algn="tl">
                  <a:srgbClr val="000000">
                    <a:alpha val="43137"/>
                  </a:srgbClr>
                </a:outerShdw>
              </a:effectLst>
            </a:endParaRPr>
          </a:p>
        </p:txBody>
      </p:sp>
      <p:pic>
        <p:nvPicPr>
          <p:cNvPr id="4" name="Picture 3"/>
          <p:cNvPicPr>
            <a:picLocks noChangeAspect="1" noChangeArrowheads="1"/>
          </p:cNvPicPr>
          <p:nvPr/>
        </p:nvPicPr>
        <p:blipFill>
          <a:blip r:embed="rId2"/>
          <a:srcRect/>
          <a:stretch>
            <a:fillRect/>
          </a:stretch>
        </p:blipFill>
        <p:spPr bwMode="auto">
          <a:xfrm>
            <a:off x="7086600" y="0"/>
            <a:ext cx="2057400" cy="1752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4864" lvl="1" algn="l" rtl="0">
              <a:spcBef>
                <a:spcPct val="0"/>
              </a:spcBef>
            </a:pPr>
            <a:r>
              <a:rPr lang="en-US" sz="4400" i="1" dirty="0">
                <a:solidFill>
                  <a:srgbClr val="FFC000"/>
                </a:solidFill>
                <a:effectLst>
                  <a:outerShdw blurRad="38100" dist="38100" dir="2700000" algn="tl">
                    <a:srgbClr val="000000">
                      <a:alpha val="43137"/>
                    </a:srgbClr>
                  </a:outerShdw>
                </a:effectLst>
                <a:latin typeface="Impact" pitchFamily="34" charset="0"/>
              </a:rPr>
              <a:t>Gospel Workers</a:t>
            </a:r>
            <a:r>
              <a:rPr lang="en-US" sz="4400" dirty="0">
                <a:solidFill>
                  <a:srgbClr val="FFC000"/>
                </a:solidFill>
                <a:effectLst>
                  <a:outerShdw blurRad="38100" dist="38100" dir="2700000" algn="tl">
                    <a:srgbClr val="000000">
                      <a:alpha val="43137"/>
                    </a:srgbClr>
                  </a:outerShdw>
                </a:effectLst>
                <a:latin typeface="Impact" pitchFamily="34" charset="0"/>
              </a:rPr>
              <a:t>, pp. 119, </a:t>
            </a:r>
            <a:r>
              <a:rPr lang="en-US" sz="4400" dirty="0" smtClean="0">
                <a:solidFill>
                  <a:srgbClr val="FFC000"/>
                </a:solidFill>
                <a:effectLst>
                  <a:outerShdw blurRad="38100" dist="38100" dir="2700000" algn="tl">
                    <a:srgbClr val="000000">
                      <a:alpha val="43137"/>
                    </a:srgbClr>
                  </a:outerShdw>
                </a:effectLst>
                <a:latin typeface="Impact" pitchFamily="34" charset="0"/>
              </a:rPr>
              <a:t>120</a:t>
            </a:r>
            <a:endParaRPr lang="en-US" sz="4400" dirty="0">
              <a:solidFill>
                <a:srgbClr val="FFC000"/>
              </a:solidFill>
              <a:effectLst>
                <a:outerShdw blurRad="38100" dist="38100" dir="2700000" algn="tl">
                  <a:srgbClr val="000000">
                    <a:alpha val="43137"/>
                  </a:srgbClr>
                </a:outerShdw>
              </a:effectLst>
              <a:latin typeface="Impact" pitchFamily="34" charset="0"/>
            </a:endParaRPr>
          </a:p>
        </p:txBody>
      </p:sp>
      <p:sp>
        <p:nvSpPr>
          <p:cNvPr id="3" name="Content Placeholder 2"/>
          <p:cNvSpPr>
            <a:spLocks noGrp="1"/>
          </p:cNvSpPr>
          <p:nvPr>
            <p:ph idx="1"/>
          </p:nvPr>
        </p:nvSpPr>
        <p:spPr>
          <a:xfrm>
            <a:off x="228600" y="1371600"/>
            <a:ext cx="8458200" cy="4526280"/>
          </a:xfrm>
        </p:spPr>
        <p:txBody>
          <a:bodyPr>
            <a:noAutofit/>
          </a:bodyPr>
          <a:lstStyle/>
          <a:p>
            <a:r>
              <a:rPr lang="en-US" sz="4000" b="1" dirty="0" smtClean="0">
                <a:effectLst>
                  <a:outerShdw blurRad="38100" dist="38100" dir="2700000" algn="tl">
                    <a:srgbClr val="000000">
                      <a:alpha val="43137"/>
                    </a:srgbClr>
                  </a:outerShdw>
                </a:effectLst>
              </a:rPr>
              <a:t>Let them see that you are conscientious. Thus you will gain their confidence; and there will be time enough for doctrines. Let the heart be won, the soil prepared, and then sow the seed, presenting in love the truth as it is in Jesus.</a:t>
            </a:r>
          </a:p>
          <a:p>
            <a:endParaRPr lang="en-US" sz="4000" b="1" dirty="0">
              <a:effectLst>
                <a:outerShdw blurRad="38100" dist="38100" dir="2700000" algn="tl">
                  <a:srgbClr val="000000">
                    <a:alpha val="43137"/>
                  </a:srgbClr>
                </a:outerShdw>
              </a:effectLst>
            </a:endParaRPr>
          </a:p>
        </p:txBody>
      </p:sp>
      <p:pic>
        <p:nvPicPr>
          <p:cNvPr id="4" name="Picture 3"/>
          <p:cNvPicPr>
            <a:picLocks noChangeAspect="1" noChangeArrowheads="1"/>
          </p:cNvPicPr>
          <p:nvPr/>
        </p:nvPicPr>
        <p:blipFill>
          <a:blip r:embed="rId2"/>
          <a:srcRect/>
          <a:stretch>
            <a:fillRect/>
          </a:stretch>
        </p:blipFill>
        <p:spPr bwMode="auto">
          <a:xfrm>
            <a:off x="7005638" y="0"/>
            <a:ext cx="2138362" cy="2133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endParaRPr lang="en-US" sz="6600" dirty="0" smtClean="0">
              <a:effectLst>
                <a:outerShdw blurRad="38100" dist="38100" dir="2700000" algn="tl">
                  <a:srgbClr val="000000">
                    <a:alpha val="43137"/>
                  </a:srgbClr>
                </a:outerShdw>
              </a:effectLst>
              <a:latin typeface="Impact" pitchFamily="34" charset="0"/>
            </a:endParaRPr>
          </a:p>
          <a:p>
            <a:pPr lvl="0" algn="ctr"/>
            <a:r>
              <a:rPr lang="en-US" sz="6600" dirty="0" smtClean="0">
                <a:effectLst>
                  <a:outerShdw blurRad="38100" dist="38100" dir="2700000" algn="tl">
                    <a:srgbClr val="000000">
                      <a:alpha val="43137"/>
                    </a:srgbClr>
                  </a:outerShdw>
                </a:effectLst>
                <a:latin typeface="Impact" pitchFamily="34" charset="0"/>
              </a:rPr>
              <a:t>10. Courteous</a:t>
            </a:r>
          </a:p>
          <a:p>
            <a:endParaRPr lang="en-US" sz="6600" dirty="0">
              <a:effectLst>
                <a:outerShdw blurRad="38100" dist="38100" dir="2700000" algn="tl">
                  <a:srgbClr val="000000">
                    <a:alpha val="43137"/>
                  </a:srgbClr>
                </a:outerShdw>
              </a:effectLst>
              <a:latin typeface="Impact"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4864" lvl="1" algn="ctr" rtl="0">
              <a:spcBef>
                <a:spcPct val="0"/>
              </a:spcBef>
            </a:pPr>
            <a:r>
              <a:rPr lang="en-US" sz="4400" i="1" dirty="0">
                <a:solidFill>
                  <a:srgbClr val="FFC000"/>
                </a:solidFill>
                <a:effectLst>
                  <a:outerShdw blurRad="38100" dist="38100" dir="2700000" algn="tl">
                    <a:srgbClr val="000000">
                      <a:alpha val="43137"/>
                    </a:srgbClr>
                  </a:outerShdw>
                </a:effectLst>
                <a:latin typeface="Impact" pitchFamily="34" charset="0"/>
              </a:rPr>
              <a:t>Gospel Worker</a:t>
            </a:r>
            <a:r>
              <a:rPr lang="en-US" sz="4400" dirty="0">
                <a:solidFill>
                  <a:srgbClr val="FFC000"/>
                </a:solidFill>
                <a:effectLst>
                  <a:outerShdw blurRad="38100" dist="38100" dir="2700000" algn="tl">
                    <a:srgbClr val="000000">
                      <a:alpha val="43137"/>
                    </a:srgbClr>
                  </a:outerShdw>
                </a:effectLst>
                <a:latin typeface="Impact" pitchFamily="34" charset="0"/>
              </a:rPr>
              <a:t>, p. </a:t>
            </a:r>
            <a:r>
              <a:rPr lang="en-US" sz="4400" dirty="0" smtClean="0">
                <a:solidFill>
                  <a:srgbClr val="FFC000"/>
                </a:solidFill>
                <a:effectLst>
                  <a:outerShdw blurRad="38100" dist="38100" dir="2700000" algn="tl">
                    <a:srgbClr val="000000">
                      <a:alpha val="43137"/>
                    </a:srgbClr>
                  </a:outerShdw>
                </a:effectLst>
                <a:latin typeface="Impact" pitchFamily="34" charset="0"/>
              </a:rPr>
              <a:t>121</a:t>
            </a:r>
            <a:endParaRPr lang="en-US" sz="4400" dirty="0">
              <a:solidFill>
                <a:srgbClr val="FFC000"/>
              </a:solidFill>
              <a:effectLst>
                <a:outerShdw blurRad="38100" dist="38100" dir="2700000" algn="tl">
                  <a:srgbClr val="000000">
                    <a:alpha val="43137"/>
                  </a:srgbClr>
                </a:outerShdw>
              </a:effectLst>
              <a:latin typeface="Impact" pitchFamily="34" charset="0"/>
            </a:endParaRPr>
          </a:p>
        </p:txBody>
      </p:sp>
      <p:sp>
        <p:nvSpPr>
          <p:cNvPr id="3" name="Content Placeholder 2"/>
          <p:cNvSpPr>
            <a:spLocks noGrp="1"/>
          </p:cNvSpPr>
          <p:nvPr>
            <p:ph idx="1"/>
          </p:nvPr>
        </p:nvSpPr>
        <p:spPr/>
        <p:txBody>
          <a:bodyPr>
            <a:normAutofit/>
          </a:bodyPr>
          <a:lstStyle/>
          <a:p>
            <a:r>
              <a:rPr lang="en-US" sz="4000" b="1" dirty="0" smtClean="0">
                <a:effectLst>
                  <a:outerShdw blurRad="38100" dist="38100" dir="2700000" algn="tl">
                    <a:srgbClr val="000000">
                      <a:alpha val="43137"/>
                    </a:srgbClr>
                  </a:outerShdw>
                </a:effectLst>
              </a:rPr>
              <a:t>Those who work for Christ are to be upright and trustworthy, firm as a rock to principle, and at the same time kind and courteous. Courtesy is one of the graces of the Spirit. </a:t>
            </a:r>
          </a:p>
          <a:p>
            <a:endParaRPr lang="en-US" sz="4000" b="1" dirty="0">
              <a:effectLst>
                <a:outerShdw blurRad="38100" dist="38100" dir="2700000" algn="tl">
                  <a:srgbClr val="000000">
                    <a:alpha val="43137"/>
                  </a:srgbClr>
                </a:outerShdw>
              </a:effectLst>
            </a:endParaRPr>
          </a:p>
        </p:txBody>
      </p:sp>
      <p:pic>
        <p:nvPicPr>
          <p:cNvPr id="4" name="Picture 3"/>
          <p:cNvPicPr>
            <a:picLocks noChangeAspect="1" noChangeArrowheads="1"/>
          </p:cNvPicPr>
          <p:nvPr/>
        </p:nvPicPr>
        <p:blipFill>
          <a:blip r:embed="rId2"/>
          <a:srcRect/>
          <a:stretch>
            <a:fillRect/>
          </a:stretch>
        </p:blipFill>
        <p:spPr bwMode="auto">
          <a:xfrm>
            <a:off x="7005638" y="4724400"/>
            <a:ext cx="2138362" cy="2133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4864" lvl="1" algn="ctr" rtl="0">
              <a:spcBef>
                <a:spcPct val="0"/>
              </a:spcBef>
            </a:pPr>
            <a:r>
              <a:rPr lang="en-US" sz="4400" i="1" dirty="0">
                <a:solidFill>
                  <a:srgbClr val="FFC000"/>
                </a:solidFill>
                <a:effectLst>
                  <a:outerShdw blurRad="38100" dist="38100" dir="2700000" algn="tl">
                    <a:srgbClr val="000000">
                      <a:alpha val="43137"/>
                    </a:srgbClr>
                  </a:outerShdw>
                </a:effectLst>
                <a:latin typeface="Impact" pitchFamily="34" charset="0"/>
              </a:rPr>
              <a:t>Gospel Worker</a:t>
            </a:r>
            <a:r>
              <a:rPr lang="en-US" sz="4400" dirty="0">
                <a:solidFill>
                  <a:srgbClr val="FFC000"/>
                </a:solidFill>
                <a:effectLst>
                  <a:outerShdw blurRad="38100" dist="38100" dir="2700000" algn="tl">
                    <a:srgbClr val="000000">
                      <a:alpha val="43137"/>
                    </a:srgbClr>
                  </a:outerShdw>
                </a:effectLst>
                <a:latin typeface="Impact" pitchFamily="34" charset="0"/>
              </a:rPr>
              <a:t>, p. </a:t>
            </a:r>
            <a:r>
              <a:rPr lang="en-US" sz="4400" dirty="0" smtClean="0">
                <a:solidFill>
                  <a:srgbClr val="FFC000"/>
                </a:solidFill>
                <a:effectLst>
                  <a:outerShdw blurRad="38100" dist="38100" dir="2700000" algn="tl">
                    <a:srgbClr val="000000">
                      <a:alpha val="43137"/>
                    </a:srgbClr>
                  </a:outerShdw>
                </a:effectLst>
                <a:latin typeface="Impact" pitchFamily="34" charset="0"/>
              </a:rPr>
              <a:t>121</a:t>
            </a:r>
            <a:endParaRPr lang="en-US" sz="4400" dirty="0">
              <a:solidFill>
                <a:srgbClr val="FFC000"/>
              </a:solidFill>
              <a:effectLst>
                <a:outerShdw blurRad="38100" dist="38100" dir="2700000" algn="tl">
                  <a:srgbClr val="000000">
                    <a:alpha val="43137"/>
                  </a:srgbClr>
                </a:outerShdw>
              </a:effectLst>
              <a:latin typeface="Impact" pitchFamily="34" charset="0"/>
            </a:endParaRPr>
          </a:p>
        </p:txBody>
      </p:sp>
      <p:sp>
        <p:nvSpPr>
          <p:cNvPr id="3" name="Content Placeholder 2"/>
          <p:cNvSpPr>
            <a:spLocks noGrp="1"/>
          </p:cNvSpPr>
          <p:nvPr>
            <p:ph idx="1"/>
          </p:nvPr>
        </p:nvSpPr>
        <p:spPr>
          <a:xfrm>
            <a:off x="457200" y="1646237"/>
            <a:ext cx="7162800" cy="4526280"/>
          </a:xfrm>
        </p:spPr>
        <p:txBody>
          <a:bodyPr>
            <a:normAutofit/>
          </a:bodyPr>
          <a:lstStyle/>
          <a:p>
            <a:r>
              <a:rPr lang="en-US" sz="4000" b="1" dirty="0" smtClean="0">
                <a:effectLst>
                  <a:outerShdw blurRad="38100" dist="38100" dir="2700000" algn="tl">
                    <a:srgbClr val="000000">
                      <a:alpha val="43137"/>
                    </a:srgbClr>
                  </a:outerShdw>
                </a:effectLst>
              </a:rPr>
              <a:t>To deal with human minds is the greatest work ever given to man; and he who would find access to hearts must heed the injunction, ‘Be pitiful, be courteous,’ (1 Peter 3:8).</a:t>
            </a:r>
          </a:p>
          <a:p>
            <a:endParaRPr lang="en-US" sz="4000" b="1" dirty="0">
              <a:effectLst>
                <a:outerShdw blurRad="38100" dist="38100" dir="2700000" algn="tl">
                  <a:srgbClr val="000000">
                    <a:alpha val="43137"/>
                  </a:srgbClr>
                </a:outerShdw>
              </a:effectLst>
            </a:endParaRPr>
          </a:p>
        </p:txBody>
      </p:sp>
      <p:pic>
        <p:nvPicPr>
          <p:cNvPr id="4" name="Picture 3"/>
          <p:cNvPicPr>
            <a:picLocks noChangeAspect="1" noChangeArrowheads="1"/>
          </p:cNvPicPr>
          <p:nvPr/>
        </p:nvPicPr>
        <p:blipFill>
          <a:blip r:embed="rId2"/>
          <a:srcRect/>
          <a:stretch>
            <a:fillRect/>
          </a:stretch>
        </p:blipFill>
        <p:spPr bwMode="auto">
          <a:xfrm>
            <a:off x="7005638" y="4724400"/>
            <a:ext cx="2138362" cy="2133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4864" lvl="1" algn="l" rtl="0">
              <a:spcBef>
                <a:spcPct val="0"/>
              </a:spcBef>
            </a:pPr>
            <a:r>
              <a:rPr lang="en-US" sz="4800" i="1" dirty="0">
                <a:solidFill>
                  <a:srgbClr val="FFC000"/>
                </a:solidFill>
                <a:latin typeface="Impact" pitchFamily="34" charset="0"/>
              </a:rPr>
              <a:t>Gospel Worker</a:t>
            </a:r>
            <a:r>
              <a:rPr lang="en-US" sz="4800" dirty="0">
                <a:solidFill>
                  <a:srgbClr val="FFC000"/>
                </a:solidFill>
                <a:latin typeface="Impact" pitchFamily="34" charset="0"/>
              </a:rPr>
              <a:t>, p. </a:t>
            </a:r>
            <a:r>
              <a:rPr lang="en-US" sz="4800" dirty="0" smtClean="0">
                <a:solidFill>
                  <a:srgbClr val="FFC000"/>
                </a:solidFill>
                <a:latin typeface="Impact" pitchFamily="34" charset="0"/>
              </a:rPr>
              <a:t>121</a:t>
            </a:r>
            <a:endParaRPr lang="en-US" sz="4800" dirty="0">
              <a:solidFill>
                <a:srgbClr val="FFC000"/>
              </a:solidFill>
              <a:latin typeface="Impact" pitchFamily="34" charset="0"/>
            </a:endParaRPr>
          </a:p>
        </p:txBody>
      </p:sp>
      <p:sp>
        <p:nvSpPr>
          <p:cNvPr id="3" name="Content Placeholder 2"/>
          <p:cNvSpPr>
            <a:spLocks noGrp="1"/>
          </p:cNvSpPr>
          <p:nvPr>
            <p:ph idx="1"/>
          </p:nvPr>
        </p:nvSpPr>
        <p:spPr>
          <a:xfrm>
            <a:off x="76200" y="1371600"/>
            <a:ext cx="7696200" cy="4526280"/>
          </a:xfrm>
        </p:spPr>
        <p:txBody>
          <a:bodyPr>
            <a:normAutofit/>
          </a:bodyPr>
          <a:lstStyle/>
          <a:p>
            <a:r>
              <a:rPr lang="en-US" sz="4000" b="1" dirty="0" smtClean="0">
                <a:effectLst>
                  <a:outerShdw blurRad="38100" dist="38100" dir="2700000" algn="tl">
                    <a:srgbClr val="000000">
                      <a:alpha val="43137"/>
                    </a:srgbClr>
                  </a:outerShdw>
                </a:effectLst>
              </a:rPr>
              <a:t>What Christ was on this earth, the Christian worker should strive to be. He is our example, not only in His spotless purity, but in His patience, gentleness, and winsomeness of disposition. </a:t>
            </a:r>
          </a:p>
          <a:p>
            <a:endParaRPr lang="en-US" sz="4000" b="1" dirty="0">
              <a:effectLst>
                <a:outerShdw blurRad="38100" dist="38100" dir="2700000" algn="tl">
                  <a:srgbClr val="000000">
                    <a:alpha val="43137"/>
                  </a:srgbClr>
                </a:outerShdw>
              </a:effectLst>
            </a:endParaRPr>
          </a:p>
        </p:txBody>
      </p:sp>
      <p:pic>
        <p:nvPicPr>
          <p:cNvPr id="4" name="Picture 3"/>
          <p:cNvPicPr>
            <a:picLocks noChangeAspect="1" noChangeArrowheads="1"/>
          </p:cNvPicPr>
          <p:nvPr/>
        </p:nvPicPr>
        <p:blipFill>
          <a:blip r:embed="rId2"/>
          <a:srcRect/>
          <a:stretch>
            <a:fillRect/>
          </a:stretch>
        </p:blipFill>
        <p:spPr bwMode="auto">
          <a:xfrm>
            <a:off x="7005638" y="0"/>
            <a:ext cx="2138362" cy="2133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4864" lvl="1" algn="ctr" rtl="0">
              <a:spcBef>
                <a:spcPct val="0"/>
              </a:spcBef>
            </a:pPr>
            <a:r>
              <a:rPr lang="en-US" sz="4800" i="1" dirty="0">
                <a:solidFill>
                  <a:srgbClr val="FFC000"/>
                </a:solidFill>
                <a:latin typeface="Impact" pitchFamily="34" charset="0"/>
              </a:rPr>
              <a:t>Gospel Worker</a:t>
            </a:r>
            <a:r>
              <a:rPr lang="en-US" sz="4800" dirty="0">
                <a:solidFill>
                  <a:srgbClr val="FFC000"/>
                </a:solidFill>
                <a:latin typeface="Impact" pitchFamily="34" charset="0"/>
              </a:rPr>
              <a:t>, p. </a:t>
            </a:r>
            <a:r>
              <a:rPr lang="en-US" sz="4800" dirty="0" smtClean="0">
                <a:solidFill>
                  <a:srgbClr val="FFC000"/>
                </a:solidFill>
                <a:latin typeface="Impact" pitchFamily="34" charset="0"/>
              </a:rPr>
              <a:t>121</a:t>
            </a:r>
            <a:endParaRPr lang="en-US" sz="4800" dirty="0">
              <a:solidFill>
                <a:srgbClr val="FFC000"/>
              </a:solidFill>
              <a:latin typeface="Impact" pitchFamily="34" charset="0"/>
            </a:endParaRPr>
          </a:p>
        </p:txBody>
      </p:sp>
      <p:sp>
        <p:nvSpPr>
          <p:cNvPr id="3" name="Content Placeholder 2"/>
          <p:cNvSpPr>
            <a:spLocks noGrp="1"/>
          </p:cNvSpPr>
          <p:nvPr>
            <p:ph idx="1"/>
          </p:nvPr>
        </p:nvSpPr>
        <p:spPr>
          <a:xfrm>
            <a:off x="152400" y="1371600"/>
            <a:ext cx="7315200" cy="4526280"/>
          </a:xfrm>
        </p:spPr>
        <p:txBody>
          <a:bodyPr>
            <a:noAutofit/>
          </a:bodyPr>
          <a:lstStyle/>
          <a:p>
            <a:r>
              <a:rPr lang="en-US" sz="4000" b="1" dirty="0" smtClean="0">
                <a:effectLst>
                  <a:outerShdw blurRad="38100" dist="38100" dir="2700000" algn="tl">
                    <a:srgbClr val="000000">
                      <a:alpha val="43137"/>
                    </a:srgbClr>
                  </a:outerShdw>
                </a:effectLst>
              </a:rPr>
              <a:t>His life is an illustration of true courtesy. He had ever a kind look and word of comfort for the needy and the oppressed. His presence brought a purer atmosphere into the home.</a:t>
            </a:r>
          </a:p>
          <a:p>
            <a:endParaRPr lang="en-US" sz="4000" b="1" dirty="0">
              <a:effectLst>
                <a:outerShdw blurRad="38100" dist="38100" dir="2700000" algn="tl">
                  <a:srgbClr val="000000">
                    <a:alpha val="43137"/>
                  </a:srgbClr>
                </a:outerShdw>
              </a:effectLst>
            </a:endParaRPr>
          </a:p>
        </p:txBody>
      </p:sp>
      <p:pic>
        <p:nvPicPr>
          <p:cNvPr id="4" name="Picture 3"/>
          <p:cNvPicPr>
            <a:picLocks noChangeAspect="1" noChangeArrowheads="1"/>
          </p:cNvPicPr>
          <p:nvPr/>
        </p:nvPicPr>
        <p:blipFill>
          <a:blip r:embed="rId2"/>
          <a:srcRect/>
          <a:stretch>
            <a:fillRect/>
          </a:stretch>
        </p:blipFill>
        <p:spPr bwMode="auto">
          <a:xfrm>
            <a:off x="7005638" y="4724400"/>
            <a:ext cx="2138362" cy="2133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4864" lvl="1" algn="ctr" rtl="0">
              <a:spcBef>
                <a:spcPct val="0"/>
              </a:spcBef>
            </a:pPr>
            <a:r>
              <a:rPr lang="en-US" sz="4400" i="1" dirty="0">
                <a:solidFill>
                  <a:srgbClr val="FFC000"/>
                </a:solidFill>
                <a:effectLst>
                  <a:outerShdw blurRad="38100" dist="38100" dir="2700000" algn="tl">
                    <a:srgbClr val="000000">
                      <a:alpha val="43137"/>
                    </a:srgbClr>
                  </a:outerShdw>
                </a:effectLst>
                <a:latin typeface="Impact" pitchFamily="34" charset="0"/>
              </a:rPr>
              <a:t>Gospel Worker</a:t>
            </a:r>
            <a:r>
              <a:rPr lang="en-US" sz="4400" dirty="0">
                <a:solidFill>
                  <a:srgbClr val="FFC000"/>
                </a:solidFill>
                <a:effectLst>
                  <a:outerShdw blurRad="38100" dist="38100" dir="2700000" algn="tl">
                    <a:srgbClr val="000000">
                      <a:alpha val="43137"/>
                    </a:srgbClr>
                  </a:outerShdw>
                </a:effectLst>
                <a:latin typeface="Impact" pitchFamily="34" charset="0"/>
              </a:rPr>
              <a:t>, p. </a:t>
            </a:r>
            <a:r>
              <a:rPr lang="en-US" sz="4400" dirty="0" smtClean="0">
                <a:solidFill>
                  <a:srgbClr val="FFC000"/>
                </a:solidFill>
                <a:effectLst>
                  <a:outerShdw blurRad="38100" dist="38100" dir="2700000" algn="tl">
                    <a:srgbClr val="000000">
                      <a:alpha val="43137"/>
                    </a:srgbClr>
                  </a:outerShdw>
                </a:effectLst>
                <a:latin typeface="Impact" pitchFamily="34" charset="0"/>
              </a:rPr>
              <a:t>122</a:t>
            </a:r>
            <a:endParaRPr lang="en-US" sz="4400" dirty="0">
              <a:solidFill>
                <a:srgbClr val="FFC000"/>
              </a:solidFill>
              <a:effectLst>
                <a:outerShdw blurRad="38100" dist="38100" dir="2700000" algn="tl">
                  <a:srgbClr val="000000">
                    <a:alpha val="43137"/>
                  </a:srgbClr>
                </a:outerShdw>
              </a:effectLst>
              <a:latin typeface="Impact" pitchFamily="34" charset="0"/>
            </a:endParaRPr>
          </a:p>
        </p:txBody>
      </p:sp>
      <p:sp>
        <p:nvSpPr>
          <p:cNvPr id="3" name="Content Placeholder 2"/>
          <p:cNvSpPr>
            <a:spLocks noGrp="1"/>
          </p:cNvSpPr>
          <p:nvPr>
            <p:ph idx="1"/>
          </p:nvPr>
        </p:nvSpPr>
        <p:spPr/>
        <p:txBody>
          <a:bodyPr>
            <a:normAutofit/>
          </a:bodyPr>
          <a:lstStyle/>
          <a:p>
            <a:r>
              <a:rPr lang="en-US" sz="4000" b="1" dirty="0" smtClean="0">
                <a:effectLst>
                  <a:outerShdw blurRad="38100" dist="38100" dir="2700000" algn="tl">
                    <a:srgbClr val="000000">
                      <a:alpha val="43137"/>
                    </a:srgbClr>
                  </a:outerShdw>
                </a:effectLst>
              </a:rPr>
              <a:t>The religion of Jesus softens whatever is hard and rough in the temper, and </a:t>
            </a:r>
            <a:r>
              <a:rPr lang="en-US" sz="4000" b="1" dirty="0" err="1" smtClean="0">
                <a:effectLst>
                  <a:outerShdw blurRad="38100" dist="38100" dir="2700000" algn="tl">
                    <a:srgbClr val="000000">
                      <a:alpha val="43137"/>
                    </a:srgbClr>
                  </a:outerShdw>
                </a:effectLst>
              </a:rPr>
              <a:t>smooths</a:t>
            </a:r>
            <a:r>
              <a:rPr lang="en-US" sz="4000" b="1" dirty="0" smtClean="0">
                <a:effectLst>
                  <a:outerShdw blurRad="38100" dist="38100" dir="2700000" algn="tl">
                    <a:srgbClr val="000000">
                      <a:alpha val="43137"/>
                    </a:srgbClr>
                  </a:outerShdw>
                </a:effectLst>
              </a:rPr>
              <a:t> whatever is rugged and sharp in the manners. It makes the words gentle and the demeanor winning. </a:t>
            </a:r>
            <a:endParaRPr lang="en-US" sz="4000" b="1" dirty="0">
              <a:effectLst>
                <a:outerShdw blurRad="38100" dist="38100" dir="2700000" algn="tl">
                  <a:srgbClr val="000000">
                    <a:alpha val="43137"/>
                  </a:srgbClr>
                </a:outerShdw>
              </a:effectLst>
            </a:endParaRPr>
          </a:p>
        </p:txBody>
      </p:sp>
      <p:pic>
        <p:nvPicPr>
          <p:cNvPr id="4" name="Picture 3"/>
          <p:cNvPicPr>
            <a:picLocks noChangeAspect="1" noChangeArrowheads="1"/>
          </p:cNvPicPr>
          <p:nvPr/>
        </p:nvPicPr>
        <p:blipFill>
          <a:blip r:embed="rId2"/>
          <a:srcRect/>
          <a:stretch>
            <a:fillRect/>
          </a:stretch>
        </p:blipFill>
        <p:spPr bwMode="auto">
          <a:xfrm>
            <a:off x="7005638" y="4724400"/>
            <a:ext cx="2138362" cy="2133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4864" lvl="1" algn="ctr" rtl="0">
              <a:spcBef>
                <a:spcPct val="0"/>
              </a:spcBef>
            </a:pPr>
            <a:r>
              <a:rPr lang="en-US" sz="4400" i="1" dirty="0">
                <a:solidFill>
                  <a:srgbClr val="FFC000"/>
                </a:solidFill>
                <a:effectLst>
                  <a:outerShdw blurRad="38100" dist="38100" dir="2700000" algn="tl">
                    <a:srgbClr val="000000">
                      <a:alpha val="43137"/>
                    </a:srgbClr>
                  </a:outerShdw>
                </a:effectLst>
                <a:latin typeface="Impact" pitchFamily="34" charset="0"/>
              </a:rPr>
              <a:t>Gospel Worker</a:t>
            </a:r>
            <a:r>
              <a:rPr lang="en-US" sz="4400" dirty="0">
                <a:solidFill>
                  <a:srgbClr val="FFC000"/>
                </a:solidFill>
                <a:effectLst>
                  <a:outerShdw blurRad="38100" dist="38100" dir="2700000" algn="tl">
                    <a:srgbClr val="000000">
                      <a:alpha val="43137"/>
                    </a:srgbClr>
                  </a:outerShdw>
                </a:effectLst>
                <a:latin typeface="Impact" pitchFamily="34" charset="0"/>
              </a:rPr>
              <a:t>, p. </a:t>
            </a:r>
            <a:r>
              <a:rPr lang="en-US" sz="4400" dirty="0" smtClean="0">
                <a:solidFill>
                  <a:srgbClr val="FFC000"/>
                </a:solidFill>
                <a:effectLst>
                  <a:outerShdw blurRad="38100" dist="38100" dir="2700000" algn="tl">
                    <a:srgbClr val="000000">
                      <a:alpha val="43137"/>
                    </a:srgbClr>
                  </a:outerShdw>
                </a:effectLst>
                <a:latin typeface="Impact" pitchFamily="34" charset="0"/>
              </a:rPr>
              <a:t>122</a:t>
            </a:r>
            <a:endParaRPr lang="en-US" sz="4400" dirty="0">
              <a:solidFill>
                <a:srgbClr val="FFC000"/>
              </a:solidFill>
              <a:effectLst>
                <a:outerShdw blurRad="38100" dist="38100" dir="2700000" algn="tl">
                  <a:srgbClr val="000000">
                    <a:alpha val="43137"/>
                  </a:srgbClr>
                </a:outerShdw>
              </a:effectLst>
              <a:latin typeface="Impact" pitchFamily="34" charset="0"/>
            </a:endParaRPr>
          </a:p>
        </p:txBody>
      </p:sp>
      <p:sp>
        <p:nvSpPr>
          <p:cNvPr id="3" name="Content Placeholder 2"/>
          <p:cNvSpPr>
            <a:spLocks noGrp="1"/>
          </p:cNvSpPr>
          <p:nvPr>
            <p:ph idx="1"/>
          </p:nvPr>
        </p:nvSpPr>
        <p:spPr/>
        <p:txBody>
          <a:bodyPr>
            <a:noAutofit/>
          </a:bodyPr>
          <a:lstStyle/>
          <a:p>
            <a:r>
              <a:rPr lang="en-US" sz="4000" b="1" dirty="0" smtClean="0">
                <a:effectLst>
                  <a:outerShdw blurRad="38100" dist="38100" dir="2700000" algn="tl">
                    <a:srgbClr val="000000">
                      <a:alpha val="43137"/>
                    </a:srgbClr>
                  </a:outerShdw>
                </a:effectLst>
              </a:rPr>
              <a:t>Let us learn from Christ how to combine a high sense of purity and integrity with </a:t>
            </a:r>
            <a:r>
              <a:rPr lang="en-US" sz="4000" b="1" dirty="0" err="1" smtClean="0">
                <a:effectLst>
                  <a:outerShdw blurRad="38100" dist="38100" dir="2700000" algn="tl">
                    <a:srgbClr val="000000">
                      <a:alpha val="43137"/>
                    </a:srgbClr>
                  </a:outerShdw>
                </a:effectLst>
              </a:rPr>
              <a:t>sunniness</a:t>
            </a:r>
            <a:r>
              <a:rPr lang="en-US" sz="4000" b="1" dirty="0" smtClean="0">
                <a:effectLst>
                  <a:outerShdw blurRad="38100" dist="38100" dir="2700000" algn="tl">
                    <a:srgbClr val="000000">
                      <a:alpha val="43137"/>
                    </a:srgbClr>
                  </a:outerShdw>
                </a:effectLst>
              </a:rPr>
              <a:t> of disposition. A kind, courteous Christian is the most powerful argument that can be produced in favor of Christianity.  </a:t>
            </a:r>
          </a:p>
          <a:p>
            <a:endParaRPr lang="en-US" sz="4000" b="1" dirty="0">
              <a:effectLst>
                <a:outerShdw blurRad="38100" dist="38100" dir="2700000" algn="tl">
                  <a:srgbClr val="000000">
                    <a:alpha val="43137"/>
                  </a:srgbClr>
                </a:outerShdw>
              </a:effectLst>
            </a:endParaRPr>
          </a:p>
        </p:txBody>
      </p:sp>
      <p:pic>
        <p:nvPicPr>
          <p:cNvPr id="4" name="Picture 3"/>
          <p:cNvPicPr>
            <a:picLocks noChangeAspect="1" noChangeArrowheads="1"/>
          </p:cNvPicPr>
          <p:nvPr/>
        </p:nvPicPr>
        <p:blipFill>
          <a:blip r:embed="rId2"/>
          <a:srcRect/>
          <a:stretch>
            <a:fillRect/>
          </a:stretch>
        </p:blipFill>
        <p:spPr bwMode="auto">
          <a:xfrm>
            <a:off x="7005638" y="4724400"/>
            <a:ext cx="2138362" cy="2133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95400"/>
            <a:ext cx="8610600" cy="4526280"/>
          </a:xfrm>
        </p:spPr>
        <p:txBody>
          <a:bodyPr>
            <a:noAutofit/>
          </a:bodyPr>
          <a:lstStyle/>
          <a:p>
            <a:pPr algn="ctr"/>
            <a:r>
              <a:rPr lang="en-US" sz="4000" dirty="0" smtClean="0">
                <a:effectLst>
                  <a:outerShdw blurRad="38100" dist="38100" dir="2700000" algn="tl">
                    <a:srgbClr val="000000">
                      <a:alpha val="43137"/>
                    </a:srgbClr>
                  </a:outerShdw>
                </a:effectLst>
                <a:latin typeface="Arial Black" pitchFamily="34" charset="0"/>
              </a:rPr>
              <a:t>4 But the LORD said to Gideon, "There are still too many men. Take them down to the water, and I will sift them for you there. If I say, 'This one shall go with you,' he shall go; but if I say, 'This one shall not go with you,' he shall not go." </a:t>
            </a:r>
          </a:p>
          <a:p>
            <a:pPr algn="ctr"/>
            <a:endParaRPr lang="en-US" sz="4000" dirty="0" smtClean="0">
              <a:effectLst>
                <a:outerShdw blurRad="38100" dist="38100" dir="2700000" algn="tl">
                  <a:srgbClr val="000000">
                    <a:alpha val="43137"/>
                  </a:srgbClr>
                </a:outerShdw>
              </a:effectLst>
              <a:latin typeface="Arial Black" pitchFamily="34" charset="0"/>
            </a:endParaRPr>
          </a:p>
          <a:p>
            <a:pPr algn="ctr"/>
            <a:endParaRPr lang="en-US" sz="4000" dirty="0" smtClean="0">
              <a:effectLst>
                <a:outerShdw blurRad="38100" dist="38100" dir="2700000" algn="tl">
                  <a:srgbClr val="000000">
                    <a:alpha val="43137"/>
                  </a:srgbClr>
                </a:outerShdw>
              </a:effectLst>
              <a:latin typeface="Arial Black" pitchFamily="34" charset="0"/>
            </a:endParaRPr>
          </a:p>
          <a:p>
            <a:pPr algn="ctr"/>
            <a:endParaRPr lang="en-US" sz="4000" dirty="0">
              <a:effectLst>
                <a:outerShdw blurRad="38100" dist="38100" dir="2700000" algn="tl">
                  <a:srgbClr val="000000">
                    <a:alpha val="43137"/>
                  </a:srgbClr>
                </a:outerShdw>
              </a:effectLst>
              <a:latin typeface="Arial Black" pitchFamily="34" charset="0"/>
            </a:endParaRPr>
          </a:p>
        </p:txBody>
      </p:sp>
      <p:sp>
        <p:nvSpPr>
          <p:cNvPr id="4" name="Title 1"/>
          <p:cNvSpPr>
            <a:spLocks noGrp="1"/>
          </p:cNvSpPr>
          <p:nvPr>
            <p:ph type="title"/>
          </p:nvPr>
        </p:nvSpPr>
        <p:spPr>
          <a:xfrm>
            <a:off x="457200" y="76200"/>
            <a:ext cx="8229600" cy="1143000"/>
          </a:xfrm>
        </p:spPr>
        <p:txBody>
          <a:bodyPr/>
          <a:lstStyle/>
          <a:p>
            <a:pPr algn="ctr"/>
            <a:r>
              <a:rPr lang="en-US" dirty="0" smtClean="0">
                <a:latin typeface="Impact" pitchFamily="34" charset="0"/>
              </a:rPr>
              <a:t>Judges 7:1-8(NIV)</a:t>
            </a:r>
            <a:endParaRPr lang="en-US" dirty="0">
              <a:latin typeface="Impact"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r>
              <a:rPr lang="en-US" sz="6000" dirty="0" smtClean="0">
                <a:effectLst>
                  <a:outerShdw blurRad="38100" dist="38100" dir="2700000" algn="tl">
                    <a:srgbClr val="000000">
                      <a:alpha val="43137"/>
                    </a:srgbClr>
                  </a:outerShdw>
                </a:effectLst>
                <a:latin typeface="Arial Black" pitchFamily="34" charset="0"/>
              </a:rPr>
              <a:t>11. Know How and When to Clinch a Decision</a:t>
            </a:r>
            <a:endParaRPr lang="en-US" sz="6000" dirty="0">
              <a:effectLst>
                <a:outerShdw blurRad="38100" dist="38100" dir="2700000" algn="tl">
                  <a:srgbClr val="000000">
                    <a:alpha val="43137"/>
                  </a:srgbClr>
                </a:outerShdw>
              </a:effectLst>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1"/>
            <a:r>
              <a:rPr lang="en-US" sz="5400" dirty="0" smtClean="0">
                <a:effectLst>
                  <a:outerShdw blurRad="38100" dist="38100" dir="2700000" algn="tl">
                    <a:srgbClr val="000000">
                      <a:alpha val="43137"/>
                    </a:srgbClr>
                  </a:outerShdw>
                </a:effectLst>
                <a:latin typeface="Arial Black" pitchFamily="34" charset="0"/>
              </a:rPr>
              <a:t>Hebrews 3:15</a:t>
            </a:r>
            <a:endParaRPr lang="en-US" sz="4800" dirty="0" smtClean="0">
              <a:effectLst>
                <a:outerShdw blurRad="38100" dist="38100" dir="2700000" algn="tl">
                  <a:srgbClr val="000000">
                    <a:alpha val="43137"/>
                  </a:srgbClr>
                </a:outerShdw>
              </a:effectLst>
              <a:latin typeface="Arial Black" pitchFamily="34" charset="0"/>
            </a:endParaRPr>
          </a:p>
          <a:p>
            <a:pPr lvl="1"/>
            <a:r>
              <a:rPr lang="en-US" sz="5400" dirty="0" smtClean="0">
                <a:effectLst>
                  <a:outerShdw blurRad="38100" dist="38100" dir="2700000" algn="tl">
                    <a:srgbClr val="000000">
                      <a:alpha val="43137"/>
                    </a:srgbClr>
                  </a:outerShdw>
                </a:effectLst>
                <a:latin typeface="Arial Black" pitchFamily="34" charset="0"/>
              </a:rPr>
              <a:t> 2 Corinthians 6:2</a:t>
            </a:r>
            <a:endParaRPr lang="en-US" sz="4800" dirty="0" smtClean="0">
              <a:effectLst>
                <a:outerShdw blurRad="38100" dist="38100" dir="2700000" algn="tl">
                  <a:srgbClr val="000000">
                    <a:alpha val="43137"/>
                  </a:srgbClr>
                </a:outerShdw>
              </a:effectLst>
              <a:latin typeface="Arial Black" pitchFamily="34" charset="0"/>
            </a:endParaRPr>
          </a:p>
          <a:p>
            <a:endParaRPr lang="en-US" sz="6000" dirty="0">
              <a:effectLst>
                <a:outerShdw blurRad="38100" dist="38100" dir="2700000" algn="tl">
                  <a:srgbClr val="000000">
                    <a:alpha val="43137"/>
                  </a:srgbClr>
                </a:outerShdw>
              </a:effectLst>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i="1" dirty="0" smtClean="0">
                <a:latin typeface="Impact" pitchFamily="34" charset="0"/>
              </a:rPr>
              <a:t>Evangelism</a:t>
            </a:r>
            <a:r>
              <a:rPr lang="en-US" dirty="0" smtClean="0">
                <a:latin typeface="Impact" pitchFamily="34" charset="0"/>
              </a:rPr>
              <a:t>, p. 283</a:t>
            </a:r>
            <a:endParaRPr lang="en-US" dirty="0">
              <a:latin typeface="Impact" pitchFamily="34" charset="0"/>
            </a:endParaRPr>
          </a:p>
        </p:txBody>
      </p:sp>
      <p:sp>
        <p:nvSpPr>
          <p:cNvPr id="3" name="Content Placeholder 2"/>
          <p:cNvSpPr>
            <a:spLocks noGrp="1"/>
          </p:cNvSpPr>
          <p:nvPr>
            <p:ph idx="1"/>
          </p:nvPr>
        </p:nvSpPr>
        <p:spPr>
          <a:xfrm>
            <a:off x="76200" y="1295400"/>
            <a:ext cx="7772400" cy="4526280"/>
          </a:xfrm>
        </p:spPr>
        <p:txBody>
          <a:bodyPr>
            <a:normAutofit/>
          </a:bodyPr>
          <a:lstStyle/>
          <a:p>
            <a:r>
              <a:rPr lang="en-US" sz="4000" b="1" dirty="0" smtClean="0">
                <a:effectLst>
                  <a:outerShdw blurRad="38100" dist="38100" dir="2700000" algn="tl">
                    <a:srgbClr val="000000">
                      <a:alpha val="43137"/>
                    </a:srgbClr>
                  </a:outerShdw>
                </a:effectLst>
              </a:rPr>
              <a:t>Many are convicted of sin, and feel their need of a sin-pardoning Saviour ... If words are not spoken at the right moment, calling for decision from the weight of evidence presented, </a:t>
            </a:r>
            <a:endParaRPr lang="en-US" sz="4000" b="1" dirty="0">
              <a:effectLst>
                <a:outerShdw blurRad="38100" dist="38100" dir="2700000" algn="tl">
                  <a:srgbClr val="000000">
                    <a:alpha val="43137"/>
                  </a:srgbClr>
                </a:outerShdw>
              </a:effectLst>
            </a:endParaRPr>
          </a:p>
        </p:txBody>
      </p:sp>
      <p:pic>
        <p:nvPicPr>
          <p:cNvPr id="4" name="Picture 3"/>
          <p:cNvPicPr>
            <a:picLocks noChangeAspect="1" noChangeArrowheads="1"/>
          </p:cNvPicPr>
          <p:nvPr/>
        </p:nvPicPr>
        <p:blipFill>
          <a:blip r:embed="rId2"/>
          <a:srcRect/>
          <a:stretch>
            <a:fillRect/>
          </a:stretch>
        </p:blipFill>
        <p:spPr bwMode="auto">
          <a:xfrm>
            <a:off x="7162800" y="4881210"/>
            <a:ext cx="1981200" cy="197678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i="1" dirty="0" smtClean="0">
                <a:latin typeface="Impact" pitchFamily="34" charset="0"/>
              </a:rPr>
              <a:t>Evangelism</a:t>
            </a:r>
            <a:r>
              <a:rPr lang="en-US" dirty="0" smtClean="0">
                <a:latin typeface="Impact" pitchFamily="34" charset="0"/>
              </a:rPr>
              <a:t>, p. 283</a:t>
            </a:r>
            <a:endParaRPr lang="en-US" dirty="0">
              <a:latin typeface="Impact" pitchFamily="34" charset="0"/>
            </a:endParaRPr>
          </a:p>
        </p:txBody>
      </p:sp>
      <p:sp>
        <p:nvSpPr>
          <p:cNvPr id="3" name="Content Placeholder 2"/>
          <p:cNvSpPr>
            <a:spLocks noGrp="1"/>
          </p:cNvSpPr>
          <p:nvPr>
            <p:ph idx="1"/>
          </p:nvPr>
        </p:nvSpPr>
        <p:spPr>
          <a:xfrm>
            <a:off x="228600" y="1447800"/>
            <a:ext cx="7620000" cy="4526280"/>
          </a:xfrm>
        </p:spPr>
        <p:txBody>
          <a:bodyPr>
            <a:normAutofit/>
          </a:bodyPr>
          <a:lstStyle/>
          <a:p>
            <a:r>
              <a:rPr lang="en-US" sz="4000" b="1" dirty="0" smtClean="0">
                <a:effectLst>
                  <a:outerShdw blurRad="38100" dist="38100" dir="2700000" algn="tl">
                    <a:srgbClr val="000000">
                      <a:alpha val="43137"/>
                    </a:srgbClr>
                  </a:outerShdw>
                </a:effectLst>
              </a:rPr>
              <a:t>… the convicted one passes on without identifying themselves with Christ, golden opportunity passes, and they have not yielded, and they go farther away from the truth.</a:t>
            </a:r>
            <a:endParaRPr lang="en-US" sz="4000" b="1" dirty="0">
              <a:effectLst>
                <a:outerShdw blurRad="38100" dist="38100" dir="2700000" algn="tl">
                  <a:srgbClr val="000000">
                    <a:alpha val="43137"/>
                  </a:srgbClr>
                </a:outerShdw>
              </a:effectLst>
            </a:endParaRPr>
          </a:p>
        </p:txBody>
      </p:sp>
      <p:pic>
        <p:nvPicPr>
          <p:cNvPr id="4" name="Picture 3"/>
          <p:cNvPicPr>
            <a:picLocks noChangeAspect="1" noChangeArrowheads="1"/>
          </p:cNvPicPr>
          <p:nvPr/>
        </p:nvPicPr>
        <p:blipFill>
          <a:blip r:embed="rId2"/>
          <a:srcRect/>
          <a:stretch>
            <a:fillRect/>
          </a:stretch>
        </p:blipFill>
        <p:spPr bwMode="auto">
          <a:xfrm>
            <a:off x="6858000" y="4577091"/>
            <a:ext cx="2286000" cy="228090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Impact" pitchFamily="34" charset="0"/>
              </a:rPr>
              <a:t> </a:t>
            </a:r>
            <a:r>
              <a:rPr lang="en-US" i="1" dirty="0" smtClean="0">
                <a:latin typeface="Impact" pitchFamily="34" charset="0"/>
              </a:rPr>
              <a:t>Ministry of Healings</a:t>
            </a:r>
            <a:r>
              <a:rPr lang="en-US" b="1" dirty="0" smtClean="0">
                <a:latin typeface="Impact" pitchFamily="34" charset="0"/>
              </a:rPr>
              <a:t>, </a:t>
            </a:r>
            <a:r>
              <a:rPr lang="en-US" dirty="0" smtClean="0">
                <a:latin typeface="Impact" pitchFamily="34" charset="0"/>
              </a:rPr>
              <a:t>pp. 143, 144</a:t>
            </a:r>
            <a:endParaRPr lang="en-US" dirty="0">
              <a:latin typeface="Impact" pitchFamily="34" charset="0"/>
            </a:endParaRPr>
          </a:p>
        </p:txBody>
      </p:sp>
      <p:sp>
        <p:nvSpPr>
          <p:cNvPr id="3" name="Content Placeholder 2"/>
          <p:cNvSpPr>
            <a:spLocks noGrp="1"/>
          </p:cNvSpPr>
          <p:nvPr>
            <p:ph idx="1"/>
          </p:nvPr>
        </p:nvSpPr>
        <p:spPr/>
        <p:txBody>
          <a:bodyPr/>
          <a:lstStyle/>
          <a:p>
            <a:r>
              <a:rPr lang="en-US" b="1" dirty="0" smtClean="0">
                <a:effectLst>
                  <a:outerShdw blurRad="38100" dist="38100" dir="2700000" algn="tl">
                    <a:srgbClr val="000000">
                      <a:alpha val="43137"/>
                    </a:srgbClr>
                  </a:outerShdw>
                </a:effectLst>
              </a:rPr>
              <a:t>There is need of coming close to the people by personal effort. If less time were given to sermonizing and more time were spent in personal ministry, greater results would be seen accompanied by the power of persuasion, the power of prayer, the power of the love of God, this work will not, cannot, be without fruit. </a:t>
            </a:r>
          </a:p>
          <a:p>
            <a:endParaRPr lang="en-US"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lgn="ctr"/>
            <a:r>
              <a:rPr lang="en-US" sz="6000" dirty="0" smtClean="0">
                <a:effectLst>
                  <a:outerShdw blurRad="38100" dist="38100" dir="2700000" algn="tl">
                    <a:srgbClr val="000000">
                      <a:alpha val="43137"/>
                    </a:srgbClr>
                  </a:outerShdw>
                </a:effectLst>
                <a:latin typeface="Impact" pitchFamily="34" charset="0"/>
              </a:rPr>
              <a:t>12. Know that ultimately reward comes from God</a:t>
            </a:r>
          </a:p>
          <a:p>
            <a:pPr algn="ctr"/>
            <a:endParaRPr lang="en-US" sz="6000" dirty="0">
              <a:effectLst>
                <a:outerShdw blurRad="38100" dist="38100" dir="2700000" algn="tl">
                  <a:srgbClr val="000000">
                    <a:alpha val="43137"/>
                  </a:srgbClr>
                </a:outerShdw>
              </a:effectLst>
              <a:latin typeface="Impact"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4864" lvl="1" algn="ctr" rtl="0">
              <a:spcBef>
                <a:spcPct val="0"/>
              </a:spcBef>
            </a:pPr>
            <a:r>
              <a:rPr lang="en-US" sz="4800" dirty="0">
                <a:solidFill>
                  <a:srgbClr val="FFC000"/>
                </a:solidFill>
                <a:effectLst>
                  <a:outerShdw blurRad="38100" dist="38100" dir="2700000" algn="tl">
                    <a:srgbClr val="000000">
                      <a:alpha val="43137"/>
                    </a:srgbClr>
                  </a:outerShdw>
                </a:effectLst>
                <a:latin typeface="Impact" pitchFamily="34" charset="0"/>
              </a:rPr>
              <a:t>Revelation </a:t>
            </a:r>
            <a:r>
              <a:rPr lang="en-US" sz="4800" dirty="0" smtClean="0">
                <a:solidFill>
                  <a:srgbClr val="FFC000"/>
                </a:solidFill>
                <a:effectLst>
                  <a:outerShdw blurRad="38100" dist="38100" dir="2700000" algn="tl">
                    <a:srgbClr val="000000">
                      <a:alpha val="43137"/>
                    </a:srgbClr>
                  </a:outerShdw>
                </a:effectLst>
                <a:latin typeface="Impact" pitchFamily="34" charset="0"/>
              </a:rPr>
              <a:t>22:12 (</a:t>
            </a:r>
            <a:r>
              <a:rPr lang="en-US" sz="4800" dirty="0" smtClean="0">
                <a:solidFill>
                  <a:srgbClr val="FFC000"/>
                </a:solidFill>
                <a:effectLst>
                  <a:outerShdw blurRad="38100" dist="38100" dir="2700000" algn="tl">
                    <a:srgbClr val="000000">
                      <a:alpha val="43137"/>
                    </a:srgbClr>
                  </a:outerShdw>
                </a:effectLst>
                <a:latin typeface="Arial Black" pitchFamily="34" charset="0"/>
              </a:rPr>
              <a:t>NKJV)</a:t>
            </a:r>
            <a:r>
              <a:rPr lang="en-US" sz="4800" dirty="0" smtClean="0">
                <a:solidFill>
                  <a:srgbClr val="FFC000"/>
                </a:solidFill>
                <a:effectLst>
                  <a:outerShdw blurRad="38100" dist="38100" dir="2700000" algn="tl">
                    <a:srgbClr val="000000">
                      <a:alpha val="43137"/>
                    </a:srgbClr>
                  </a:outerShdw>
                </a:effectLst>
                <a:latin typeface="Impact" pitchFamily="34" charset="0"/>
              </a:rPr>
              <a:t> </a:t>
            </a:r>
            <a:endParaRPr lang="en-US" sz="4800" dirty="0">
              <a:solidFill>
                <a:srgbClr val="FFC000"/>
              </a:solidFill>
              <a:effectLst>
                <a:outerShdw blurRad="38100" dist="38100" dir="2700000" algn="tl">
                  <a:srgbClr val="000000">
                    <a:alpha val="43137"/>
                  </a:srgbClr>
                </a:outerShdw>
              </a:effectLst>
              <a:latin typeface="Impact" pitchFamily="34" charset="0"/>
            </a:endParaRPr>
          </a:p>
        </p:txBody>
      </p:sp>
      <p:sp>
        <p:nvSpPr>
          <p:cNvPr id="3" name="Content Placeholder 2"/>
          <p:cNvSpPr>
            <a:spLocks noGrp="1"/>
          </p:cNvSpPr>
          <p:nvPr>
            <p:ph idx="1"/>
          </p:nvPr>
        </p:nvSpPr>
        <p:spPr/>
        <p:txBody>
          <a:bodyPr>
            <a:normAutofit/>
          </a:bodyPr>
          <a:lstStyle/>
          <a:p>
            <a:pPr algn="ctr"/>
            <a:r>
              <a:rPr lang="en-US" sz="4400" dirty="0" smtClean="0">
                <a:effectLst>
                  <a:outerShdw blurRad="38100" dist="38100" dir="2700000" algn="tl">
                    <a:srgbClr val="000000">
                      <a:alpha val="43137"/>
                    </a:srgbClr>
                  </a:outerShdw>
                </a:effectLst>
                <a:latin typeface="Arial Black" pitchFamily="34" charset="0"/>
              </a:rPr>
              <a:t>"And behold, I am coming quickly, and My reward is with Me, to give to every one according to his work.</a:t>
            </a:r>
          </a:p>
          <a:p>
            <a:pPr algn="ctr"/>
            <a:endParaRPr lang="en-US" sz="4400" dirty="0">
              <a:effectLst>
                <a:outerShdw blurRad="38100" dist="38100" dir="2700000" algn="tl">
                  <a:srgbClr val="000000">
                    <a:alpha val="43137"/>
                  </a:srgbClr>
                </a:outerShdw>
              </a:effectLst>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4864" lvl="1" algn="ctr" rtl="0">
              <a:spcBef>
                <a:spcPct val="0"/>
              </a:spcBef>
            </a:pPr>
            <a:r>
              <a:rPr lang="en-US" sz="4800" i="1" dirty="0">
                <a:solidFill>
                  <a:srgbClr val="FFC000"/>
                </a:solidFill>
                <a:effectLst>
                  <a:outerShdw blurRad="38100" dist="38100" dir="2700000" algn="tl">
                    <a:srgbClr val="000000">
                      <a:alpha val="43137"/>
                    </a:srgbClr>
                  </a:outerShdw>
                </a:effectLst>
                <a:latin typeface="Impact" pitchFamily="34" charset="0"/>
              </a:rPr>
              <a:t>Christian Service</a:t>
            </a:r>
            <a:r>
              <a:rPr lang="en-US" sz="4800" dirty="0">
                <a:solidFill>
                  <a:srgbClr val="FFC000"/>
                </a:solidFill>
                <a:effectLst>
                  <a:outerShdw blurRad="38100" dist="38100" dir="2700000" algn="tl">
                    <a:srgbClr val="000000">
                      <a:alpha val="43137"/>
                    </a:srgbClr>
                  </a:outerShdw>
                </a:effectLst>
                <a:latin typeface="Impact" pitchFamily="34" charset="0"/>
              </a:rPr>
              <a:t>, p. </a:t>
            </a:r>
            <a:r>
              <a:rPr lang="en-US" sz="4800" dirty="0" smtClean="0">
                <a:solidFill>
                  <a:srgbClr val="FFC000"/>
                </a:solidFill>
                <a:effectLst>
                  <a:outerShdw blurRad="38100" dist="38100" dir="2700000" algn="tl">
                    <a:srgbClr val="000000">
                      <a:alpha val="43137"/>
                    </a:srgbClr>
                  </a:outerShdw>
                </a:effectLst>
                <a:latin typeface="Impact" pitchFamily="34" charset="0"/>
              </a:rPr>
              <a:t>266</a:t>
            </a:r>
            <a:endParaRPr lang="en-US" sz="4800" dirty="0">
              <a:solidFill>
                <a:srgbClr val="FFC000"/>
              </a:solidFill>
              <a:effectLst>
                <a:outerShdw blurRad="38100" dist="38100" dir="2700000" algn="tl">
                  <a:srgbClr val="000000">
                    <a:alpha val="43137"/>
                  </a:srgbClr>
                </a:outerShdw>
              </a:effectLst>
              <a:latin typeface="Impact" pitchFamily="34" charset="0"/>
            </a:endParaRPr>
          </a:p>
        </p:txBody>
      </p:sp>
      <p:sp>
        <p:nvSpPr>
          <p:cNvPr id="3" name="Content Placeholder 2"/>
          <p:cNvSpPr>
            <a:spLocks noGrp="1"/>
          </p:cNvSpPr>
          <p:nvPr>
            <p:ph idx="1"/>
          </p:nvPr>
        </p:nvSpPr>
        <p:spPr/>
        <p:txBody>
          <a:bodyPr>
            <a:normAutofit/>
          </a:bodyPr>
          <a:lstStyle/>
          <a:p>
            <a:r>
              <a:rPr lang="en-US" sz="4800" dirty="0" smtClean="0">
                <a:effectLst>
                  <a:outerShdw blurRad="38100" dist="38100" dir="2700000" algn="tl">
                    <a:srgbClr val="000000">
                      <a:alpha val="43137"/>
                    </a:srgbClr>
                  </a:outerShdw>
                </a:effectLst>
                <a:latin typeface="Arial Black" pitchFamily="34" charset="0"/>
              </a:rPr>
              <a:t>It is not a vain thing to serve God. There is a priceless reward for those who devote their life to His service.</a:t>
            </a:r>
          </a:p>
          <a:p>
            <a:endParaRPr lang="en-US" sz="4800" dirty="0">
              <a:effectLst>
                <a:outerShdw blurRad="38100" dist="38100" dir="2700000" algn="tl">
                  <a:srgbClr val="000000">
                    <a:alpha val="43137"/>
                  </a:srgbClr>
                </a:outerShdw>
              </a:effectLst>
              <a:latin typeface="Arial Black" pitchFamily="34" charset="0"/>
            </a:endParaRPr>
          </a:p>
        </p:txBody>
      </p:sp>
      <p:pic>
        <p:nvPicPr>
          <p:cNvPr id="4" name="Picture 3"/>
          <p:cNvPicPr>
            <a:picLocks noChangeAspect="1" noChangeArrowheads="1"/>
          </p:cNvPicPr>
          <p:nvPr/>
        </p:nvPicPr>
        <p:blipFill>
          <a:blip r:embed="rId2"/>
          <a:srcRect/>
          <a:stretch>
            <a:fillRect/>
          </a:stretch>
        </p:blipFill>
        <p:spPr bwMode="auto">
          <a:xfrm>
            <a:off x="7005638" y="4724400"/>
            <a:ext cx="2138362" cy="2133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i="1" dirty="0" smtClean="0">
                <a:latin typeface="Impact" pitchFamily="34" charset="0"/>
              </a:rPr>
              <a:t>Christ Object Lessons</a:t>
            </a:r>
            <a:r>
              <a:rPr lang="en-US" dirty="0" smtClean="0">
                <a:latin typeface="Impact" pitchFamily="34" charset="0"/>
              </a:rPr>
              <a:t>, p. 361</a:t>
            </a:r>
            <a:endParaRPr lang="en-US" dirty="0">
              <a:latin typeface="Impact" pitchFamily="34" charset="0"/>
            </a:endParaRPr>
          </a:p>
        </p:txBody>
      </p:sp>
      <p:sp>
        <p:nvSpPr>
          <p:cNvPr id="3" name="Content Placeholder 2"/>
          <p:cNvSpPr>
            <a:spLocks noGrp="1"/>
          </p:cNvSpPr>
          <p:nvPr>
            <p:ph idx="1"/>
          </p:nvPr>
        </p:nvSpPr>
        <p:spPr/>
        <p:txBody>
          <a:bodyPr>
            <a:normAutofit/>
          </a:bodyPr>
          <a:lstStyle/>
          <a:p>
            <a:pPr marL="292100" lvl="2" indent="-292100">
              <a:spcBef>
                <a:spcPts val="0"/>
              </a:spcBef>
              <a:buClr>
                <a:schemeClr val="accent1"/>
              </a:buClr>
              <a:buSzPct val="70000"/>
              <a:buFont typeface="Wingdings 2"/>
              <a:buChar char=""/>
            </a:pPr>
            <a:r>
              <a:rPr lang="en-US" sz="4400" dirty="0" smtClean="0">
                <a:effectLst>
                  <a:outerShdw blurRad="38100" dist="38100" dir="2700000" algn="tl">
                    <a:srgbClr val="000000">
                      <a:alpha val="43137"/>
                    </a:srgbClr>
                  </a:outerShdw>
                </a:effectLst>
                <a:latin typeface="Arial Black" pitchFamily="34" charset="0"/>
              </a:rPr>
              <a:t>Our reward for working with Christ in this world is the greater power and wider privilege of working with Him in the world to come.</a:t>
            </a:r>
            <a:endParaRPr lang="en-US" sz="4000" dirty="0" smtClean="0">
              <a:effectLst>
                <a:outerShdw blurRad="38100" dist="38100" dir="2700000" algn="tl">
                  <a:srgbClr val="000000">
                    <a:alpha val="43137"/>
                  </a:srgbClr>
                </a:outerShdw>
              </a:effectLst>
              <a:latin typeface="Arial Black" pitchFamily="34" charset="0"/>
            </a:endParaRPr>
          </a:p>
          <a:p>
            <a:endParaRPr lang="en-US" sz="5400" dirty="0">
              <a:effectLst>
                <a:outerShdw blurRad="38100" dist="38100" dir="2700000" algn="tl">
                  <a:srgbClr val="000000">
                    <a:alpha val="43137"/>
                  </a:srgbClr>
                </a:outerShdw>
              </a:effectLst>
              <a:latin typeface="Arial Black" pitchFamily="34" charset="0"/>
            </a:endParaRPr>
          </a:p>
        </p:txBody>
      </p:sp>
      <p:pic>
        <p:nvPicPr>
          <p:cNvPr id="4" name="Picture 3"/>
          <p:cNvPicPr>
            <a:picLocks noChangeAspect="1" noChangeArrowheads="1"/>
          </p:cNvPicPr>
          <p:nvPr/>
        </p:nvPicPr>
        <p:blipFill>
          <a:blip r:embed="rId2"/>
          <a:srcRect/>
          <a:stretch>
            <a:fillRect/>
          </a:stretch>
        </p:blipFill>
        <p:spPr bwMode="auto">
          <a:xfrm>
            <a:off x="7239000" y="4957242"/>
            <a:ext cx="1905000" cy="190075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54864" lvl="1" algn="ctr" rtl="0">
              <a:spcBef>
                <a:spcPct val="0"/>
              </a:spcBef>
            </a:pPr>
            <a:r>
              <a:rPr lang="en-US" sz="4400" i="1" dirty="0">
                <a:solidFill>
                  <a:srgbClr val="FFC000"/>
                </a:solidFill>
                <a:effectLst>
                  <a:outerShdw blurRad="38100" dist="38100" dir="2700000" algn="tl">
                    <a:srgbClr val="000000">
                      <a:alpha val="43137"/>
                    </a:srgbClr>
                  </a:outerShdw>
                </a:effectLst>
                <a:latin typeface="Impact" pitchFamily="34" charset="0"/>
              </a:rPr>
              <a:t>Christ Object Lessons</a:t>
            </a:r>
            <a:r>
              <a:rPr lang="en-US" sz="4400" dirty="0">
                <a:solidFill>
                  <a:srgbClr val="FFC000"/>
                </a:solidFill>
                <a:effectLst>
                  <a:outerShdw blurRad="38100" dist="38100" dir="2700000" algn="tl">
                    <a:srgbClr val="000000">
                      <a:alpha val="43137"/>
                    </a:srgbClr>
                  </a:outerShdw>
                </a:effectLst>
                <a:latin typeface="Impact" pitchFamily="34" charset="0"/>
              </a:rPr>
              <a:t>, p. </a:t>
            </a:r>
            <a:r>
              <a:rPr lang="en-US" sz="4400" dirty="0" smtClean="0">
                <a:solidFill>
                  <a:srgbClr val="FFC000"/>
                </a:solidFill>
                <a:effectLst>
                  <a:outerShdw blurRad="38100" dist="38100" dir="2700000" algn="tl">
                    <a:srgbClr val="000000">
                      <a:alpha val="43137"/>
                    </a:srgbClr>
                  </a:outerShdw>
                </a:effectLst>
                <a:latin typeface="Impact" pitchFamily="34" charset="0"/>
              </a:rPr>
              <a:t>330</a:t>
            </a:r>
            <a:endParaRPr lang="en-US" sz="4400" dirty="0">
              <a:solidFill>
                <a:srgbClr val="FFC000"/>
              </a:solidFill>
              <a:effectLst>
                <a:outerShdw blurRad="38100" dist="38100" dir="2700000" algn="tl">
                  <a:srgbClr val="000000">
                    <a:alpha val="43137"/>
                  </a:srgbClr>
                </a:outerShdw>
              </a:effectLst>
              <a:latin typeface="Impact" pitchFamily="34" charset="0"/>
            </a:endParaRPr>
          </a:p>
        </p:txBody>
      </p:sp>
      <p:sp>
        <p:nvSpPr>
          <p:cNvPr id="3" name="Content Placeholder 2"/>
          <p:cNvSpPr>
            <a:spLocks noGrp="1"/>
          </p:cNvSpPr>
          <p:nvPr>
            <p:ph idx="1"/>
          </p:nvPr>
        </p:nvSpPr>
        <p:spPr>
          <a:xfrm>
            <a:off x="152400" y="1447800"/>
            <a:ext cx="8229600" cy="4526280"/>
          </a:xfrm>
        </p:spPr>
        <p:txBody>
          <a:bodyPr>
            <a:normAutofit lnSpcReduction="10000"/>
          </a:bodyPr>
          <a:lstStyle/>
          <a:p>
            <a:pPr marL="292100" lvl="2" indent="-292100">
              <a:spcBef>
                <a:spcPts val="0"/>
              </a:spcBef>
              <a:buClr>
                <a:schemeClr val="accent1"/>
              </a:buClr>
              <a:buSzPct val="70000"/>
              <a:buFont typeface="Wingdings 2"/>
              <a:buChar char=""/>
            </a:pPr>
            <a:r>
              <a:rPr lang="en-US" sz="4400" dirty="0" smtClean="0">
                <a:effectLst>
                  <a:outerShdw blurRad="38100" dist="38100" dir="2700000" algn="tl">
                    <a:srgbClr val="000000">
                      <a:alpha val="43137"/>
                    </a:srgbClr>
                  </a:outerShdw>
                </a:effectLst>
                <a:latin typeface="Arial Black" pitchFamily="34" charset="0"/>
              </a:rPr>
              <a:t>The Lord has a great work to be done, and He will bequeath the most in the future life to those who do the most faithful, willing service in the present life.</a:t>
            </a:r>
            <a:endParaRPr lang="en-US" sz="4000" dirty="0" smtClean="0">
              <a:effectLst>
                <a:outerShdw blurRad="38100" dist="38100" dir="2700000" algn="tl">
                  <a:srgbClr val="000000">
                    <a:alpha val="43137"/>
                  </a:srgbClr>
                </a:outerShdw>
              </a:effectLst>
              <a:latin typeface="Arial Black" pitchFamily="34" charset="0"/>
            </a:endParaRPr>
          </a:p>
          <a:p>
            <a:endParaRPr lang="en-US" sz="5400" dirty="0">
              <a:effectLst>
                <a:outerShdw blurRad="38100" dist="38100" dir="2700000" algn="tl">
                  <a:srgbClr val="000000">
                    <a:alpha val="43137"/>
                  </a:srgbClr>
                </a:outerShdw>
              </a:effectLst>
              <a:latin typeface="Arial Black" pitchFamily="34" charset="0"/>
            </a:endParaRPr>
          </a:p>
        </p:txBody>
      </p:sp>
      <p:pic>
        <p:nvPicPr>
          <p:cNvPr id="4" name="Picture 3"/>
          <p:cNvPicPr>
            <a:picLocks noChangeAspect="1" noChangeArrowheads="1"/>
          </p:cNvPicPr>
          <p:nvPr/>
        </p:nvPicPr>
        <p:blipFill>
          <a:blip r:embed="rId2"/>
          <a:srcRect/>
          <a:stretch>
            <a:fillRect/>
          </a:stretch>
        </p:blipFill>
        <p:spPr bwMode="auto">
          <a:xfrm>
            <a:off x="7005638" y="4724400"/>
            <a:ext cx="2138362" cy="2133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ctr"/>
            <a:r>
              <a:rPr lang="en-US" sz="4000" dirty="0" smtClean="0">
                <a:effectLst>
                  <a:outerShdw blurRad="38100" dist="38100" dir="2700000" algn="tl">
                    <a:srgbClr val="000000">
                      <a:alpha val="43137"/>
                    </a:srgbClr>
                  </a:outerShdw>
                </a:effectLst>
                <a:latin typeface="Arial Black" pitchFamily="34" charset="0"/>
              </a:rPr>
              <a:t>5 So Gideon took the men down to the water. There the LORD told him, "Separate those who lap the water with their tongues like a dog from those who kneel down to drink.”</a:t>
            </a:r>
          </a:p>
          <a:p>
            <a:pPr algn="ctr"/>
            <a:endParaRPr lang="en-US" sz="4000" dirty="0">
              <a:effectLst>
                <a:outerShdw blurRad="38100" dist="38100" dir="2700000" algn="tl">
                  <a:srgbClr val="000000">
                    <a:alpha val="43137"/>
                  </a:srgbClr>
                </a:outerShdw>
              </a:effectLst>
              <a:latin typeface="Arial Black" pitchFamily="34" charset="0"/>
            </a:endParaRPr>
          </a:p>
        </p:txBody>
      </p:sp>
      <p:sp>
        <p:nvSpPr>
          <p:cNvPr id="4" name="Title 1"/>
          <p:cNvSpPr>
            <a:spLocks noGrp="1"/>
          </p:cNvSpPr>
          <p:nvPr>
            <p:ph type="title"/>
          </p:nvPr>
        </p:nvSpPr>
        <p:spPr/>
        <p:txBody>
          <a:bodyPr/>
          <a:lstStyle/>
          <a:p>
            <a:pPr algn="ctr"/>
            <a:r>
              <a:rPr lang="en-US" dirty="0" smtClean="0">
                <a:latin typeface="Impact" pitchFamily="34" charset="0"/>
              </a:rPr>
              <a:t>Judges 7:1-8 (NIV)</a:t>
            </a:r>
            <a:endParaRPr lang="en-US" dirty="0">
              <a:latin typeface="Impact"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4864" lvl="1" algn="ctr" rtl="0">
              <a:spcBef>
                <a:spcPct val="0"/>
              </a:spcBef>
            </a:pPr>
            <a:r>
              <a:rPr lang="en-US" sz="4400" i="1" dirty="0">
                <a:solidFill>
                  <a:srgbClr val="FFC000"/>
                </a:solidFill>
                <a:latin typeface="Impact" pitchFamily="34" charset="0"/>
              </a:rPr>
              <a:t>Testimonies, </a:t>
            </a:r>
            <a:r>
              <a:rPr lang="en-US" sz="4400" dirty="0">
                <a:solidFill>
                  <a:srgbClr val="FFC000"/>
                </a:solidFill>
                <a:latin typeface="Impact" pitchFamily="34" charset="0"/>
              </a:rPr>
              <a:t>vol. 5, p. </a:t>
            </a:r>
            <a:r>
              <a:rPr lang="en-US" sz="4400" dirty="0" smtClean="0">
                <a:solidFill>
                  <a:srgbClr val="FFC000"/>
                </a:solidFill>
                <a:latin typeface="Impact" pitchFamily="34" charset="0"/>
              </a:rPr>
              <a:t>395</a:t>
            </a:r>
            <a:endParaRPr lang="en-US" sz="4400" dirty="0">
              <a:solidFill>
                <a:srgbClr val="FFC000"/>
              </a:solidFill>
              <a:latin typeface="Impact" pitchFamily="34" charset="0"/>
            </a:endParaRPr>
          </a:p>
        </p:txBody>
      </p:sp>
      <p:sp>
        <p:nvSpPr>
          <p:cNvPr id="3" name="Content Placeholder 2"/>
          <p:cNvSpPr>
            <a:spLocks noGrp="1"/>
          </p:cNvSpPr>
          <p:nvPr>
            <p:ph idx="1"/>
          </p:nvPr>
        </p:nvSpPr>
        <p:spPr>
          <a:xfrm>
            <a:off x="152400" y="1447800"/>
            <a:ext cx="8229600" cy="4526280"/>
          </a:xfrm>
        </p:spPr>
        <p:txBody>
          <a:bodyPr>
            <a:noAutofit/>
          </a:bodyPr>
          <a:lstStyle/>
          <a:p>
            <a:pPr marL="292100" lvl="2" indent="-292100">
              <a:spcBef>
                <a:spcPts val="0"/>
              </a:spcBef>
              <a:buClr>
                <a:schemeClr val="accent1"/>
              </a:buClr>
              <a:buSzPct val="70000"/>
              <a:buFont typeface="Wingdings 2"/>
              <a:buChar char=""/>
            </a:pPr>
            <a:r>
              <a:rPr lang="en-US" sz="3200" dirty="0" smtClean="0">
                <a:effectLst>
                  <a:outerShdw blurRad="38100" dist="38100" dir="2700000" algn="tl">
                    <a:srgbClr val="000000">
                      <a:alpha val="43137"/>
                    </a:srgbClr>
                  </a:outerShdw>
                </a:effectLst>
                <a:latin typeface="Arial Black" pitchFamily="34" charset="0"/>
              </a:rPr>
              <a:t>He who has appointed “to every man his work,” according to his ability, will never let the faithful performance of duty go unrewarded. Every act of loyalty and faith will be crowned with special tokens of God’s favour and approbation.</a:t>
            </a:r>
            <a:endParaRPr lang="en-US" sz="2800" dirty="0" smtClean="0">
              <a:effectLst>
                <a:outerShdw blurRad="38100" dist="38100" dir="2700000" algn="tl">
                  <a:srgbClr val="000000">
                    <a:alpha val="43137"/>
                  </a:srgbClr>
                </a:outerShdw>
              </a:effectLst>
              <a:latin typeface="Arial Black" pitchFamily="34" charset="0"/>
            </a:endParaRPr>
          </a:p>
          <a:p>
            <a:endParaRPr lang="en-US" sz="4000" dirty="0">
              <a:effectLst>
                <a:outerShdw blurRad="38100" dist="38100" dir="2700000" algn="tl">
                  <a:srgbClr val="000000">
                    <a:alpha val="43137"/>
                  </a:srgbClr>
                </a:outerShdw>
              </a:effectLst>
              <a:latin typeface="Arial Black" pitchFamily="34" charset="0"/>
            </a:endParaRPr>
          </a:p>
        </p:txBody>
      </p:sp>
      <p:pic>
        <p:nvPicPr>
          <p:cNvPr id="4" name="Picture 3"/>
          <p:cNvPicPr>
            <a:picLocks noChangeAspect="1" noChangeArrowheads="1"/>
          </p:cNvPicPr>
          <p:nvPr/>
        </p:nvPicPr>
        <p:blipFill>
          <a:blip r:embed="rId2"/>
          <a:srcRect/>
          <a:stretch>
            <a:fillRect/>
          </a:stretch>
        </p:blipFill>
        <p:spPr bwMode="auto">
          <a:xfrm>
            <a:off x="7158378" y="4876800"/>
            <a:ext cx="1985622" cy="1981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4864" lvl="1" algn="ctr" rtl="0">
              <a:spcBef>
                <a:spcPct val="0"/>
              </a:spcBef>
            </a:pPr>
            <a:r>
              <a:rPr lang="en-US" sz="4000" i="1" dirty="0">
                <a:solidFill>
                  <a:srgbClr val="FFC000"/>
                </a:solidFill>
                <a:effectLst>
                  <a:outerShdw blurRad="38100" dist="38100" dir="2700000" algn="tl">
                    <a:srgbClr val="000000">
                      <a:alpha val="43137"/>
                    </a:srgbClr>
                  </a:outerShdw>
                </a:effectLst>
                <a:latin typeface="Impact" pitchFamily="34" charset="0"/>
              </a:rPr>
              <a:t>Testimonies, </a:t>
            </a:r>
            <a:r>
              <a:rPr lang="en-US" sz="4000" dirty="0">
                <a:solidFill>
                  <a:srgbClr val="FFC000"/>
                </a:solidFill>
                <a:effectLst>
                  <a:outerShdw blurRad="38100" dist="38100" dir="2700000" algn="tl">
                    <a:srgbClr val="000000">
                      <a:alpha val="43137"/>
                    </a:srgbClr>
                  </a:outerShdw>
                </a:effectLst>
                <a:latin typeface="Impact" pitchFamily="34" charset="0"/>
              </a:rPr>
              <a:t>vol. 6, p. </a:t>
            </a:r>
            <a:r>
              <a:rPr lang="en-US" sz="4000" dirty="0" smtClean="0">
                <a:solidFill>
                  <a:srgbClr val="FFC000"/>
                </a:solidFill>
                <a:effectLst>
                  <a:outerShdw blurRad="38100" dist="38100" dir="2700000" algn="tl">
                    <a:srgbClr val="000000">
                      <a:alpha val="43137"/>
                    </a:srgbClr>
                  </a:outerShdw>
                </a:effectLst>
                <a:latin typeface="Impact" pitchFamily="34" charset="0"/>
              </a:rPr>
              <a:t>305</a:t>
            </a:r>
            <a:endParaRPr lang="en-US" sz="4000" dirty="0">
              <a:solidFill>
                <a:srgbClr val="FFC000"/>
              </a:solidFill>
              <a:effectLst>
                <a:outerShdw blurRad="38100" dist="38100" dir="2700000" algn="tl">
                  <a:srgbClr val="000000">
                    <a:alpha val="43137"/>
                  </a:srgbClr>
                </a:outerShdw>
              </a:effectLst>
              <a:latin typeface="Impact" pitchFamily="34" charset="0"/>
            </a:endParaRPr>
          </a:p>
        </p:txBody>
      </p:sp>
      <p:sp>
        <p:nvSpPr>
          <p:cNvPr id="3" name="Content Placeholder 2"/>
          <p:cNvSpPr>
            <a:spLocks noGrp="1"/>
          </p:cNvSpPr>
          <p:nvPr>
            <p:ph idx="1"/>
          </p:nvPr>
        </p:nvSpPr>
        <p:spPr>
          <a:xfrm>
            <a:off x="152400" y="1295400"/>
            <a:ext cx="7620000" cy="4526280"/>
          </a:xfrm>
        </p:spPr>
        <p:txBody>
          <a:bodyPr>
            <a:noAutofit/>
          </a:bodyPr>
          <a:lstStyle/>
          <a:p>
            <a:pPr marL="292100" lvl="2" indent="-292100">
              <a:spcBef>
                <a:spcPts val="0"/>
              </a:spcBef>
              <a:buClr>
                <a:schemeClr val="accent1"/>
              </a:buClr>
              <a:buSzPct val="70000"/>
              <a:buFont typeface="Wingdings 2"/>
              <a:buChar char=""/>
            </a:pPr>
            <a:r>
              <a:rPr lang="en-US" sz="4400" dirty="0" smtClean="0">
                <a:effectLst>
                  <a:outerShdw blurRad="38100" dist="38100" dir="2700000" algn="tl">
                    <a:srgbClr val="000000">
                      <a:alpha val="43137"/>
                    </a:srgbClr>
                  </a:outerShdw>
                </a:effectLst>
                <a:latin typeface="Arial Black" pitchFamily="34" charset="0"/>
              </a:rPr>
              <a:t>To every worker for God this thought should be a stimulus and an encouragement. In this life our work for God often seems to be almost fruitless. </a:t>
            </a:r>
            <a:endParaRPr lang="en-US" sz="4000" dirty="0" smtClean="0">
              <a:effectLst>
                <a:outerShdw blurRad="38100" dist="38100" dir="2700000" algn="tl">
                  <a:srgbClr val="000000">
                    <a:alpha val="43137"/>
                  </a:srgbClr>
                </a:outerShdw>
              </a:effectLst>
              <a:latin typeface="Arial Black" pitchFamily="34" charset="0"/>
            </a:endParaRPr>
          </a:p>
          <a:p>
            <a:endParaRPr lang="en-US" sz="5400" dirty="0">
              <a:effectLst>
                <a:outerShdw blurRad="38100" dist="38100" dir="2700000" algn="tl">
                  <a:srgbClr val="000000">
                    <a:alpha val="43137"/>
                  </a:srgbClr>
                </a:outerShdw>
              </a:effectLst>
              <a:latin typeface="Arial Black" pitchFamily="34" charset="0"/>
            </a:endParaRPr>
          </a:p>
        </p:txBody>
      </p:sp>
      <p:pic>
        <p:nvPicPr>
          <p:cNvPr id="4" name="Picture 3"/>
          <p:cNvPicPr>
            <a:picLocks noChangeAspect="1" noChangeArrowheads="1"/>
          </p:cNvPicPr>
          <p:nvPr/>
        </p:nvPicPr>
        <p:blipFill>
          <a:blip r:embed="rId2"/>
          <a:srcRect/>
          <a:stretch>
            <a:fillRect/>
          </a:stretch>
        </p:blipFill>
        <p:spPr bwMode="auto">
          <a:xfrm>
            <a:off x="7005638" y="4724400"/>
            <a:ext cx="2138362" cy="2133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4864" lvl="1" algn="ctr" rtl="0">
              <a:spcBef>
                <a:spcPct val="0"/>
              </a:spcBef>
            </a:pPr>
            <a:r>
              <a:rPr lang="en-US" sz="4000" i="1" dirty="0">
                <a:solidFill>
                  <a:srgbClr val="FFC000"/>
                </a:solidFill>
                <a:effectLst>
                  <a:outerShdw blurRad="38100" dist="38100" dir="2700000" algn="tl">
                    <a:srgbClr val="000000">
                      <a:alpha val="43137"/>
                    </a:srgbClr>
                  </a:outerShdw>
                </a:effectLst>
                <a:latin typeface="Impact" pitchFamily="34" charset="0"/>
              </a:rPr>
              <a:t>Testimonies, </a:t>
            </a:r>
            <a:r>
              <a:rPr lang="en-US" sz="4000" dirty="0">
                <a:solidFill>
                  <a:srgbClr val="FFC000"/>
                </a:solidFill>
                <a:effectLst>
                  <a:outerShdw blurRad="38100" dist="38100" dir="2700000" algn="tl">
                    <a:srgbClr val="000000">
                      <a:alpha val="43137"/>
                    </a:srgbClr>
                  </a:outerShdw>
                </a:effectLst>
                <a:latin typeface="Impact" pitchFamily="34" charset="0"/>
              </a:rPr>
              <a:t>vol. 6, p. </a:t>
            </a:r>
            <a:r>
              <a:rPr lang="en-US" sz="4000" dirty="0" smtClean="0">
                <a:solidFill>
                  <a:srgbClr val="FFC000"/>
                </a:solidFill>
                <a:effectLst>
                  <a:outerShdw blurRad="38100" dist="38100" dir="2700000" algn="tl">
                    <a:srgbClr val="000000">
                      <a:alpha val="43137"/>
                    </a:srgbClr>
                  </a:outerShdw>
                </a:effectLst>
                <a:latin typeface="Impact" pitchFamily="34" charset="0"/>
              </a:rPr>
              <a:t>305</a:t>
            </a:r>
            <a:endParaRPr lang="en-US" sz="4000" dirty="0">
              <a:solidFill>
                <a:srgbClr val="FFC000"/>
              </a:solidFill>
              <a:effectLst>
                <a:outerShdw blurRad="38100" dist="38100" dir="2700000" algn="tl">
                  <a:srgbClr val="000000">
                    <a:alpha val="43137"/>
                  </a:srgbClr>
                </a:outerShdw>
              </a:effectLst>
              <a:latin typeface="Impact" pitchFamily="34" charset="0"/>
            </a:endParaRPr>
          </a:p>
        </p:txBody>
      </p:sp>
      <p:sp>
        <p:nvSpPr>
          <p:cNvPr id="3" name="Content Placeholder 2"/>
          <p:cNvSpPr>
            <a:spLocks noGrp="1"/>
          </p:cNvSpPr>
          <p:nvPr>
            <p:ph idx="1"/>
          </p:nvPr>
        </p:nvSpPr>
        <p:spPr>
          <a:xfrm>
            <a:off x="152400" y="1447800"/>
            <a:ext cx="8229600" cy="4526280"/>
          </a:xfrm>
        </p:spPr>
        <p:txBody>
          <a:bodyPr>
            <a:noAutofit/>
          </a:bodyPr>
          <a:lstStyle/>
          <a:p>
            <a:pPr marL="292100" lvl="2" indent="-292100">
              <a:spcBef>
                <a:spcPts val="0"/>
              </a:spcBef>
              <a:buClr>
                <a:schemeClr val="accent1"/>
              </a:buClr>
              <a:buSzPct val="70000"/>
              <a:buFont typeface="Wingdings 2"/>
              <a:buChar char=""/>
            </a:pPr>
            <a:r>
              <a:rPr lang="en-US" sz="3600" dirty="0" smtClean="0">
                <a:effectLst>
                  <a:outerShdw blurRad="38100" dist="38100" dir="2700000" algn="tl">
                    <a:srgbClr val="000000">
                      <a:alpha val="43137"/>
                    </a:srgbClr>
                  </a:outerShdw>
                </a:effectLst>
                <a:latin typeface="Arial Black" pitchFamily="34" charset="0"/>
              </a:rPr>
              <a:t>Our efforts to do good may be earnest and persevering, yet we may not be permitted to witness their results. To us the effort may seem to be lost. But the Saviour assures us that our work is noted in heaven, and that the recompense cannot fail.</a:t>
            </a:r>
            <a:endParaRPr lang="en-US" sz="3200" dirty="0" smtClean="0">
              <a:effectLst>
                <a:outerShdw blurRad="38100" dist="38100" dir="2700000" algn="tl">
                  <a:srgbClr val="000000">
                    <a:alpha val="43137"/>
                  </a:srgbClr>
                </a:outerShdw>
              </a:effectLst>
              <a:latin typeface="Arial Black" pitchFamily="34" charset="0"/>
            </a:endParaRPr>
          </a:p>
          <a:p>
            <a:endParaRPr lang="en-US" sz="4400" dirty="0">
              <a:effectLst>
                <a:outerShdw blurRad="38100" dist="38100" dir="2700000" algn="tl">
                  <a:srgbClr val="000000">
                    <a:alpha val="43137"/>
                  </a:srgbClr>
                </a:outerShdw>
              </a:effectLst>
              <a:latin typeface="Arial Black" pitchFamily="34" charset="0"/>
            </a:endParaRPr>
          </a:p>
        </p:txBody>
      </p:sp>
      <p:pic>
        <p:nvPicPr>
          <p:cNvPr id="4" name="Picture 3"/>
          <p:cNvPicPr>
            <a:picLocks noChangeAspect="1" noChangeArrowheads="1"/>
          </p:cNvPicPr>
          <p:nvPr/>
        </p:nvPicPr>
        <p:blipFill>
          <a:blip r:embed="rId2"/>
          <a:srcRect/>
          <a:stretch>
            <a:fillRect/>
          </a:stretch>
        </p:blipFill>
        <p:spPr bwMode="auto">
          <a:xfrm>
            <a:off x="7005638" y="4724400"/>
            <a:ext cx="2138362" cy="2133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26920"/>
            <a:ext cx="8229600" cy="4526280"/>
          </a:xfrm>
        </p:spPr>
        <p:txBody>
          <a:bodyPr>
            <a:normAutofit/>
          </a:bodyPr>
          <a:lstStyle/>
          <a:p>
            <a:pPr algn="ctr"/>
            <a:r>
              <a:rPr lang="en-US" sz="7200" b="1" dirty="0" smtClean="0">
                <a:effectLst>
                  <a:outerShdw blurRad="38100" dist="38100" dir="2700000" algn="tl">
                    <a:srgbClr val="000000">
                      <a:alpha val="43137"/>
                    </a:srgbClr>
                  </a:outerShdw>
                </a:effectLst>
              </a:rPr>
              <a:t>QUESTIONS &amp; COMMENTS</a:t>
            </a:r>
            <a:endParaRPr lang="en-US" sz="7200" b="1" dirty="0">
              <a:effectLst>
                <a:outerShdw blurRad="38100" dist="38100" dir="2700000" algn="tl">
                  <a:srgbClr val="000000">
                    <a:alpha val="43137"/>
                  </a:srgbClr>
                </a:outerShdw>
              </a:effectLst>
            </a:endParaRPr>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r>
              <a:rPr lang="en-US" sz="4400" dirty="0" smtClean="0">
                <a:effectLst>
                  <a:outerShdw blurRad="38100" dist="38100" dir="2700000" algn="tl">
                    <a:srgbClr val="000000">
                      <a:alpha val="43137"/>
                    </a:srgbClr>
                  </a:outerShdw>
                </a:effectLst>
                <a:latin typeface="Arial Black" pitchFamily="34" charset="0"/>
              </a:rPr>
              <a:t>6 Three hundred men lapped with their hands to their mouths. All the rest got down on their knees to drink. </a:t>
            </a:r>
          </a:p>
          <a:p>
            <a:pPr algn="ctr"/>
            <a:endParaRPr lang="en-US" sz="4400" dirty="0" smtClean="0">
              <a:effectLst>
                <a:outerShdw blurRad="38100" dist="38100" dir="2700000" algn="tl">
                  <a:srgbClr val="000000">
                    <a:alpha val="43137"/>
                  </a:srgbClr>
                </a:outerShdw>
              </a:effectLst>
              <a:latin typeface="Arial Black" pitchFamily="34" charset="0"/>
            </a:endParaRPr>
          </a:p>
          <a:p>
            <a:pPr algn="ctr"/>
            <a:endParaRPr lang="en-US" sz="4400" dirty="0">
              <a:effectLst>
                <a:outerShdw blurRad="38100" dist="38100" dir="2700000" algn="tl">
                  <a:srgbClr val="000000">
                    <a:alpha val="43137"/>
                  </a:srgbClr>
                </a:outerShdw>
              </a:effectLst>
              <a:latin typeface="Arial Black" pitchFamily="34" charset="0"/>
            </a:endParaRPr>
          </a:p>
        </p:txBody>
      </p:sp>
      <p:sp>
        <p:nvSpPr>
          <p:cNvPr id="4" name="Title 1"/>
          <p:cNvSpPr>
            <a:spLocks noGrp="1"/>
          </p:cNvSpPr>
          <p:nvPr>
            <p:ph type="title"/>
          </p:nvPr>
        </p:nvSpPr>
        <p:spPr/>
        <p:txBody>
          <a:bodyPr/>
          <a:lstStyle/>
          <a:p>
            <a:pPr algn="ctr"/>
            <a:r>
              <a:rPr lang="en-US" dirty="0" smtClean="0">
                <a:latin typeface="Impact" pitchFamily="34" charset="0"/>
              </a:rPr>
              <a:t>Judges 7:1-8 (NIV)</a:t>
            </a:r>
            <a:endParaRPr lang="en-US" dirty="0">
              <a:latin typeface="Impact"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r>
              <a:rPr lang="en-US" sz="4000" dirty="0" smtClean="0">
                <a:effectLst>
                  <a:outerShdw blurRad="38100" dist="38100" dir="2700000" algn="tl">
                    <a:srgbClr val="000000">
                      <a:alpha val="43137"/>
                    </a:srgbClr>
                  </a:outerShdw>
                </a:effectLst>
                <a:latin typeface="Arial Black" pitchFamily="34" charset="0"/>
              </a:rPr>
              <a:t>7 The LORD said to Gideon, "With the three hundred men that lapped I will save you and give the </a:t>
            </a:r>
            <a:r>
              <a:rPr lang="en-US" sz="4000" dirty="0" err="1" smtClean="0">
                <a:effectLst>
                  <a:outerShdw blurRad="38100" dist="38100" dir="2700000" algn="tl">
                    <a:srgbClr val="000000">
                      <a:alpha val="43137"/>
                    </a:srgbClr>
                  </a:outerShdw>
                </a:effectLst>
                <a:latin typeface="Arial Black" pitchFamily="34" charset="0"/>
              </a:rPr>
              <a:t>Midianites</a:t>
            </a:r>
            <a:r>
              <a:rPr lang="en-US" sz="4000" dirty="0" smtClean="0">
                <a:effectLst>
                  <a:outerShdw blurRad="38100" dist="38100" dir="2700000" algn="tl">
                    <a:srgbClr val="000000">
                      <a:alpha val="43137"/>
                    </a:srgbClr>
                  </a:outerShdw>
                </a:effectLst>
                <a:latin typeface="Arial Black" pitchFamily="34" charset="0"/>
              </a:rPr>
              <a:t> into your hands. Let all the other men go, each to his own place." </a:t>
            </a:r>
          </a:p>
          <a:p>
            <a:pPr algn="ctr"/>
            <a:endParaRPr lang="en-US" sz="4000" dirty="0" smtClean="0">
              <a:effectLst>
                <a:outerShdw blurRad="38100" dist="38100" dir="2700000" algn="tl">
                  <a:srgbClr val="000000">
                    <a:alpha val="43137"/>
                  </a:srgbClr>
                </a:outerShdw>
              </a:effectLst>
              <a:latin typeface="Arial Black" pitchFamily="34" charset="0"/>
            </a:endParaRPr>
          </a:p>
          <a:p>
            <a:pPr algn="ctr"/>
            <a:endParaRPr lang="en-US" sz="4000" dirty="0">
              <a:effectLst>
                <a:outerShdw blurRad="38100" dist="38100" dir="2700000" algn="tl">
                  <a:srgbClr val="000000">
                    <a:alpha val="43137"/>
                  </a:srgbClr>
                </a:outerShdw>
              </a:effectLst>
              <a:latin typeface="Arial Black" pitchFamily="34" charset="0"/>
            </a:endParaRPr>
          </a:p>
        </p:txBody>
      </p:sp>
      <p:sp>
        <p:nvSpPr>
          <p:cNvPr id="4" name="Title 1"/>
          <p:cNvSpPr>
            <a:spLocks noGrp="1"/>
          </p:cNvSpPr>
          <p:nvPr>
            <p:ph type="title"/>
          </p:nvPr>
        </p:nvSpPr>
        <p:spPr/>
        <p:txBody>
          <a:bodyPr/>
          <a:lstStyle/>
          <a:p>
            <a:pPr algn="ctr"/>
            <a:r>
              <a:rPr lang="en-US" dirty="0" smtClean="0">
                <a:latin typeface="Impact" pitchFamily="34" charset="0"/>
              </a:rPr>
              <a:t>Judges 7:1-8 (NIV)</a:t>
            </a:r>
            <a:endParaRPr lang="en-US" dirty="0">
              <a:latin typeface="Impact"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Impact" pitchFamily="34" charset="0"/>
              </a:rPr>
              <a:t>Christian Service, pp.225, 226</a:t>
            </a:r>
            <a:endParaRPr lang="en-US" i="1" dirty="0">
              <a:latin typeface="Impact" pitchFamily="34" charset="0"/>
            </a:endParaRPr>
          </a:p>
        </p:txBody>
      </p:sp>
      <p:sp>
        <p:nvSpPr>
          <p:cNvPr id="3" name="Content Placeholder 2"/>
          <p:cNvSpPr>
            <a:spLocks noGrp="1"/>
          </p:cNvSpPr>
          <p:nvPr>
            <p:ph idx="1"/>
          </p:nvPr>
        </p:nvSpPr>
        <p:spPr/>
        <p:txBody>
          <a:bodyPr>
            <a:normAutofit/>
          </a:bodyPr>
          <a:lstStyle/>
          <a:p>
            <a:r>
              <a:rPr lang="en-US" sz="4400" b="1" dirty="0" smtClean="0">
                <a:effectLst>
                  <a:outerShdw blurRad="38100" dist="38100" dir="2700000" algn="tl">
                    <a:srgbClr val="000000">
                      <a:alpha val="43137"/>
                    </a:srgbClr>
                  </a:outerShdw>
                </a:effectLst>
              </a:rPr>
              <a:t>Mechanics, lawyers, merchants, men of all trades and professions, educate themselves that they may become masters of their business. </a:t>
            </a:r>
            <a:endParaRPr lang="en-US" sz="4400"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7" dur="8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3">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1761</TotalTime>
  <Words>1991</Words>
  <Application>Microsoft Office PowerPoint</Application>
  <PresentationFormat>On-screen Show (4:3)</PresentationFormat>
  <Paragraphs>136</Paragraphs>
  <Slides>63</Slides>
  <Notes>0</Notes>
  <HiddenSlides>0</HiddenSlides>
  <MMClips>0</MMClips>
  <ScaleCrop>false</ScaleCrop>
  <HeadingPairs>
    <vt:vector size="4" baseType="variant">
      <vt:variant>
        <vt:lpstr>Theme</vt:lpstr>
      </vt:variant>
      <vt:variant>
        <vt:i4>1</vt:i4>
      </vt:variant>
      <vt:variant>
        <vt:lpstr>Slide Titles</vt:lpstr>
      </vt:variant>
      <vt:variant>
        <vt:i4>63</vt:i4>
      </vt:variant>
    </vt:vector>
  </HeadingPairs>
  <TitlesOfParts>
    <vt:vector size="64" baseType="lpstr">
      <vt:lpstr>Foundry</vt:lpstr>
      <vt:lpstr>TIPS FOR EFFECTIVE BIBLE WORKING </vt:lpstr>
      <vt:lpstr>Judges 7:1-8 (NIV)</vt:lpstr>
      <vt:lpstr>Judges 7:1-8(NIV)</vt:lpstr>
      <vt:lpstr>Judges 7:1-8 (NIV)</vt:lpstr>
      <vt:lpstr>Judges 7:1-8(NIV)</vt:lpstr>
      <vt:lpstr>Judges 7:1-8 (NIV)</vt:lpstr>
      <vt:lpstr>Judges 7:1-8 (NIV)</vt:lpstr>
      <vt:lpstr>Judges 7:1-8 (NIV)</vt:lpstr>
      <vt:lpstr>Christian Service, pp.225, 226</vt:lpstr>
      <vt:lpstr>Christian Service, pp.225, 226</vt:lpstr>
      <vt:lpstr>Christian Service, pp.225, 226</vt:lpstr>
      <vt:lpstr>Slide 12</vt:lpstr>
      <vt:lpstr>Matthew 22:37, 38</vt:lpstr>
      <vt:lpstr>Slide 14</vt:lpstr>
      <vt:lpstr>Matthew 22:39</vt:lpstr>
      <vt:lpstr>John 13:34, 35</vt:lpstr>
      <vt:lpstr>Slide 17</vt:lpstr>
      <vt:lpstr>St. Luke 15</vt:lpstr>
      <vt:lpstr>Isaiah 62:12</vt:lpstr>
      <vt:lpstr>Slide 20</vt:lpstr>
      <vt:lpstr>Slide 21</vt:lpstr>
      <vt:lpstr>Slide 22</vt:lpstr>
      <vt:lpstr>Testimonies, vol. 6, p. 84</vt:lpstr>
      <vt:lpstr>Testimonies, vol. 9, p. 123</vt:lpstr>
      <vt:lpstr>Slide 25</vt:lpstr>
      <vt:lpstr>Slide 26</vt:lpstr>
      <vt:lpstr>Slide 27</vt:lpstr>
      <vt:lpstr>Slide 28</vt:lpstr>
      <vt:lpstr>Slide 29</vt:lpstr>
      <vt:lpstr>Slide 30</vt:lpstr>
      <vt:lpstr>Slide 31</vt:lpstr>
      <vt:lpstr>Slide 32</vt:lpstr>
      <vt:lpstr>Slide 33</vt:lpstr>
      <vt:lpstr>Gospel Workers, p. 117</vt:lpstr>
      <vt:lpstr>Gospel Workers, p. 117</vt:lpstr>
      <vt:lpstr>Gospel Workers, pp. 118-119</vt:lpstr>
      <vt:lpstr>Gospel Workers, pp. 118-119</vt:lpstr>
      <vt:lpstr> Gospel Workers, p. 119.</vt:lpstr>
      <vt:lpstr> Gospel Workers, p. 119.</vt:lpstr>
      <vt:lpstr>Gospel Workers, pp. 119, 120</vt:lpstr>
      <vt:lpstr>Gospel Workers, pp. 119, 120</vt:lpstr>
      <vt:lpstr>Gospel Workers, pp. 119, 120</vt:lpstr>
      <vt:lpstr>Slide 43</vt:lpstr>
      <vt:lpstr>Gospel Worker, p. 121</vt:lpstr>
      <vt:lpstr>Gospel Worker, p. 121</vt:lpstr>
      <vt:lpstr>Gospel Worker, p. 121</vt:lpstr>
      <vt:lpstr>Gospel Worker, p. 121</vt:lpstr>
      <vt:lpstr>Gospel Worker, p. 122</vt:lpstr>
      <vt:lpstr>Gospel Worker, p. 122</vt:lpstr>
      <vt:lpstr>Slide 50</vt:lpstr>
      <vt:lpstr>Slide 51</vt:lpstr>
      <vt:lpstr>Evangelism, p. 283</vt:lpstr>
      <vt:lpstr>Evangelism, p. 283</vt:lpstr>
      <vt:lpstr> Ministry of Healings, pp. 143, 144</vt:lpstr>
      <vt:lpstr>Slide 55</vt:lpstr>
      <vt:lpstr>Revelation 22:12 (NKJV) </vt:lpstr>
      <vt:lpstr>Christian Service, p. 266</vt:lpstr>
      <vt:lpstr>Christ Object Lessons, p. 361</vt:lpstr>
      <vt:lpstr>Christ Object Lessons, p. 330</vt:lpstr>
      <vt:lpstr>Testimonies, vol. 5, p. 395</vt:lpstr>
      <vt:lpstr>Testimonies, vol. 6, p. 305</vt:lpstr>
      <vt:lpstr>Testimonies, vol. 6, p. 305</vt:lpstr>
      <vt:lpstr>Slide 63</vt:lpstr>
    </vt:vector>
  </TitlesOfParts>
  <Company>WIUC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TIPS FOR EFFECTIVE BIBLE WORKING </dc:title>
  <dc:creator>Joseph Smith</dc:creator>
  <cp:lastModifiedBy>Joseph Smith</cp:lastModifiedBy>
  <cp:revision>6</cp:revision>
  <dcterms:created xsi:type="dcterms:W3CDTF">2010-03-08T03:25:26Z</dcterms:created>
  <dcterms:modified xsi:type="dcterms:W3CDTF">2010-03-10T19:24:35Z</dcterms:modified>
</cp:coreProperties>
</file>