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87" autoAdjust="0"/>
  </p:normalViewPr>
  <p:slideViewPr>
    <p:cSldViewPr snapToGrid="0" snapToObjects="1">
      <p:cViewPr varScale="1">
        <p:scale>
          <a:sx n="57" d="100"/>
          <a:sy n="57" d="100"/>
        </p:scale>
        <p:origin x="-1504" y="-96"/>
      </p:cViewPr>
      <p:guideLst>
        <p:guide orient="horz" pos="2160"/>
        <p:guide pos="2880"/>
      </p:guideLst>
    </p:cSldViewPr>
  </p:slideViewPr>
  <p:outlineViewPr>
    <p:cViewPr>
      <p:scale>
        <a:sx n="33" d="100"/>
        <a:sy n="33" d="100"/>
      </p:scale>
      <p:origin x="8" y="1036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DDEA3B-0146-3C43-8E86-EA326B14CD3F}"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45846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DEA3B-0146-3C43-8E86-EA326B14CD3F}"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279313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DEA3B-0146-3C43-8E86-EA326B14CD3F}"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215094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DEA3B-0146-3C43-8E86-EA326B14CD3F}"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921219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DEA3B-0146-3C43-8E86-EA326B14CD3F}"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39084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DDEA3B-0146-3C43-8E86-EA326B14CD3F}"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2153812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DDEA3B-0146-3C43-8E86-EA326B14CD3F}" type="datetimeFigureOut">
              <a:rPr lang="en-US" smtClean="0"/>
              <a:t>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107735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DDEA3B-0146-3C43-8E86-EA326B14CD3F}" type="datetimeFigureOut">
              <a:rPr lang="en-US" smtClean="0"/>
              <a:t>1/10/19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3906916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DEA3B-0146-3C43-8E86-EA326B14CD3F}" type="datetimeFigureOut">
              <a:rPr lang="en-US" smtClean="0"/>
              <a:t>1/10/19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3358639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DEA3B-0146-3C43-8E86-EA326B14CD3F}"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158783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DEA3B-0146-3C43-8E86-EA326B14CD3F}"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428BB-AFF8-A148-8F54-B16D222D9932}" type="slidenum">
              <a:rPr lang="en-US" smtClean="0"/>
              <a:t>‹#›</a:t>
            </a:fld>
            <a:endParaRPr lang="en-US"/>
          </a:p>
        </p:txBody>
      </p:sp>
    </p:spTree>
    <p:extLst>
      <p:ext uri="{BB962C8B-B14F-4D97-AF65-F5344CB8AC3E}">
        <p14:creationId xmlns:p14="http://schemas.microsoft.com/office/powerpoint/2010/main" val="2077690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DDEA3B-0146-3C43-8E86-EA326B14CD3F}" type="datetimeFigureOut">
              <a:rPr lang="en-US" smtClean="0"/>
              <a:t>1/10/19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428BB-AFF8-A148-8F54-B16D222D9932}" type="slidenum">
              <a:rPr lang="en-US" smtClean="0"/>
              <a:t>‹#›</a:t>
            </a:fld>
            <a:endParaRPr lang="en-US"/>
          </a:p>
        </p:txBody>
      </p:sp>
    </p:spTree>
    <p:extLst>
      <p:ext uri="{BB962C8B-B14F-4D97-AF65-F5344CB8AC3E}">
        <p14:creationId xmlns:p14="http://schemas.microsoft.com/office/powerpoint/2010/main" val="34245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Biblical Principles of Generosity In Daily Living </a:t>
            </a:r>
            <a:endParaRPr lang="en-US" dirty="0">
              <a:solidFill>
                <a:schemeClr val="bg1"/>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873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Another principle of the generosity that God wants man to practice can be seen in the way God related to man in his fallen condition of sin. </a:t>
            </a:r>
          </a:p>
        </p:txBody>
      </p:sp>
    </p:spTree>
    <p:extLst>
      <p:ext uri="{BB962C8B-B14F-4D97-AF65-F5344CB8AC3E}">
        <p14:creationId xmlns:p14="http://schemas.microsoft.com/office/powerpoint/2010/main" val="40425336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When Adam and Eve sinned in Eden, they were immediately struck with fear and guilt.  </a:t>
            </a:r>
            <a:endParaRPr lang="en-US" dirty="0" smtClean="0">
              <a:solidFill>
                <a:schemeClr val="bg1"/>
              </a:solidFill>
            </a:endParaRPr>
          </a:p>
          <a:p>
            <a:endParaRPr lang="en-US" dirty="0">
              <a:solidFill>
                <a:schemeClr val="bg1"/>
              </a:solidFill>
            </a:endParaRPr>
          </a:p>
          <a:p>
            <a:r>
              <a:rPr lang="en-US" dirty="0" smtClean="0">
                <a:solidFill>
                  <a:schemeClr val="bg1"/>
                </a:solidFill>
              </a:rPr>
              <a:t>God’s </a:t>
            </a:r>
            <a:r>
              <a:rPr lang="en-US" dirty="0">
                <a:solidFill>
                  <a:schemeClr val="bg1"/>
                </a:solidFill>
              </a:rPr>
              <a:t>response was to provide for their need.  He provided covering for their nakedness and hope for their hopelessness. </a:t>
            </a:r>
          </a:p>
        </p:txBody>
      </p:sp>
    </p:spTree>
    <p:extLst>
      <p:ext uri="{BB962C8B-B14F-4D97-AF65-F5344CB8AC3E}">
        <p14:creationId xmlns:p14="http://schemas.microsoft.com/office/powerpoint/2010/main" val="1211465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God was here giving to undeserving mankind what they could not do for themselves.  </a:t>
            </a:r>
            <a:endParaRPr lang="en-US" dirty="0" smtClean="0">
              <a:solidFill>
                <a:schemeClr val="bg1"/>
              </a:solidFill>
            </a:endParaRPr>
          </a:p>
          <a:p>
            <a:endParaRPr lang="en-US" dirty="0">
              <a:solidFill>
                <a:schemeClr val="bg1"/>
              </a:solidFill>
            </a:endParaRPr>
          </a:p>
          <a:p>
            <a:r>
              <a:rPr lang="en-US" dirty="0" smtClean="0">
                <a:solidFill>
                  <a:schemeClr val="bg1"/>
                </a:solidFill>
              </a:rPr>
              <a:t>They </a:t>
            </a:r>
            <a:r>
              <a:rPr lang="en-US" dirty="0">
                <a:solidFill>
                  <a:schemeClr val="bg1"/>
                </a:solidFill>
              </a:rPr>
              <a:t>were to ever remember that their living depended on the actions of another.</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28514765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Similarly, when God chose Israel as a nation, he started with a human impossibility—Abraham was old and his wife was barren and beyond childbearing age.  </a:t>
            </a:r>
            <a:endParaRPr lang="en-US" dirty="0" smtClean="0">
              <a:solidFill>
                <a:schemeClr val="bg1"/>
              </a:solidFill>
            </a:endParaRPr>
          </a:p>
          <a:p>
            <a:endParaRPr lang="en-US" dirty="0">
              <a:solidFill>
                <a:schemeClr val="bg1"/>
              </a:solidFill>
            </a:endParaRPr>
          </a:p>
          <a:p>
            <a:r>
              <a:rPr lang="en-US" dirty="0" smtClean="0">
                <a:solidFill>
                  <a:schemeClr val="bg1"/>
                </a:solidFill>
              </a:rPr>
              <a:t>Their </a:t>
            </a:r>
            <a:r>
              <a:rPr lang="en-US" dirty="0">
                <a:solidFill>
                  <a:schemeClr val="bg1"/>
                </a:solidFill>
              </a:rPr>
              <a:t>survival as a nation was </a:t>
            </a:r>
            <a:r>
              <a:rPr lang="en-US" dirty="0" smtClean="0">
                <a:solidFill>
                  <a:schemeClr val="bg1"/>
                </a:solidFill>
              </a:rPr>
              <a:t>completely  </a:t>
            </a:r>
            <a:r>
              <a:rPr lang="en-US" dirty="0">
                <a:solidFill>
                  <a:schemeClr val="bg1"/>
                </a:solidFill>
              </a:rPr>
              <a:t>dependent on the grace of God, not on their own actions.</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10199436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And in a similar sense, Christianity’s foundation rests on the sacrificial death of Jesus—a gift of life to undeserving mankind.  </a:t>
            </a:r>
          </a:p>
        </p:txBody>
      </p:sp>
    </p:spTree>
    <p:extLst>
      <p:ext uri="{BB962C8B-B14F-4D97-AF65-F5344CB8AC3E}">
        <p14:creationId xmlns:p14="http://schemas.microsoft.com/office/powerpoint/2010/main" val="377418260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Anyone who therefore responds to the grace of God and becomes a Christian should understand that his/her life is a gift.  </a:t>
            </a:r>
          </a:p>
          <a:p>
            <a:endParaRPr lang="en-US" dirty="0">
              <a:solidFill>
                <a:schemeClr val="bg1"/>
              </a:solidFill>
            </a:endParaRPr>
          </a:p>
          <a:p>
            <a:r>
              <a:rPr lang="en-US" dirty="0" smtClean="0">
                <a:solidFill>
                  <a:schemeClr val="bg1"/>
                </a:solidFill>
              </a:rPr>
              <a:t>Thus, self-denial has become one of the basic principles of Christianity.  </a:t>
            </a:r>
          </a:p>
          <a:p>
            <a:endParaRPr lang="en-US" dirty="0">
              <a:solidFill>
                <a:schemeClr val="bg1"/>
              </a:solidFill>
            </a:endParaRPr>
          </a:p>
          <a:p>
            <a:r>
              <a:rPr lang="en-US" dirty="0" smtClean="0">
                <a:solidFill>
                  <a:schemeClr val="bg1"/>
                </a:solidFill>
              </a:rPr>
              <a:t>Self-denial breathes generosity.</a:t>
            </a:r>
          </a:p>
          <a:p>
            <a:endParaRPr lang="en-US" dirty="0">
              <a:solidFill>
                <a:schemeClr val="bg1"/>
              </a:solidFill>
            </a:endParaRPr>
          </a:p>
        </p:txBody>
      </p:sp>
    </p:spTree>
    <p:extLst>
      <p:ext uri="{BB962C8B-B14F-4D97-AF65-F5344CB8AC3E}">
        <p14:creationId xmlns:p14="http://schemas.microsoft.com/office/powerpoint/2010/main" val="21135641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The New Testament itself is filled with several principles of generosity.  Jesus said that if anyone wants to follow him, such a one must deny self. (Matt 16:24, Luke 9:23, Mark 8:34). </a:t>
            </a:r>
          </a:p>
        </p:txBody>
      </p:sp>
    </p:spTree>
    <p:extLst>
      <p:ext uri="{BB962C8B-B14F-4D97-AF65-F5344CB8AC3E}">
        <p14:creationId xmlns:p14="http://schemas.microsoft.com/office/powerpoint/2010/main" val="40378987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We also find Jesus in Luke 6:38 instructing his disciples: “give and it will be given to you.”  </a:t>
            </a:r>
            <a:endParaRPr lang="en-US" dirty="0" smtClean="0">
              <a:solidFill>
                <a:schemeClr val="bg1"/>
              </a:solidFill>
            </a:endParaRPr>
          </a:p>
          <a:p>
            <a:endParaRPr lang="en-US" dirty="0">
              <a:solidFill>
                <a:schemeClr val="bg1"/>
              </a:solidFill>
            </a:endParaRPr>
          </a:p>
          <a:p>
            <a:r>
              <a:rPr lang="en-US" dirty="0" smtClean="0">
                <a:solidFill>
                  <a:schemeClr val="bg1"/>
                </a:solidFill>
              </a:rPr>
              <a:t>In </a:t>
            </a:r>
            <a:r>
              <a:rPr lang="en-US" dirty="0">
                <a:solidFill>
                  <a:schemeClr val="bg1"/>
                </a:solidFill>
              </a:rPr>
              <a:t>the same sermon he earlier said “be merciful, just as your Father in merciful.” (Luke 6:36). </a:t>
            </a:r>
          </a:p>
        </p:txBody>
      </p:sp>
    </p:spTree>
    <p:extLst>
      <p:ext uri="{BB962C8B-B14F-4D97-AF65-F5344CB8AC3E}">
        <p14:creationId xmlns:p14="http://schemas.microsoft.com/office/powerpoint/2010/main" val="1157932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Jesus shared a parable of a rich man who decided to hoard rather than share.  </a:t>
            </a:r>
            <a:endParaRPr lang="en-US" dirty="0" smtClean="0">
              <a:solidFill>
                <a:schemeClr val="bg1"/>
              </a:solidFill>
            </a:endParaRPr>
          </a:p>
          <a:p>
            <a:endParaRPr lang="en-US" dirty="0">
              <a:solidFill>
                <a:schemeClr val="bg1"/>
              </a:solidFill>
            </a:endParaRPr>
          </a:p>
          <a:p>
            <a:r>
              <a:rPr lang="en-US" dirty="0" smtClean="0">
                <a:solidFill>
                  <a:schemeClr val="bg1"/>
                </a:solidFill>
              </a:rPr>
              <a:t>He </a:t>
            </a:r>
            <a:r>
              <a:rPr lang="en-US" dirty="0">
                <a:solidFill>
                  <a:schemeClr val="bg1"/>
                </a:solidFill>
              </a:rPr>
              <a:t>was condemned as a fool and perished that very night. (Luke 12:16-21). </a:t>
            </a:r>
          </a:p>
        </p:txBody>
      </p:sp>
    </p:spTree>
    <p:extLst>
      <p:ext uri="{BB962C8B-B14F-4D97-AF65-F5344CB8AC3E}">
        <p14:creationId xmlns:p14="http://schemas.microsoft.com/office/powerpoint/2010/main" val="4559027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Verse 21 is particularly important in terms of the practice of generosity.  It says, “So is he who lays up treasure for himself, and is not rich toward God.”  </a:t>
            </a:r>
          </a:p>
          <a:p>
            <a:endParaRPr lang="en-US" dirty="0">
              <a:solidFill>
                <a:schemeClr val="bg1"/>
              </a:solidFill>
            </a:endParaRPr>
          </a:p>
        </p:txBody>
      </p:sp>
    </p:spTree>
    <p:extLst>
      <p:ext uri="{BB962C8B-B14F-4D97-AF65-F5344CB8AC3E}">
        <p14:creationId xmlns:p14="http://schemas.microsoft.com/office/powerpoint/2010/main" val="27175929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The careful reading and analysis of the Bible and God’s relation with man will reveal several principles of generosity that God designed for man to develop or adopt in his daily life. </a:t>
            </a:r>
          </a:p>
        </p:txBody>
      </p:sp>
    </p:spTree>
    <p:extLst>
      <p:ext uri="{BB962C8B-B14F-4D97-AF65-F5344CB8AC3E}">
        <p14:creationId xmlns:p14="http://schemas.microsoft.com/office/powerpoint/2010/main" val="2316317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Tithing and Blessings</a:t>
            </a:r>
            <a:r>
              <a:rPr lang="en-US" dirty="0" smtClean="0">
                <a:solidFill>
                  <a:schemeClr val="bg1"/>
                </a:solidFill>
                <a:effectLst/>
              </a:rPr>
              <a:t> </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We already saw that man was created to be in stewardship relationship with God. </a:t>
            </a:r>
            <a:endParaRPr lang="en-US" dirty="0" smtClean="0">
              <a:solidFill>
                <a:schemeClr val="bg1"/>
              </a:solidFill>
            </a:endParaRPr>
          </a:p>
          <a:p>
            <a:endParaRPr lang="en-US" dirty="0">
              <a:solidFill>
                <a:schemeClr val="bg1"/>
              </a:solidFill>
            </a:endParaRPr>
          </a:p>
          <a:p>
            <a:r>
              <a:rPr lang="en-US" dirty="0" smtClean="0">
                <a:solidFill>
                  <a:schemeClr val="bg1"/>
                </a:solidFill>
              </a:rPr>
              <a:t>In </a:t>
            </a:r>
            <a:r>
              <a:rPr lang="en-US" dirty="0">
                <a:solidFill>
                  <a:schemeClr val="bg1"/>
                </a:solidFill>
              </a:rPr>
              <a:t>Eden, God gave man a test of his loyalty to him and his principles of generosity/service.</a:t>
            </a:r>
            <a:r>
              <a:rPr lang="en-US" dirty="0" smtClean="0">
                <a:solidFill>
                  <a:schemeClr val="bg1"/>
                </a:solidFill>
                <a:effectLst/>
              </a:rPr>
              <a:t> </a:t>
            </a:r>
          </a:p>
          <a:p>
            <a:endParaRPr lang="en-US" dirty="0">
              <a:solidFill>
                <a:schemeClr val="bg1"/>
              </a:solidFill>
            </a:endParaRPr>
          </a:p>
          <a:p>
            <a:r>
              <a:rPr lang="en-US" dirty="0">
                <a:solidFill>
                  <a:schemeClr val="bg1"/>
                </a:solidFill>
              </a:rPr>
              <a:t>Man was to refrain from eating from the Tree of Knowledge of Good and Evil. </a:t>
            </a:r>
          </a:p>
        </p:txBody>
      </p:sp>
    </p:spTree>
    <p:extLst>
      <p:ext uri="{BB962C8B-B14F-4D97-AF65-F5344CB8AC3E}">
        <p14:creationId xmlns:p14="http://schemas.microsoft.com/office/powerpoint/2010/main" val="29143019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Satan tempted man in the area of selfish desires and man failed.  In a similar way, man is to prove his loyalty to God and his principles of generosity by being faithful to God in returning tithes and offerings. </a:t>
            </a:r>
          </a:p>
        </p:txBody>
      </p:sp>
    </p:spTree>
    <p:extLst>
      <p:ext uri="{BB962C8B-B14F-4D97-AF65-F5344CB8AC3E}">
        <p14:creationId xmlns:p14="http://schemas.microsoft.com/office/powerpoint/2010/main" val="9399701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It would appear that </a:t>
            </a:r>
            <a:r>
              <a:rPr lang="en-US" dirty="0" smtClean="0">
                <a:solidFill>
                  <a:schemeClr val="bg1"/>
                </a:solidFill>
              </a:rPr>
              <a:t>man’s </a:t>
            </a:r>
            <a:r>
              <a:rPr lang="en-US" dirty="0">
                <a:solidFill>
                  <a:schemeClr val="bg1"/>
                </a:solidFill>
              </a:rPr>
              <a:t>biggest struggle is a struggle with self.  </a:t>
            </a:r>
            <a:endParaRPr lang="en-US" dirty="0" smtClean="0">
              <a:solidFill>
                <a:schemeClr val="bg1"/>
              </a:solidFill>
            </a:endParaRPr>
          </a:p>
          <a:p>
            <a:endParaRPr lang="en-US" dirty="0">
              <a:solidFill>
                <a:schemeClr val="bg1"/>
              </a:solidFill>
            </a:endParaRPr>
          </a:p>
          <a:p>
            <a:r>
              <a:rPr lang="en-US" dirty="0" smtClean="0">
                <a:solidFill>
                  <a:schemeClr val="bg1"/>
                </a:solidFill>
              </a:rPr>
              <a:t>The </a:t>
            </a:r>
            <a:r>
              <a:rPr lang="en-US" dirty="0">
                <a:solidFill>
                  <a:schemeClr val="bg1"/>
                </a:solidFill>
              </a:rPr>
              <a:t>principle of tithing and offering affords us the privilege of overcoming our struggle with self.</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11915490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When Adam ate of the forbidden tree in Eden, he lost out on the blessings of Eden.  </a:t>
            </a:r>
            <a:endParaRPr lang="en-US" dirty="0" smtClean="0">
              <a:solidFill>
                <a:schemeClr val="bg1"/>
              </a:solidFill>
            </a:endParaRPr>
          </a:p>
          <a:p>
            <a:endParaRPr lang="en-US" dirty="0">
              <a:solidFill>
                <a:schemeClr val="bg1"/>
              </a:solidFill>
            </a:endParaRPr>
          </a:p>
          <a:p>
            <a:r>
              <a:rPr lang="en-US" dirty="0" smtClean="0">
                <a:solidFill>
                  <a:schemeClr val="bg1"/>
                </a:solidFill>
              </a:rPr>
              <a:t>When </a:t>
            </a:r>
            <a:r>
              <a:rPr lang="en-US" dirty="0">
                <a:solidFill>
                  <a:schemeClr val="bg1"/>
                </a:solidFill>
              </a:rPr>
              <a:t>today we withhold our tithes and offerings we will likewise lose the blessings of God’s </a:t>
            </a:r>
            <a:r>
              <a:rPr lang="en-US" dirty="0" smtClean="0">
                <a:solidFill>
                  <a:schemeClr val="bg1"/>
                </a:solidFill>
              </a:rPr>
              <a:t>generosity.</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28085370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Malachi 3 makes it clear that God will bless the faithful and that those who disobey will receive a curse.  </a:t>
            </a:r>
            <a:endParaRPr lang="en-US" dirty="0" smtClean="0">
              <a:solidFill>
                <a:schemeClr val="bg1"/>
              </a:solidFill>
            </a:endParaRPr>
          </a:p>
          <a:p>
            <a:endParaRPr lang="en-US" dirty="0">
              <a:solidFill>
                <a:schemeClr val="bg1"/>
              </a:solidFill>
            </a:endParaRPr>
          </a:p>
          <a:p>
            <a:r>
              <a:rPr lang="en-US" dirty="0" smtClean="0">
                <a:solidFill>
                  <a:schemeClr val="bg1"/>
                </a:solidFill>
              </a:rPr>
              <a:t>Tithing </a:t>
            </a:r>
            <a:r>
              <a:rPr lang="en-US" dirty="0">
                <a:solidFill>
                  <a:schemeClr val="bg1"/>
                </a:solidFill>
              </a:rPr>
              <a:t>is building a faith relationship with God.  It constantly reminds us that God is in control and that we are his stewards.</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11512615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Generosity and Debt-free Living</a:t>
            </a:r>
            <a:r>
              <a:rPr lang="en-US" dirty="0" smtClean="0">
                <a:solidFill>
                  <a:schemeClr val="bg1"/>
                </a:solidFill>
              </a:rPr>
              <a:t>:</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God desires all his stewards to practice the principles of generosity in their daily lives. </a:t>
            </a:r>
            <a:endParaRPr lang="en-US" dirty="0" smtClean="0">
              <a:solidFill>
                <a:schemeClr val="bg1"/>
              </a:solidFill>
            </a:endParaRPr>
          </a:p>
          <a:p>
            <a:endParaRPr lang="en-US" dirty="0">
              <a:solidFill>
                <a:schemeClr val="bg1"/>
              </a:solidFill>
            </a:endParaRPr>
          </a:p>
          <a:p>
            <a:r>
              <a:rPr lang="en-US" dirty="0">
                <a:solidFill>
                  <a:schemeClr val="bg1"/>
                </a:solidFill>
              </a:rPr>
              <a:t>The principle of generosity is about an attitude of unselfishness that makes us willing to help others and give with joy as a way of life.</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37824045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This giving can be in the form of time, knowledge, or whatever resources God has entrusted to us.  One may consider generosity as a form of service.</a:t>
            </a:r>
          </a:p>
          <a:p>
            <a:endParaRPr lang="en-US" dirty="0">
              <a:solidFill>
                <a:schemeClr val="bg1"/>
              </a:solidFill>
            </a:endParaRPr>
          </a:p>
        </p:txBody>
      </p:sp>
    </p:spTree>
    <p:extLst>
      <p:ext uri="{BB962C8B-B14F-4D97-AF65-F5344CB8AC3E}">
        <p14:creationId xmlns:p14="http://schemas.microsoft.com/office/powerpoint/2010/main" val="400311642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Since we owe all to God, our lives should be lives of service.  </a:t>
            </a:r>
            <a:endParaRPr lang="en-US" dirty="0" smtClean="0">
              <a:solidFill>
                <a:schemeClr val="bg1"/>
              </a:solidFill>
            </a:endParaRPr>
          </a:p>
          <a:p>
            <a:endParaRPr lang="en-US" dirty="0">
              <a:solidFill>
                <a:schemeClr val="bg1"/>
              </a:solidFill>
            </a:endParaRPr>
          </a:p>
          <a:p>
            <a:r>
              <a:rPr lang="en-US" dirty="0" smtClean="0">
                <a:solidFill>
                  <a:schemeClr val="bg1"/>
                </a:solidFill>
              </a:rPr>
              <a:t>The </a:t>
            </a:r>
            <a:r>
              <a:rPr lang="en-US" dirty="0">
                <a:solidFill>
                  <a:schemeClr val="bg1"/>
                </a:solidFill>
              </a:rPr>
              <a:t>concern here is about fulfilling God’s purposes in our lives.  It is about knowing that I belong to God and that everything that I have is given to me by him to fulfill his purposes. </a:t>
            </a:r>
          </a:p>
        </p:txBody>
      </p:sp>
    </p:spTree>
    <p:extLst>
      <p:ext uri="{BB962C8B-B14F-4D97-AF65-F5344CB8AC3E}">
        <p14:creationId xmlns:p14="http://schemas.microsoft.com/office/powerpoint/2010/main" val="38842328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One </a:t>
            </a:r>
            <a:r>
              <a:rPr lang="en-US" dirty="0">
                <a:solidFill>
                  <a:schemeClr val="bg1"/>
                </a:solidFill>
              </a:rPr>
              <a:t>should therefore be willing and happy to use </a:t>
            </a:r>
            <a:r>
              <a:rPr lang="en-US" dirty="0" smtClean="0">
                <a:solidFill>
                  <a:schemeClr val="bg1"/>
                </a:solidFill>
              </a:rPr>
              <a:t>his/her </a:t>
            </a:r>
            <a:r>
              <a:rPr lang="en-US" dirty="0">
                <a:solidFill>
                  <a:schemeClr val="bg1"/>
                </a:solidFill>
              </a:rPr>
              <a:t>resources to advance the cause of God.  It is a service </a:t>
            </a:r>
            <a:r>
              <a:rPr lang="en-US" dirty="0" smtClean="0">
                <a:solidFill>
                  <a:schemeClr val="bg1"/>
                </a:solidFill>
              </a:rPr>
              <a:t>we </a:t>
            </a:r>
            <a:r>
              <a:rPr lang="en-US" dirty="0">
                <a:solidFill>
                  <a:schemeClr val="bg1"/>
                </a:solidFill>
              </a:rPr>
              <a:t>owe him.  </a:t>
            </a:r>
          </a:p>
          <a:p>
            <a:endParaRPr lang="en-US" dirty="0">
              <a:solidFill>
                <a:schemeClr val="bg1"/>
              </a:solidFill>
            </a:endParaRPr>
          </a:p>
        </p:txBody>
      </p:sp>
    </p:spTree>
    <p:extLst>
      <p:ext uri="{BB962C8B-B14F-4D97-AF65-F5344CB8AC3E}">
        <p14:creationId xmlns:p14="http://schemas.microsoft.com/office/powerpoint/2010/main" val="240030115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How does one view generosity in light of living a debt-free life?  Will the practice of generosity interfere with this ambition?  </a:t>
            </a:r>
            <a:endParaRPr lang="en-US" dirty="0" smtClean="0">
              <a:solidFill>
                <a:schemeClr val="bg1"/>
              </a:solidFill>
            </a:endParaRPr>
          </a:p>
          <a:p>
            <a:endParaRPr lang="en-US" dirty="0">
              <a:solidFill>
                <a:schemeClr val="bg1"/>
              </a:solidFill>
            </a:endParaRPr>
          </a:p>
          <a:p>
            <a:r>
              <a:rPr lang="en-US" dirty="0" smtClean="0">
                <a:solidFill>
                  <a:schemeClr val="bg1"/>
                </a:solidFill>
              </a:rPr>
              <a:t>At </a:t>
            </a:r>
            <a:r>
              <a:rPr lang="en-US" dirty="0">
                <a:solidFill>
                  <a:schemeClr val="bg1"/>
                </a:solidFill>
              </a:rPr>
              <a:t>first, it may appear that generosity can impact one’s desire to live a debt-free life. </a:t>
            </a:r>
          </a:p>
        </p:txBody>
      </p:sp>
    </p:spTree>
    <p:extLst>
      <p:ext uri="{BB962C8B-B14F-4D97-AF65-F5344CB8AC3E}">
        <p14:creationId xmlns:p14="http://schemas.microsoft.com/office/powerpoint/2010/main" val="1731072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We can find some of these in the creation story, the salvation/redemption plan and in the life and teachings of Jesus in the New Testament.</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2650001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Such a view is likely to make one believe that rich folks can be more generous than others.  We have been conditioned to think that way but that is not at all the case. </a:t>
            </a:r>
          </a:p>
        </p:txBody>
      </p:sp>
    </p:spTree>
    <p:extLst>
      <p:ext uri="{BB962C8B-B14F-4D97-AF65-F5344CB8AC3E}">
        <p14:creationId xmlns:p14="http://schemas.microsoft.com/office/powerpoint/2010/main" val="167599517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Jesus demonstrated that real generosity is not in the size of the gift but in the attitude behind the gift.  </a:t>
            </a:r>
            <a:endParaRPr lang="en-US" dirty="0" smtClean="0">
              <a:solidFill>
                <a:schemeClr val="bg1"/>
              </a:solidFill>
            </a:endParaRPr>
          </a:p>
          <a:p>
            <a:endParaRPr lang="en-US" dirty="0">
              <a:solidFill>
                <a:schemeClr val="bg1"/>
              </a:solidFill>
            </a:endParaRPr>
          </a:p>
          <a:p>
            <a:r>
              <a:rPr lang="en-US" dirty="0" smtClean="0">
                <a:solidFill>
                  <a:schemeClr val="bg1"/>
                </a:solidFill>
              </a:rPr>
              <a:t>The </a:t>
            </a:r>
            <a:r>
              <a:rPr lang="en-US" dirty="0">
                <a:solidFill>
                  <a:schemeClr val="bg1"/>
                </a:solidFill>
              </a:rPr>
              <a:t>widow gave all she had but it was only two mites.  Jesus however declared that she gave more than anyone else.  (Mark 12: 43,44).</a:t>
            </a:r>
            <a:r>
              <a:rPr lang="en-US" dirty="0" smtClean="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31322414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It </a:t>
            </a:r>
            <a:r>
              <a:rPr lang="en-US" dirty="0">
                <a:solidFill>
                  <a:schemeClr val="bg1"/>
                </a:solidFill>
              </a:rPr>
              <a:t>is the attitude behind the act that matters.  And this is where the relationship between debt and giving can be seen. </a:t>
            </a:r>
            <a:endParaRPr lang="en-US" dirty="0" smtClean="0">
              <a:solidFill>
                <a:schemeClr val="bg1"/>
              </a:solidFill>
            </a:endParaRPr>
          </a:p>
          <a:p>
            <a:endParaRPr lang="en-US" dirty="0">
              <a:solidFill>
                <a:schemeClr val="bg1"/>
              </a:solidFill>
            </a:endParaRPr>
          </a:p>
          <a:p>
            <a:r>
              <a:rPr lang="en-US" dirty="0" smtClean="0">
                <a:solidFill>
                  <a:schemeClr val="bg1"/>
                </a:solidFill>
              </a:rPr>
              <a:t>The </a:t>
            </a:r>
            <a:r>
              <a:rPr lang="en-US" dirty="0">
                <a:solidFill>
                  <a:schemeClr val="bg1"/>
                </a:solidFill>
              </a:rPr>
              <a:t>practice of generosity makes us unselfish. </a:t>
            </a:r>
          </a:p>
        </p:txBody>
      </p:sp>
    </p:spTree>
    <p:extLst>
      <p:ext uri="{BB962C8B-B14F-4D97-AF65-F5344CB8AC3E}">
        <p14:creationId xmlns:p14="http://schemas.microsoft.com/office/powerpoint/2010/main" val="9399208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When we are unselfish, we will think less about acquiring unnecessary items just for the sake of satisfying our selfish desires. </a:t>
            </a:r>
            <a:endParaRPr lang="en-US" dirty="0" smtClean="0">
              <a:solidFill>
                <a:schemeClr val="bg1"/>
              </a:solidFill>
            </a:endParaRPr>
          </a:p>
          <a:p>
            <a:endParaRPr lang="en-US" dirty="0">
              <a:solidFill>
                <a:schemeClr val="bg1"/>
              </a:solidFill>
            </a:endParaRPr>
          </a:p>
          <a:p>
            <a:r>
              <a:rPr lang="en-US" dirty="0" smtClean="0">
                <a:solidFill>
                  <a:schemeClr val="bg1"/>
                </a:solidFill>
              </a:rPr>
              <a:t>One </a:t>
            </a:r>
            <a:r>
              <a:rPr lang="en-US" dirty="0">
                <a:solidFill>
                  <a:schemeClr val="bg1"/>
                </a:solidFill>
              </a:rPr>
              <a:t>of the main reason people develop debt is to satisfy their selfish desires. </a:t>
            </a:r>
          </a:p>
        </p:txBody>
      </p:sp>
    </p:spTree>
    <p:extLst>
      <p:ext uri="{BB962C8B-B14F-4D97-AF65-F5344CB8AC3E}">
        <p14:creationId xmlns:p14="http://schemas.microsoft.com/office/powerpoint/2010/main" val="35744058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Thus, the generous persons will likely not run into debt as readily as the selfish person.  </a:t>
            </a:r>
            <a:endParaRPr lang="en-US" dirty="0" smtClean="0">
              <a:solidFill>
                <a:schemeClr val="bg1"/>
              </a:solidFill>
            </a:endParaRPr>
          </a:p>
          <a:p>
            <a:endParaRPr lang="en-US" dirty="0">
              <a:solidFill>
                <a:schemeClr val="bg1"/>
              </a:solidFill>
            </a:endParaRPr>
          </a:p>
          <a:p>
            <a:r>
              <a:rPr lang="en-US" dirty="0" smtClean="0">
                <a:solidFill>
                  <a:schemeClr val="bg1"/>
                </a:solidFill>
              </a:rPr>
              <a:t>Jesus</a:t>
            </a:r>
            <a:r>
              <a:rPr lang="en-US" dirty="0">
                <a:solidFill>
                  <a:schemeClr val="bg1"/>
                </a:solidFill>
              </a:rPr>
              <a:t>’ counsel in Luke 12:21 is worth remembering. </a:t>
            </a:r>
            <a:r>
              <a:rPr lang="en-US" dirty="0" smtClean="0">
                <a:solidFill>
                  <a:schemeClr val="bg1"/>
                </a:solidFill>
              </a:rPr>
              <a:t>The </a:t>
            </a:r>
            <a:r>
              <a:rPr lang="en-US" dirty="0">
                <a:solidFill>
                  <a:schemeClr val="bg1"/>
                </a:solidFill>
              </a:rPr>
              <a:t>one who lays up treasure for himself and is not rich toward God is a fool.    </a:t>
            </a:r>
          </a:p>
          <a:p>
            <a:endParaRPr lang="en-US" dirty="0">
              <a:solidFill>
                <a:schemeClr val="bg1"/>
              </a:solidFill>
            </a:endParaRPr>
          </a:p>
        </p:txBody>
      </p:sp>
    </p:spTree>
    <p:extLst>
      <p:ext uri="{BB962C8B-B14F-4D97-AF65-F5344CB8AC3E}">
        <p14:creationId xmlns:p14="http://schemas.microsoft.com/office/powerpoint/2010/main" val="3079984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When mankind came from the creator’s hand, they found a world ready and waiting for them.  God had prepared all that man needed before in preparation for his arrival. </a:t>
            </a:r>
          </a:p>
        </p:txBody>
      </p:sp>
    </p:spTree>
    <p:extLst>
      <p:ext uri="{BB962C8B-B14F-4D97-AF65-F5344CB8AC3E}">
        <p14:creationId xmlns:p14="http://schemas.microsoft.com/office/powerpoint/2010/main" val="309986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God then commissioned man to oversea his creation—a stewardship responsibility.  The effect of this is that man did not own or earn that which God gave him. </a:t>
            </a:r>
          </a:p>
        </p:txBody>
      </p:sp>
    </p:spTree>
    <p:extLst>
      <p:ext uri="{BB962C8B-B14F-4D97-AF65-F5344CB8AC3E}">
        <p14:creationId xmlns:p14="http://schemas.microsoft.com/office/powerpoint/2010/main" val="223595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He could not boast of having made, worked for or purchased the world.  He was to keep it or manage it on behalf of God.  </a:t>
            </a:r>
            <a:endParaRPr lang="en-US" dirty="0" smtClean="0">
              <a:solidFill>
                <a:schemeClr val="bg1"/>
              </a:solidFill>
            </a:endParaRPr>
          </a:p>
          <a:p>
            <a:r>
              <a:rPr lang="en-US" dirty="0" smtClean="0">
                <a:solidFill>
                  <a:schemeClr val="bg1"/>
                </a:solidFill>
              </a:rPr>
              <a:t>In </a:t>
            </a:r>
            <a:r>
              <a:rPr lang="en-US" dirty="0">
                <a:solidFill>
                  <a:schemeClr val="bg1"/>
                </a:solidFill>
              </a:rPr>
              <a:t>this condition and under these circumstances, man had no opportunity to think of selfish motivations. </a:t>
            </a:r>
          </a:p>
        </p:txBody>
      </p:sp>
    </p:spTree>
    <p:extLst>
      <p:ext uri="{BB962C8B-B14F-4D97-AF65-F5344CB8AC3E}">
        <p14:creationId xmlns:p14="http://schemas.microsoft.com/office/powerpoint/2010/main" val="20471291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normAutofit/>
          </a:bodyPr>
          <a:lstStyle/>
          <a:p>
            <a:r>
              <a:rPr lang="en-US" dirty="0">
                <a:solidFill>
                  <a:schemeClr val="bg1"/>
                </a:solidFill>
              </a:rPr>
              <a:t>And, as man lived with the various animals and plants, as he spent his time in caring for the creation, he learnt to enjoy a life of service.  </a:t>
            </a:r>
            <a:endParaRPr lang="en-US" dirty="0" smtClean="0">
              <a:solidFill>
                <a:schemeClr val="bg1"/>
              </a:solidFill>
            </a:endParaRPr>
          </a:p>
          <a:p>
            <a:r>
              <a:rPr lang="en-US" dirty="0" smtClean="0">
                <a:solidFill>
                  <a:schemeClr val="bg1"/>
                </a:solidFill>
              </a:rPr>
              <a:t>According </a:t>
            </a:r>
            <a:r>
              <a:rPr lang="en-US" dirty="0">
                <a:solidFill>
                  <a:schemeClr val="bg1"/>
                </a:solidFill>
              </a:rPr>
              <a:t>to </a:t>
            </a:r>
            <a:r>
              <a:rPr lang="en-US" dirty="0" err="1">
                <a:solidFill>
                  <a:schemeClr val="bg1"/>
                </a:solidFill>
              </a:rPr>
              <a:t>oxforddictionaries.com</a:t>
            </a:r>
            <a:r>
              <a:rPr lang="en-US" dirty="0">
                <a:solidFill>
                  <a:schemeClr val="bg1"/>
                </a:solidFill>
              </a:rPr>
              <a:t>, one definition of service is “the action of helping or doing work for someone.</a:t>
            </a:r>
            <a:r>
              <a:rPr lang="en-US" dirty="0" smtClean="0">
                <a:solidFill>
                  <a:schemeClr val="bg1"/>
                </a:solidFill>
              </a:rPr>
              <a:t>” </a:t>
            </a:r>
          </a:p>
          <a:p>
            <a:endParaRPr lang="en-US" dirty="0">
              <a:solidFill>
                <a:schemeClr val="bg1"/>
              </a:solidFill>
            </a:endParaRPr>
          </a:p>
          <a:p>
            <a:r>
              <a:rPr lang="en-US" sz="1800" dirty="0" err="1" smtClean="0">
                <a:solidFill>
                  <a:schemeClr val="bg1"/>
                </a:solidFill>
              </a:rPr>
              <a:t>www.oxforddictionaries.com</a:t>
            </a:r>
            <a:r>
              <a:rPr lang="en-US" sz="1800" dirty="0">
                <a:solidFill>
                  <a:schemeClr val="bg1"/>
                </a:solidFill>
              </a:rPr>
              <a:t>/</a:t>
            </a:r>
            <a:r>
              <a:rPr lang="en-US" sz="1800" b="1" dirty="0">
                <a:solidFill>
                  <a:schemeClr val="bg1"/>
                </a:solidFill>
              </a:rPr>
              <a:t>definition</a:t>
            </a:r>
            <a:r>
              <a:rPr lang="en-US" sz="1800" dirty="0">
                <a:solidFill>
                  <a:schemeClr val="bg1"/>
                </a:solidFill>
              </a:rPr>
              <a:t>/</a:t>
            </a:r>
            <a:r>
              <a:rPr lang="en-US" sz="1800" dirty="0" err="1">
                <a:solidFill>
                  <a:schemeClr val="bg1"/>
                </a:solidFill>
              </a:rPr>
              <a:t>english</a:t>
            </a:r>
            <a:r>
              <a:rPr lang="en-US" sz="1800" dirty="0">
                <a:solidFill>
                  <a:schemeClr val="bg1"/>
                </a:solidFill>
              </a:rPr>
              <a:t>/</a:t>
            </a:r>
            <a:r>
              <a:rPr lang="en-US" sz="1800" b="1" dirty="0">
                <a:solidFill>
                  <a:schemeClr val="bg1"/>
                </a:solidFill>
              </a:rPr>
              <a:t>service</a:t>
            </a:r>
            <a:endParaRPr lang="en-US" sz="18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526165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Service is closely associated with generosity as it helps persons to focus on others and less on self. </a:t>
            </a:r>
            <a:endParaRPr lang="en-US" dirty="0" smtClean="0">
              <a:solidFill>
                <a:schemeClr val="bg1"/>
              </a:solidFill>
            </a:endParaRPr>
          </a:p>
          <a:p>
            <a:endParaRPr lang="en-US" dirty="0">
              <a:solidFill>
                <a:schemeClr val="bg1"/>
              </a:solidFill>
            </a:endParaRPr>
          </a:p>
          <a:p>
            <a:r>
              <a:rPr lang="en-US" dirty="0">
                <a:solidFill>
                  <a:schemeClr val="bg1"/>
                </a:solidFill>
              </a:rPr>
              <a:t>Thus, Man’s activities in Eden were designed to focus his attention on generosity and service. </a:t>
            </a:r>
          </a:p>
        </p:txBody>
      </p:sp>
    </p:spTree>
    <p:extLst>
      <p:ext uri="{BB962C8B-B14F-4D97-AF65-F5344CB8AC3E}">
        <p14:creationId xmlns:p14="http://schemas.microsoft.com/office/powerpoint/2010/main" val="7343124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Right from the beginning, God designed that man should develop, in his every-day activity, the attitude of generosity.  It is clear that God’s plan was for man to be more “other-focused” and less “self-focused.”</a:t>
            </a:r>
          </a:p>
          <a:p>
            <a:endParaRPr lang="en-US" dirty="0">
              <a:solidFill>
                <a:schemeClr val="bg1"/>
              </a:solidFill>
            </a:endParaRPr>
          </a:p>
        </p:txBody>
      </p:sp>
    </p:spTree>
    <p:extLst>
      <p:ext uri="{BB962C8B-B14F-4D97-AF65-F5344CB8AC3E}">
        <p14:creationId xmlns:p14="http://schemas.microsoft.com/office/powerpoint/2010/main" val="333322053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1831</TotalTime>
  <Words>1329</Words>
  <Application>Microsoft Macintosh PowerPoint</Application>
  <PresentationFormat>On-screen Show (4:3)</PresentationFormat>
  <Paragraphs>80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Biblical Principles of Generosity In Daily Living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Tithing and Blessings </vt:lpstr>
      <vt:lpstr>PowerPoint Presentation</vt:lpstr>
      <vt:lpstr>PowerPoint Presentation</vt:lpstr>
      <vt:lpstr>PowerPoint Presentation</vt:lpstr>
      <vt:lpstr>PowerPoint Presentation</vt:lpstr>
      <vt:lpstr>Generosity and Debt-free Living: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Principles of Generosity </dc:title>
  <dc:creator>Carson Greene</dc:creator>
  <cp:lastModifiedBy>Carson Greene</cp:lastModifiedBy>
  <cp:revision>9</cp:revision>
  <dcterms:created xsi:type="dcterms:W3CDTF">2016-03-05T11:19:34Z</dcterms:created>
  <dcterms:modified xsi:type="dcterms:W3CDTF">2019-01-12T03:17:36Z</dcterms:modified>
</cp:coreProperties>
</file>