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54"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a:xfrm>
            <a:off x="1174044" y="5357592"/>
            <a:ext cx="5034845" cy="365125"/>
          </a:xfrm>
        </p:spPr>
        <p:txBody>
          <a:bodyPr/>
          <a:lstStyle/>
          <a:p>
            <a:endParaRPr lang="en-029"/>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F5C3903-C235-4A84-8CB4-22392379ED13}" type="slidenum">
              <a:rPr lang="en-029" smtClean="0"/>
              <a:t>‹#›</a:t>
            </a:fld>
            <a:endParaRPr lang="en-029"/>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a:xfrm>
            <a:off x="1174044" y="5357592"/>
            <a:ext cx="5034845" cy="365125"/>
          </a:xfrm>
        </p:spPr>
        <p:txBody>
          <a:bodyPr/>
          <a:lstStyle/>
          <a:p>
            <a:endParaRPr lang="en-029"/>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F5C3903-C235-4A84-8CB4-22392379ED13}" type="slidenum">
              <a:rPr lang="en-029" smtClean="0"/>
              <a:t>‹#›</a:t>
            </a:fld>
            <a:endParaRPr lang="en-029"/>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D704BA6-5AEE-4E18-A5AC-17664A2EC7B3}" type="datetimeFigureOut">
              <a:rPr lang="en-029" smtClean="0"/>
              <a:t>09/27/2013</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4F5C3903-C235-4A84-8CB4-22392379ED13}" type="slidenum">
              <a:rPr lang="en-029" smtClean="0"/>
              <a:t>‹#›</a:t>
            </a:fld>
            <a:endParaRPr lang="en-029"/>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D704BA6-5AEE-4E18-A5AC-17664A2EC7B3}" type="datetimeFigureOut">
              <a:rPr lang="en-029" smtClean="0"/>
              <a:t>09/27/2013</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4F5C3903-C235-4A84-8CB4-22392379ED13}" type="slidenum">
              <a:rPr lang="en-029" smtClean="0"/>
              <a:t>‹#›</a:t>
            </a:fld>
            <a:endParaRPr lang="en-029"/>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704BA6-5AEE-4E18-A5AC-17664A2EC7B3}" type="datetimeFigureOut">
              <a:rPr lang="en-029" smtClean="0"/>
              <a:t>09/27/2013</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704BA6-5AEE-4E18-A5AC-17664A2EC7B3}" type="datetimeFigureOut">
              <a:rPr lang="en-029" smtClean="0"/>
              <a:t>09/27/2013</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D704BA6-5AEE-4E18-A5AC-17664A2EC7B3}" type="datetimeFigureOut">
              <a:rPr lang="en-029" smtClean="0"/>
              <a:t>09/27/2013</a:t>
            </a:fld>
            <a:endParaRPr lang="en-029"/>
          </a:p>
        </p:txBody>
      </p:sp>
      <p:sp>
        <p:nvSpPr>
          <p:cNvPr id="6" name="Footer Placeholder 5"/>
          <p:cNvSpPr>
            <a:spLocks noGrp="1"/>
          </p:cNvSpPr>
          <p:nvPr>
            <p:ph type="ftr" sz="quarter" idx="11"/>
          </p:nvPr>
        </p:nvSpPr>
        <p:spPr>
          <a:xfrm rot="-60000">
            <a:off x="914554" y="5829261"/>
            <a:ext cx="3522607" cy="365125"/>
          </a:xfrm>
        </p:spPr>
        <p:txBody>
          <a:bodyPr/>
          <a:lstStyle/>
          <a:p>
            <a:endParaRPr lang="en-029"/>
          </a:p>
        </p:txBody>
      </p:sp>
      <p:sp>
        <p:nvSpPr>
          <p:cNvPr id="7" name="Slide Number Placeholder 6"/>
          <p:cNvSpPr>
            <a:spLocks noGrp="1"/>
          </p:cNvSpPr>
          <p:nvPr>
            <p:ph type="sldNum" sz="quarter" idx="12"/>
          </p:nvPr>
        </p:nvSpPr>
        <p:spPr>
          <a:xfrm rot="60000">
            <a:off x="7557313" y="5896961"/>
            <a:ext cx="554023" cy="365125"/>
          </a:xfrm>
        </p:spPr>
        <p:txBody>
          <a:bodyPr/>
          <a:lstStyle/>
          <a:p>
            <a:fld id="{4F5C3903-C235-4A84-8CB4-22392379ED13}" type="slidenum">
              <a:rPr lang="en-029" smtClean="0"/>
              <a:t>‹#›</a:t>
            </a:fld>
            <a:endParaRPr lang="en-029"/>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D704BA6-5AEE-4E18-A5AC-17664A2EC7B3}" type="datetimeFigureOut">
              <a:rPr lang="en-029" smtClean="0"/>
              <a:t>09/27/2013</a:t>
            </a:fld>
            <a:endParaRPr lang="en-029"/>
          </a:p>
        </p:txBody>
      </p:sp>
      <p:sp>
        <p:nvSpPr>
          <p:cNvPr id="6" name="Footer Placeholder 5"/>
          <p:cNvSpPr>
            <a:spLocks noGrp="1"/>
          </p:cNvSpPr>
          <p:nvPr>
            <p:ph type="ftr" sz="quarter" idx="11"/>
          </p:nvPr>
        </p:nvSpPr>
        <p:spPr>
          <a:xfrm rot="-60000">
            <a:off x="914569" y="5831037"/>
            <a:ext cx="3319043" cy="365125"/>
          </a:xfrm>
        </p:spPr>
        <p:txBody>
          <a:bodyPr/>
          <a:lstStyle/>
          <a:p>
            <a:endParaRPr lang="en-029"/>
          </a:p>
        </p:txBody>
      </p:sp>
      <p:sp>
        <p:nvSpPr>
          <p:cNvPr id="7" name="Slide Number Placeholder 6"/>
          <p:cNvSpPr>
            <a:spLocks noGrp="1"/>
          </p:cNvSpPr>
          <p:nvPr>
            <p:ph type="sldNum" sz="quarter" idx="12"/>
          </p:nvPr>
        </p:nvSpPr>
        <p:spPr>
          <a:xfrm rot="60000">
            <a:off x="7562089" y="5900026"/>
            <a:ext cx="554023" cy="365125"/>
          </a:xfrm>
        </p:spPr>
        <p:txBody>
          <a:bodyPr/>
          <a:lstStyle/>
          <a:p>
            <a:fld id="{4F5C3903-C235-4A84-8CB4-22392379ED13}" type="slidenum">
              <a:rPr lang="en-029" smtClean="0"/>
              <a:t>‹#›</a:t>
            </a:fld>
            <a:endParaRPr lang="en-029"/>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704BA6-5AEE-4E18-A5AC-17664A2EC7B3}" type="datetimeFigureOut">
              <a:rPr lang="en-029" smtClean="0"/>
              <a:t>09/27/2013</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D704BA6-5AEE-4E18-A5AC-17664A2EC7B3}" type="datetimeFigureOut">
              <a:rPr lang="en-029" smtClean="0"/>
              <a:t>09/27/2013</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4F5C3903-C235-4A84-8CB4-22392379ED13}" type="slidenum">
              <a:rPr lang="en-029" smtClean="0"/>
              <a:t>‹#›</a:t>
            </a:fld>
            <a:endParaRPr lang="en-029"/>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D704BA6-5AEE-4E18-A5AC-17664A2EC7B3}" type="datetimeFigureOut">
              <a:rPr lang="en-029" smtClean="0"/>
              <a:t>09/27/2013</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4F5C3903-C235-4A84-8CB4-22392379ED13}" type="slidenum">
              <a:rPr lang="en-029" smtClean="0"/>
              <a:t>‹#›</a:t>
            </a:fld>
            <a:endParaRPr lang="en-029"/>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704BA6-5AEE-4E18-A5AC-17664A2EC7B3}" type="datetimeFigureOut">
              <a:rPr lang="en-029" smtClean="0"/>
              <a:t>09/27/2013</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704BA6-5AEE-4E18-A5AC-17664A2EC7B3}" type="datetimeFigureOut">
              <a:rPr lang="en-029" smtClean="0"/>
              <a:t>09/27/2013</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4F5C3903-C235-4A84-8CB4-22392379ED13}" type="slidenum">
              <a:rPr lang="en-029" smtClean="0"/>
              <a:t>‹#›</a:t>
            </a:fld>
            <a:endParaRPr lang="en-029"/>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D704BA6-5AEE-4E18-A5AC-17664A2EC7B3}" type="datetimeFigureOut">
              <a:rPr lang="en-029" smtClean="0"/>
              <a:t>09/27/2013</a:t>
            </a:fld>
            <a:endParaRPr lang="en-029"/>
          </a:p>
        </p:txBody>
      </p:sp>
      <p:sp>
        <p:nvSpPr>
          <p:cNvPr id="6" name="Footer Placeholder 5"/>
          <p:cNvSpPr>
            <a:spLocks noGrp="1"/>
          </p:cNvSpPr>
          <p:nvPr>
            <p:ph type="ftr" sz="quarter" idx="11"/>
          </p:nvPr>
        </p:nvSpPr>
        <p:spPr>
          <a:xfrm rot="-60000">
            <a:off x="914554" y="5829261"/>
            <a:ext cx="3522607" cy="365125"/>
          </a:xfrm>
        </p:spPr>
        <p:txBody>
          <a:bodyPr/>
          <a:lstStyle/>
          <a:p>
            <a:endParaRPr lang="en-029"/>
          </a:p>
        </p:txBody>
      </p:sp>
      <p:sp>
        <p:nvSpPr>
          <p:cNvPr id="7" name="Slide Number Placeholder 6"/>
          <p:cNvSpPr>
            <a:spLocks noGrp="1"/>
          </p:cNvSpPr>
          <p:nvPr>
            <p:ph type="sldNum" sz="quarter" idx="12"/>
          </p:nvPr>
        </p:nvSpPr>
        <p:spPr>
          <a:xfrm rot="60000">
            <a:off x="7557313" y="5896961"/>
            <a:ext cx="554023" cy="365125"/>
          </a:xfrm>
        </p:spPr>
        <p:txBody>
          <a:bodyPr/>
          <a:lstStyle/>
          <a:p>
            <a:fld id="{4F5C3903-C235-4A84-8CB4-22392379ED13}" type="slidenum">
              <a:rPr lang="en-029" smtClean="0"/>
              <a:t>‹#›</a:t>
            </a:fld>
            <a:endParaRPr lang="en-029"/>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D704BA6-5AEE-4E18-A5AC-17664A2EC7B3}" type="datetimeFigureOut">
              <a:rPr lang="en-029" smtClean="0"/>
              <a:t>09/27/2013</a:t>
            </a:fld>
            <a:endParaRPr lang="en-029"/>
          </a:p>
        </p:txBody>
      </p:sp>
      <p:sp>
        <p:nvSpPr>
          <p:cNvPr id="6" name="Footer Placeholder 5"/>
          <p:cNvSpPr>
            <a:spLocks noGrp="1"/>
          </p:cNvSpPr>
          <p:nvPr>
            <p:ph type="ftr" sz="quarter" idx="11"/>
          </p:nvPr>
        </p:nvSpPr>
        <p:spPr>
          <a:xfrm rot="-60000">
            <a:off x="914569" y="5831037"/>
            <a:ext cx="3319043" cy="365125"/>
          </a:xfrm>
        </p:spPr>
        <p:txBody>
          <a:bodyPr/>
          <a:lstStyle/>
          <a:p>
            <a:endParaRPr lang="en-029"/>
          </a:p>
        </p:txBody>
      </p:sp>
      <p:sp>
        <p:nvSpPr>
          <p:cNvPr id="7" name="Slide Number Placeholder 6"/>
          <p:cNvSpPr>
            <a:spLocks noGrp="1"/>
          </p:cNvSpPr>
          <p:nvPr>
            <p:ph type="sldNum" sz="quarter" idx="12"/>
          </p:nvPr>
        </p:nvSpPr>
        <p:spPr>
          <a:xfrm rot="60000">
            <a:off x="7562089" y="5900026"/>
            <a:ext cx="554023" cy="365125"/>
          </a:xfrm>
        </p:spPr>
        <p:txBody>
          <a:bodyPr/>
          <a:lstStyle/>
          <a:p>
            <a:fld id="{4F5C3903-C235-4A84-8CB4-22392379ED13}" type="slidenum">
              <a:rPr lang="en-029" smtClean="0"/>
              <a:t>‹#›</a:t>
            </a:fld>
            <a:endParaRPr lang="en-029"/>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D704BA6-5AEE-4E18-A5AC-17664A2EC7B3}" type="datetimeFigureOut">
              <a:rPr lang="en-029" smtClean="0"/>
              <a:t>09/27/2013</a:t>
            </a:fld>
            <a:endParaRPr lang="en-029"/>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029"/>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F5C3903-C235-4A84-8CB4-22392379ED13}" type="slidenum">
              <a:rPr lang="en-029" smtClean="0"/>
              <a:t>‹#›</a:t>
            </a:fld>
            <a:endParaRPr lang="en-029"/>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D704BA6-5AEE-4E18-A5AC-17664A2EC7B3}" type="datetimeFigureOut">
              <a:rPr lang="en-029" smtClean="0"/>
              <a:t>09/27/2013</a:t>
            </a:fld>
            <a:endParaRPr lang="en-029"/>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029"/>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F5C3903-C235-4A84-8CB4-22392379ED13}" type="slidenum">
              <a:rPr lang="en-029" smtClean="0"/>
              <a:t>‹#›</a:t>
            </a:fld>
            <a:endParaRPr lang="en-029"/>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solidFill>
                  <a:schemeClr val="tx1"/>
                </a:solidFill>
              </a:rPr>
              <a:t>Budgetary Control at the Local Church</a:t>
            </a:r>
            <a:endParaRPr lang="en-US" dirty="0">
              <a:solidFill>
                <a:schemeClr val="tx1"/>
              </a:solidFill>
            </a:endParaRPr>
          </a:p>
        </p:txBody>
      </p:sp>
    </p:spTree>
    <p:extLst>
      <p:ext uri="{BB962C8B-B14F-4D97-AF65-F5344CB8AC3E}">
        <p14:creationId xmlns:p14="http://schemas.microsoft.com/office/powerpoint/2010/main" val="11949834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smtClean="0"/>
              <a:t>The committee will then make projections of the income for the following year.</a:t>
            </a:r>
          </a:p>
          <a:p>
            <a:pPr marL="0" indent="0">
              <a:buNone/>
            </a:pPr>
            <a:r>
              <a:rPr lang="en-029" dirty="0" smtClean="0"/>
              <a:t> </a:t>
            </a:r>
          </a:p>
          <a:p>
            <a:r>
              <a:rPr lang="en-029" dirty="0" smtClean="0"/>
              <a:t>The committee must next make the necessary allocations as prescribed by policy. These would include mission offerings and conference/mission development. </a:t>
            </a:r>
          </a:p>
          <a:p>
            <a:endParaRPr lang="en-029" dirty="0"/>
          </a:p>
        </p:txBody>
      </p:sp>
    </p:spTree>
    <p:extLst>
      <p:ext uri="{BB962C8B-B14F-4D97-AF65-F5344CB8AC3E}">
        <p14:creationId xmlns:p14="http://schemas.microsoft.com/office/powerpoint/2010/main" val="17431966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smtClean="0"/>
              <a:t>The committee will then examine departmental estimates, overhead projections and other required allocations in light of the available net income after appropriations to the conference/mission. </a:t>
            </a:r>
          </a:p>
          <a:p>
            <a:endParaRPr lang="en-029" dirty="0"/>
          </a:p>
          <a:p>
            <a:endParaRPr lang="en-029" dirty="0"/>
          </a:p>
        </p:txBody>
      </p:sp>
    </p:spTree>
    <p:extLst>
      <p:ext uri="{BB962C8B-B14F-4D97-AF65-F5344CB8AC3E}">
        <p14:creationId xmlns:p14="http://schemas.microsoft.com/office/powerpoint/2010/main" val="105739954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smtClean="0"/>
              <a:t>It is important to ensure that expenses do not exceed income. </a:t>
            </a:r>
            <a:endParaRPr lang="en-029" dirty="0"/>
          </a:p>
        </p:txBody>
      </p:sp>
    </p:spTree>
    <p:extLst>
      <p:ext uri="{BB962C8B-B14F-4D97-AF65-F5344CB8AC3E}">
        <p14:creationId xmlns:p14="http://schemas.microsoft.com/office/powerpoint/2010/main" val="1903890759"/>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idx="1"/>
          </p:nvPr>
        </p:nvSpPr>
        <p:spPr>
          <a:xfrm>
            <a:off x="762000" y="762000"/>
            <a:ext cx="7543800" cy="5364163"/>
          </a:xfrm>
        </p:spPr>
        <p:txBody>
          <a:bodyPr>
            <a:normAutofit lnSpcReduction="10000"/>
          </a:bodyPr>
          <a:lstStyle/>
          <a:p>
            <a:pPr marL="609600" indent="-609600"/>
            <a:r>
              <a:rPr lang="en-GB" sz="4000" dirty="0">
                <a:solidFill>
                  <a:schemeClr val="tx1"/>
                </a:solidFill>
              </a:rPr>
              <a:t>The </a:t>
            </a:r>
            <a:r>
              <a:rPr lang="en-GB" sz="4000" b="1" i="1" u="sng" dirty="0">
                <a:solidFill>
                  <a:schemeClr val="tx1"/>
                </a:solidFill>
              </a:rPr>
              <a:t>budget</a:t>
            </a:r>
            <a:r>
              <a:rPr lang="en-GB" sz="4000" dirty="0">
                <a:solidFill>
                  <a:schemeClr val="tx1"/>
                </a:solidFill>
              </a:rPr>
              <a:t> is to function as an instrument of financial </a:t>
            </a:r>
            <a:r>
              <a:rPr lang="en-GB" sz="4000" b="1" i="1" u="sng" dirty="0">
                <a:solidFill>
                  <a:schemeClr val="tx1"/>
                </a:solidFill>
              </a:rPr>
              <a:t>control</a:t>
            </a:r>
            <a:r>
              <a:rPr lang="en-GB" sz="4000" dirty="0">
                <a:solidFill>
                  <a:schemeClr val="tx1"/>
                </a:solidFill>
              </a:rPr>
              <a:t>.  Administrators are to ensure that the spending is guided by the fiscal boundaries that are prescribed by the budget.</a:t>
            </a:r>
            <a:endParaRPr lang="en-US" sz="4000" dirty="0">
              <a:solidFill>
                <a:schemeClr val="tx1"/>
              </a:solidFill>
            </a:endParaRPr>
          </a:p>
          <a:p>
            <a:pPr marL="609600" indent="-609600"/>
            <a:r>
              <a:rPr lang="en-GB" sz="4000" dirty="0">
                <a:solidFill>
                  <a:schemeClr val="tx1"/>
                </a:solidFill>
              </a:rPr>
              <a:t>Financial </a:t>
            </a:r>
            <a:r>
              <a:rPr lang="en-GB" sz="4000" b="1" i="1" u="sng" dirty="0">
                <a:solidFill>
                  <a:schemeClr val="tx1"/>
                </a:solidFill>
              </a:rPr>
              <a:t>reports</a:t>
            </a:r>
            <a:r>
              <a:rPr lang="en-GB" sz="4000" dirty="0">
                <a:solidFill>
                  <a:schemeClr val="tx1"/>
                </a:solidFill>
              </a:rPr>
              <a:t> are to be presented at the monthly board meetings.</a:t>
            </a:r>
            <a:endParaRPr lang="en-US" sz="4000" dirty="0">
              <a:solidFill>
                <a:schemeClr val="tx1"/>
              </a:solidFill>
            </a:endParaRPr>
          </a:p>
        </p:txBody>
      </p:sp>
    </p:spTree>
    <p:extLst>
      <p:ext uri="{BB962C8B-B14F-4D97-AF65-F5344CB8AC3E}">
        <p14:creationId xmlns:p14="http://schemas.microsoft.com/office/powerpoint/2010/main" val="12689416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dissolve">
                                      <p:cBhvr>
                                        <p:cTn id="7" dur="500"/>
                                        <p:tgtEl>
                                          <p:spTgt spid="81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4">
                                            <p:txEl>
                                              <p:pRg st="1" end="1"/>
                                            </p:txEl>
                                          </p:spTgt>
                                        </p:tgtEl>
                                        <p:attrNameLst>
                                          <p:attrName>style.visibility</p:attrName>
                                        </p:attrNameLst>
                                      </p:cBhvr>
                                      <p:to>
                                        <p:strVal val="visible"/>
                                      </p:to>
                                    </p:set>
                                    <p:animEffect transition="in" filter="dissolve">
                                      <p:cBhvr>
                                        <p:cTn id="12" dur="500"/>
                                        <p:tgtEl>
                                          <p:spTgt spid="81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447800"/>
            <a:ext cx="6196405" cy="3603812"/>
          </a:xfrm>
        </p:spPr>
        <p:txBody>
          <a:bodyPr>
            <a:noAutofit/>
          </a:bodyPr>
          <a:lstStyle/>
          <a:p>
            <a:r>
              <a:rPr lang="en-029" sz="3600" dirty="0"/>
              <a:t>Kindly give attention to the various divisions and sub-divisions such as Income and Expenditure and departmental expenses, allocations and grants, overheads etc.  </a:t>
            </a:r>
          </a:p>
          <a:p>
            <a:endParaRPr lang="en-029" sz="3600" dirty="0"/>
          </a:p>
        </p:txBody>
      </p:sp>
    </p:spTree>
    <p:extLst>
      <p:ext uri="{BB962C8B-B14F-4D97-AF65-F5344CB8AC3E}">
        <p14:creationId xmlns:p14="http://schemas.microsoft.com/office/powerpoint/2010/main" val="344752254"/>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295400"/>
            <a:ext cx="6196405" cy="3603812"/>
          </a:xfrm>
        </p:spPr>
        <p:txBody>
          <a:bodyPr>
            <a:noAutofit/>
          </a:bodyPr>
          <a:lstStyle/>
          <a:p>
            <a:r>
              <a:rPr lang="en-029" sz="3200" dirty="0"/>
              <a:t>In the example above, there are three columns.  The first (2004) represents the actual figures for that year.  The second, (2005) is the year in which the budget is being prepared (most likely around November or December) for the up-coming year. </a:t>
            </a:r>
          </a:p>
        </p:txBody>
      </p:sp>
    </p:spTree>
    <p:extLst>
      <p:ext uri="{BB962C8B-B14F-4D97-AF65-F5344CB8AC3E}">
        <p14:creationId xmlns:p14="http://schemas.microsoft.com/office/powerpoint/2010/main" val="166434953"/>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196405" cy="3603812"/>
          </a:xfrm>
        </p:spPr>
        <p:txBody>
          <a:bodyPr>
            <a:normAutofit/>
          </a:bodyPr>
          <a:lstStyle/>
          <a:p>
            <a:r>
              <a:rPr lang="en-029" sz="3200" dirty="0"/>
              <a:t>It contains figures that are revised estimates as the year is not yet done.  These are projections based on the current trend.  The final column is the proposed budget for the up-coming year, in this case 2006. </a:t>
            </a:r>
          </a:p>
        </p:txBody>
      </p:sp>
    </p:spTree>
    <p:extLst>
      <p:ext uri="{BB962C8B-B14F-4D97-AF65-F5344CB8AC3E}">
        <p14:creationId xmlns:p14="http://schemas.microsoft.com/office/powerpoint/2010/main" val="178358440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dirty="0"/>
              <a:t>The Capital </a:t>
            </a:r>
            <a:r>
              <a:rPr lang="en-029" dirty="0" smtClean="0"/>
              <a:t>Budget</a:t>
            </a:r>
            <a:endParaRPr lang="en-029" dirty="0"/>
          </a:p>
        </p:txBody>
      </p:sp>
      <p:sp>
        <p:nvSpPr>
          <p:cNvPr id="3" name="Content Placeholder 2"/>
          <p:cNvSpPr>
            <a:spLocks noGrp="1"/>
          </p:cNvSpPr>
          <p:nvPr>
            <p:ph idx="1"/>
          </p:nvPr>
        </p:nvSpPr>
        <p:spPr/>
        <p:txBody>
          <a:bodyPr>
            <a:normAutofit/>
          </a:bodyPr>
          <a:lstStyle/>
          <a:p>
            <a:r>
              <a:rPr lang="en-029" sz="3200" dirty="0"/>
              <a:t>The capital budget is used to provide financial estimates for the acquisition of assets that will generally extend their use into the future.  Examples would include the purchasing of a bus, an organ or the seats. </a:t>
            </a:r>
          </a:p>
        </p:txBody>
      </p:sp>
    </p:spTree>
    <p:extLst>
      <p:ext uri="{BB962C8B-B14F-4D97-AF65-F5344CB8AC3E}">
        <p14:creationId xmlns:p14="http://schemas.microsoft.com/office/powerpoint/2010/main" val="3796333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196405" cy="3603812"/>
          </a:xfrm>
        </p:spPr>
        <p:txBody>
          <a:bodyPr>
            <a:noAutofit/>
          </a:bodyPr>
          <a:lstStyle/>
          <a:p>
            <a:r>
              <a:rPr lang="en-029" sz="3200" dirty="0"/>
              <a:t>As these are not normal, regular activities of the church they may be called “extraordinary” purchases or expenditures.   It is a good practice to budget for the regular activities of the church (the operating budget) before commitment is made for such expenditures. </a:t>
            </a:r>
          </a:p>
        </p:txBody>
      </p:sp>
    </p:spTree>
    <p:extLst>
      <p:ext uri="{BB962C8B-B14F-4D97-AF65-F5344CB8AC3E}">
        <p14:creationId xmlns:p14="http://schemas.microsoft.com/office/powerpoint/2010/main" val="261490574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990600"/>
            <a:ext cx="6196405" cy="3603812"/>
          </a:xfrm>
        </p:spPr>
        <p:txBody>
          <a:bodyPr>
            <a:noAutofit/>
          </a:bodyPr>
          <a:lstStyle/>
          <a:p>
            <a:r>
              <a:rPr lang="en-029" sz="3200" dirty="0" smtClean="0"/>
              <a:t>An example of a capital budget is given on pages 4 &amp; 5 of your hand-out. </a:t>
            </a:r>
          </a:p>
          <a:p>
            <a:endParaRPr lang="en-029" sz="3200" dirty="0"/>
          </a:p>
          <a:p>
            <a:r>
              <a:rPr lang="en-029" sz="3200" dirty="0"/>
              <a:t>In </a:t>
            </a:r>
            <a:r>
              <a:rPr lang="en-029" sz="3200" dirty="0" smtClean="0"/>
              <a:t>this example, </a:t>
            </a:r>
            <a:r>
              <a:rPr lang="en-029" sz="3200" dirty="0"/>
              <a:t>the congregation is planning for two capital projects:  seating for the children’s division and a digital projector.  Note the following:</a:t>
            </a:r>
          </a:p>
          <a:p>
            <a:endParaRPr lang="en-029" sz="3200" dirty="0"/>
          </a:p>
        </p:txBody>
      </p:sp>
    </p:spTree>
    <p:extLst>
      <p:ext uri="{BB962C8B-B14F-4D97-AF65-F5344CB8AC3E}">
        <p14:creationId xmlns:p14="http://schemas.microsoft.com/office/powerpoint/2010/main" val="6237508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838200" y="685800"/>
            <a:ext cx="7620000" cy="5440363"/>
          </a:xfrm>
        </p:spPr>
        <p:txBody>
          <a:bodyPr>
            <a:normAutofit lnSpcReduction="10000"/>
          </a:bodyPr>
          <a:lstStyle/>
          <a:p>
            <a:pPr marL="0" indent="0">
              <a:buNone/>
            </a:pPr>
            <a:r>
              <a:rPr lang="en-GB" sz="4000" b="1" i="1" u="sng" dirty="0">
                <a:solidFill>
                  <a:schemeClr val="tx1"/>
                </a:solidFill>
              </a:rPr>
              <a:t>Budgetary</a:t>
            </a:r>
            <a:r>
              <a:rPr lang="en-GB" sz="4000" dirty="0">
                <a:solidFill>
                  <a:schemeClr val="tx1"/>
                </a:solidFill>
              </a:rPr>
              <a:t> Control.  The working policies of the Seventh-day Adventist church request that all institutions and organizations adopt the principle of making annual budgets and the submission of proper financial reports to the boards or committees in a timely manner.  </a:t>
            </a:r>
            <a:endParaRPr lang="en-US" sz="4000" dirty="0">
              <a:solidFill>
                <a:schemeClr val="tx1"/>
              </a:solidFill>
            </a:endParaRPr>
          </a:p>
        </p:txBody>
      </p:sp>
    </p:spTree>
    <p:extLst>
      <p:ext uri="{BB962C8B-B14F-4D97-AF65-F5344CB8AC3E}">
        <p14:creationId xmlns:p14="http://schemas.microsoft.com/office/powerpoint/2010/main" val="26122343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6781800" cy="4808669"/>
          </a:xfrm>
        </p:spPr>
        <p:txBody>
          <a:bodyPr>
            <a:noAutofit/>
          </a:bodyPr>
          <a:lstStyle/>
          <a:p>
            <a:pPr marL="514350" lvl="0" indent="-514350">
              <a:buFont typeface="+mj-lt"/>
              <a:buAutoNum type="arabicPeriod"/>
            </a:pPr>
            <a:r>
              <a:rPr lang="en-029" sz="3200" dirty="0"/>
              <a:t>The projected operating gain of $3,100.00 from the operating budget above is added to the estimate of cash available at the end of 2005. This figure would be derived from the treasurer’s books and the projected income and expense for the rest of the current year—2005.  This gives us the total cash estimate available for 2006.</a:t>
            </a:r>
          </a:p>
          <a:p>
            <a:endParaRPr lang="en-029" sz="3200" dirty="0"/>
          </a:p>
        </p:txBody>
      </p:sp>
    </p:spTree>
    <p:extLst>
      <p:ext uri="{BB962C8B-B14F-4D97-AF65-F5344CB8AC3E}">
        <p14:creationId xmlns:p14="http://schemas.microsoft.com/office/powerpoint/2010/main" val="18935783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219200"/>
            <a:ext cx="6196405" cy="4503869"/>
          </a:xfrm>
        </p:spPr>
        <p:txBody>
          <a:bodyPr>
            <a:normAutofit lnSpcReduction="10000"/>
          </a:bodyPr>
          <a:lstStyle/>
          <a:p>
            <a:pPr marL="514350" lvl="0" indent="-514350">
              <a:buFont typeface="+mj-lt"/>
              <a:buAutoNum type="arabicPeriod" startAt="2"/>
            </a:pPr>
            <a:r>
              <a:rPr lang="en-029" sz="3200" dirty="0"/>
              <a:t>The Reserve funds for 2005 are then removed from this amount so that the congregation does not spend reserved funds that are allocated for specific projects such as building, Pathfinders etc.  This gives a clear picture of what is available for use on the proposed capital projects.</a:t>
            </a:r>
          </a:p>
          <a:p>
            <a:endParaRPr lang="en-029" sz="3200" dirty="0"/>
          </a:p>
        </p:txBody>
      </p:sp>
    </p:spTree>
    <p:extLst>
      <p:ext uri="{BB962C8B-B14F-4D97-AF65-F5344CB8AC3E}">
        <p14:creationId xmlns:p14="http://schemas.microsoft.com/office/powerpoint/2010/main" val="1560502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762000" y="761999"/>
            <a:ext cx="7696200" cy="5364163"/>
          </a:xfrm>
        </p:spPr>
        <p:txBody>
          <a:bodyPr/>
          <a:lstStyle/>
          <a:p>
            <a:pPr>
              <a:buFontTx/>
              <a:buNone/>
            </a:pPr>
            <a:r>
              <a:rPr lang="en-GB" sz="4000" dirty="0">
                <a:solidFill>
                  <a:schemeClr val="tx1"/>
                </a:solidFill>
              </a:rPr>
              <a:t>A budget is the expression of </a:t>
            </a:r>
            <a:r>
              <a:rPr lang="en-GB" sz="4000" b="1" i="1" u="sng" dirty="0">
                <a:solidFill>
                  <a:schemeClr val="tx1"/>
                </a:solidFill>
              </a:rPr>
              <a:t>plans</a:t>
            </a:r>
            <a:r>
              <a:rPr lang="en-GB" sz="4000" dirty="0">
                <a:solidFill>
                  <a:schemeClr val="tx1"/>
                </a:solidFill>
              </a:rPr>
              <a:t> in formal financial terms.  They may be considered as “</a:t>
            </a:r>
            <a:r>
              <a:rPr lang="en-GB" sz="4000" b="1" i="1" u="sng" dirty="0">
                <a:solidFill>
                  <a:schemeClr val="tx1"/>
                </a:solidFill>
              </a:rPr>
              <a:t>guides</a:t>
            </a:r>
            <a:r>
              <a:rPr lang="en-GB" sz="4000" dirty="0">
                <a:solidFill>
                  <a:schemeClr val="tx1"/>
                </a:solidFill>
              </a:rPr>
              <a:t> to future action.” Put differently, it is an “</a:t>
            </a:r>
            <a:r>
              <a:rPr lang="en-GB" sz="4000" b="1" i="1" u="sng" dirty="0">
                <a:solidFill>
                  <a:schemeClr val="tx1"/>
                </a:solidFill>
              </a:rPr>
              <a:t>estimate</a:t>
            </a:r>
            <a:r>
              <a:rPr lang="en-GB" sz="4000" dirty="0">
                <a:solidFill>
                  <a:schemeClr val="tx1"/>
                </a:solidFill>
              </a:rPr>
              <a:t> of financial activity covering a definite future period of time.”</a:t>
            </a:r>
            <a:r>
              <a:rPr lang="en-US" sz="4000" dirty="0">
                <a:solidFill>
                  <a:schemeClr val="tx1"/>
                </a:solidFill>
              </a:rPr>
              <a:t> </a:t>
            </a:r>
          </a:p>
        </p:txBody>
      </p:sp>
    </p:spTree>
    <p:extLst>
      <p:ext uri="{BB962C8B-B14F-4D97-AF65-F5344CB8AC3E}">
        <p14:creationId xmlns:p14="http://schemas.microsoft.com/office/powerpoint/2010/main" val="13811793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685800" y="685800"/>
            <a:ext cx="7772400" cy="5440363"/>
          </a:xfrm>
        </p:spPr>
        <p:txBody>
          <a:bodyPr>
            <a:normAutofit lnSpcReduction="10000"/>
          </a:bodyPr>
          <a:lstStyle/>
          <a:p>
            <a:pPr>
              <a:buFontTx/>
              <a:buNone/>
            </a:pPr>
            <a:r>
              <a:rPr lang="en-GB" sz="3600" dirty="0">
                <a:solidFill>
                  <a:schemeClr val="tx1"/>
                </a:solidFill>
              </a:rPr>
              <a:t>There are many types of budgets that are used by business organizations but in the Seventh-day Adventist local church, only two kinds are of interest to us.  The first is the </a:t>
            </a:r>
            <a:r>
              <a:rPr lang="en-GB" sz="3600" b="1" i="1" u="sng" dirty="0">
                <a:solidFill>
                  <a:schemeClr val="tx1"/>
                </a:solidFill>
              </a:rPr>
              <a:t>operating</a:t>
            </a:r>
            <a:r>
              <a:rPr lang="en-GB" sz="3600" dirty="0">
                <a:solidFill>
                  <a:schemeClr val="tx1"/>
                </a:solidFill>
              </a:rPr>
              <a:t> budget—a projection of the financial needs of the local church which relates to normal operating activities that begin and end within a financial year. </a:t>
            </a:r>
            <a:endParaRPr lang="en-US" sz="3600" dirty="0">
              <a:solidFill>
                <a:schemeClr val="tx1"/>
              </a:solidFill>
            </a:endParaRPr>
          </a:p>
        </p:txBody>
      </p:sp>
    </p:spTree>
    <p:extLst>
      <p:ext uri="{BB962C8B-B14F-4D97-AF65-F5344CB8AC3E}">
        <p14:creationId xmlns:p14="http://schemas.microsoft.com/office/powerpoint/2010/main" val="201813046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idx="1"/>
          </p:nvPr>
        </p:nvSpPr>
        <p:spPr>
          <a:xfrm>
            <a:off x="685800" y="685800"/>
            <a:ext cx="7772400" cy="5649913"/>
          </a:xfrm>
        </p:spPr>
        <p:txBody>
          <a:bodyPr/>
          <a:lstStyle/>
          <a:p>
            <a:pPr>
              <a:buFontTx/>
              <a:buNone/>
            </a:pPr>
            <a:r>
              <a:rPr lang="en-GB" sz="4000" dirty="0"/>
              <a:t>	</a:t>
            </a:r>
            <a:r>
              <a:rPr lang="en-GB" sz="4000" dirty="0" smtClean="0">
                <a:solidFill>
                  <a:schemeClr val="tx1"/>
                </a:solidFill>
              </a:rPr>
              <a:t>The </a:t>
            </a:r>
            <a:r>
              <a:rPr lang="en-GB" sz="4000" dirty="0">
                <a:solidFill>
                  <a:schemeClr val="tx1"/>
                </a:solidFill>
              </a:rPr>
              <a:t>second is the </a:t>
            </a:r>
            <a:r>
              <a:rPr lang="en-GB" sz="4000" b="1" i="1" u="sng" dirty="0">
                <a:solidFill>
                  <a:schemeClr val="tx1"/>
                </a:solidFill>
              </a:rPr>
              <a:t>capital</a:t>
            </a:r>
            <a:r>
              <a:rPr lang="en-GB" sz="4000" dirty="0">
                <a:solidFill>
                  <a:schemeClr val="tx1"/>
                </a:solidFill>
              </a:rPr>
              <a:t> budget—a projection or estimate of developmental activities which generally extend over a longer period of time.  At the local church level, both budgets are generally prepared annually.</a:t>
            </a:r>
            <a:endParaRPr lang="en-US" sz="4000" dirty="0">
              <a:solidFill>
                <a:schemeClr val="tx1"/>
              </a:solidFill>
            </a:endParaRPr>
          </a:p>
        </p:txBody>
      </p:sp>
    </p:spTree>
    <p:extLst>
      <p:ext uri="{BB962C8B-B14F-4D97-AF65-F5344CB8AC3E}">
        <p14:creationId xmlns:p14="http://schemas.microsoft.com/office/powerpoint/2010/main" val="338349047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idx="1"/>
          </p:nvPr>
        </p:nvSpPr>
        <p:spPr>
          <a:xfrm>
            <a:off x="990600" y="609599"/>
            <a:ext cx="7391400" cy="5516563"/>
          </a:xfrm>
        </p:spPr>
        <p:txBody>
          <a:bodyPr/>
          <a:lstStyle/>
          <a:p>
            <a:pPr>
              <a:buFontTx/>
              <a:buNone/>
            </a:pPr>
            <a:r>
              <a:rPr lang="en-GB" sz="4000" dirty="0">
                <a:solidFill>
                  <a:schemeClr val="tx1"/>
                </a:solidFill>
              </a:rPr>
              <a:t>It is important to note that a budget should reflect the </a:t>
            </a:r>
            <a:r>
              <a:rPr lang="en-GB" sz="4000" b="1" i="1" u="sng" dirty="0">
                <a:solidFill>
                  <a:schemeClr val="tx1"/>
                </a:solidFill>
              </a:rPr>
              <a:t>plans</a:t>
            </a:r>
            <a:r>
              <a:rPr lang="en-GB" sz="4000" dirty="0">
                <a:solidFill>
                  <a:schemeClr val="tx1"/>
                </a:solidFill>
              </a:rPr>
              <a:t> and </a:t>
            </a:r>
            <a:r>
              <a:rPr lang="en-GB" sz="4000" b="1" i="1" u="sng" dirty="0">
                <a:solidFill>
                  <a:schemeClr val="tx1"/>
                </a:solidFill>
              </a:rPr>
              <a:t>projections</a:t>
            </a:r>
            <a:r>
              <a:rPr lang="en-GB" sz="4000" dirty="0">
                <a:solidFill>
                  <a:schemeClr val="tx1"/>
                </a:solidFill>
              </a:rPr>
              <a:t> of the church.  It is the fault of many congregations not to plan but to simply present figures on paper. </a:t>
            </a:r>
            <a:endParaRPr lang="en-US" sz="4000" dirty="0">
              <a:solidFill>
                <a:schemeClr val="tx1"/>
              </a:solidFill>
            </a:endParaRPr>
          </a:p>
        </p:txBody>
      </p:sp>
    </p:spTree>
    <p:extLst>
      <p:ext uri="{BB962C8B-B14F-4D97-AF65-F5344CB8AC3E}">
        <p14:creationId xmlns:p14="http://schemas.microsoft.com/office/powerpoint/2010/main" val="11434970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solidFill>
                  <a:schemeClr val="tx1"/>
                </a:solidFill>
              </a:rPr>
              <a:t>How to prepare a budget</a:t>
            </a:r>
            <a:endParaRPr lang="en-029" dirty="0">
              <a:solidFill>
                <a:schemeClr val="tx1"/>
              </a:solidFill>
            </a:endParaRPr>
          </a:p>
        </p:txBody>
      </p:sp>
      <p:sp>
        <p:nvSpPr>
          <p:cNvPr id="3" name="Content Placeholder 2"/>
          <p:cNvSpPr>
            <a:spLocks noGrp="1"/>
          </p:cNvSpPr>
          <p:nvPr>
            <p:ph idx="1"/>
          </p:nvPr>
        </p:nvSpPr>
        <p:spPr/>
        <p:txBody>
          <a:bodyPr/>
          <a:lstStyle/>
          <a:p>
            <a:r>
              <a:rPr lang="en-029" dirty="0" smtClean="0"/>
              <a:t>Select a budget committee</a:t>
            </a:r>
          </a:p>
          <a:p>
            <a:r>
              <a:rPr lang="en-029" dirty="0" smtClean="0"/>
              <a:t>Have departmental leaders submit departmental estimates based on the strategic plan objectives for their respective departments.</a:t>
            </a:r>
          </a:p>
          <a:p>
            <a:endParaRPr lang="en-029" dirty="0"/>
          </a:p>
        </p:txBody>
      </p:sp>
    </p:spTree>
    <p:extLst>
      <p:ext uri="{BB962C8B-B14F-4D97-AF65-F5344CB8AC3E}">
        <p14:creationId xmlns:p14="http://schemas.microsoft.com/office/powerpoint/2010/main" val="3236787508"/>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029" dirty="0"/>
          </a:p>
        </p:txBody>
      </p:sp>
      <p:sp>
        <p:nvSpPr>
          <p:cNvPr id="3" name="Content Placeholder 2"/>
          <p:cNvSpPr>
            <a:spLocks noGrp="1"/>
          </p:cNvSpPr>
          <p:nvPr>
            <p:ph idx="1"/>
          </p:nvPr>
        </p:nvSpPr>
        <p:spPr/>
        <p:txBody>
          <a:bodyPr/>
          <a:lstStyle/>
          <a:p>
            <a:r>
              <a:rPr lang="en-029" dirty="0" smtClean="0"/>
              <a:t>The finance or budget committee must consider the actual income and expense for the last fiscal year along with the revised estimates for the current year. </a:t>
            </a:r>
            <a:endParaRPr lang="en-029" dirty="0"/>
          </a:p>
        </p:txBody>
      </p:sp>
    </p:spTree>
    <p:extLst>
      <p:ext uri="{BB962C8B-B14F-4D97-AF65-F5344CB8AC3E}">
        <p14:creationId xmlns:p14="http://schemas.microsoft.com/office/powerpoint/2010/main" val="22234131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06493593"/>
              </p:ext>
            </p:extLst>
          </p:nvPr>
        </p:nvGraphicFramePr>
        <p:xfrm>
          <a:off x="762000" y="990605"/>
          <a:ext cx="7620000" cy="4927596"/>
        </p:xfrm>
        <a:graphic>
          <a:graphicData uri="http://schemas.openxmlformats.org/drawingml/2006/table">
            <a:tbl>
              <a:tblPr>
                <a:tableStyleId>{5C22544A-7EE6-4342-B048-85BDC9FD1C3A}</a:tableStyleId>
              </a:tblPr>
              <a:tblGrid>
                <a:gridCol w="4287755"/>
                <a:gridCol w="1601235"/>
                <a:gridCol w="1731010"/>
              </a:tblGrid>
              <a:tr h="516466">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2000">
                          <a:effectLst/>
                        </a:rPr>
                        <a:t> Revised  </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2000">
                          <a:effectLst/>
                        </a:rPr>
                        <a:t> Actual </a:t>
                      </a:r>
                      <a:endParaRPr lang="en-029" sz="20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2000">
                          <a:effectLst/>
                        </a:rPr>
                        <a:t> Estimate </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2000">
                          <a:effectLst/>
                        </a:rPr>
                        <a:t> 2002</a:t>
                      </a:r>
                      <a:endParaRPr lang="en-029" sz="20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2000">
                          <a:effectLst/>
                        </a:rPr>
                        <a:t>  2003</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INCOME:</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Combined Budget</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120,000.00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140,000.00 </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Interest on Accounts</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1,500.00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1,800.00  </a:t>
                      </a:r>
                      <a:endParaRPr lang="en-029" sz="200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Ingathering Returns</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8,000.00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dirty="0">
                          <a:effectLst/>
                        </a:rPr>
                        <a:t>               </a:t>
                      </a:r>
                      <a:r>
                        <a:rPr lang="en-US" sz="2000" dirty="0" smtClean="0">
                          <a:effectLst/>
                        </a:rPr>
                        <a:t>  10,000.00 </a:t>
                      </a:r>
                      <a:endParaRPr lang="en-029" sz="2000" dirty="0">
                        <a:effectLst/>
                        <a:latin typeface="Times New Roman"/>
                        <a:ea typeface="Times New Roman"/>
                      </a:endParaRPr>
                    </a:p>
                  </a:txBody>
                  <a:tcPr marL="68580" marR="68580" marT="0" marB="0" anchor="b"/>
                </a:tc>
              </a:tr>
              <a:tr h="516466">
                <a:tc>
                  <a:txBody>
                    <a:bodyPr/>
                    <a:lstStyle/>
                    <a:p>
                      <a:pPr marL="0" marR="0">
                        <a:spcBef>
                          <a:spcPts val="0"/>
                        </a:spcBef>
                        <a:spcAft>
                          <a:spcPts val="0"/>
                        </a:spcAft>
                      </a:pPr>
                      <a:r>
                        <a:rPr lang="en-US" sz="2000">
                          <a:effectLst/>
                        </a:rPr>
                        <a:t>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a:effectLst/>
                        </a:rPr>
                        <a:t>      129,500.00 </a:t>
                      </a:r>
                      <a:endParaRPr lang="en-029" sz="2000">
                        <a:effectLst/>
                        <a:latin typeface="Times New Roman"/>
                        <a:ea typeface="Times New Roman"/>
                      </a:endParaRPr>
                    </a:p>
                  </a:txBody>
                  <a:tcPr marL="68580" marR="68580" marT="0" marB="0" anchor="b"/>
                </a:tc>
                <a:tc>
                  <a:txBody>
                    <a:bodyPr/>
                    <a:lstStyle/>
                    <a:p>
                      <a:pPr marL="0" marR="0">
                        <a:spcBef>
                          <a:spcPts val="0"/>
                        </a:spcBef>
                        <a:spcAft>
                          <a:spcPts val="0"/>
                        </a:spcAft>
                      </a:pPr>
                      <a:r>
                        <a:rPr lang="en-US" sz="2000" dirty="0">
                          <a:effectLst/>
                        </a:rPr>
                        <a:t>        151,800.00 </a:t>
                      </a:r>
                      <a:endParaRPr lang="en-029" sz="2000" dirty="0">
                        <a:effectLst/>
                        <a:latin typeface="Times New Roman"/>
                        <a:ea typeface="Times New Roman"/>
                      </a:endParaRPr>
                    </a:p>
                  </a:txBody>
                  <a:tcPr marL="68580" marR="68580" marT="0" marB="0" anchor="b"/>
                </a:tc>
              </a:tr>
            </a:tbl>
          </a:graphicData>
        </a:graphic>
      </p:graphicFrame>
    </p:spTree>
    <p:extLst>
      <p:ext uri="{BB962C8B-B14F-4D97-AF65-F5344CB8AC3E}">
        <p14:creationId xmlns:p14="http://schemas.microsoft.com/office/powerpoint/2010/main" val="156249869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1_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3872</TotalTime>
  <Words>755</Words>
  <Application>Microsoft Office PowerPoint</Application>
  <PresentationFormat>On-screen Show (4:3)</PresentationFormat>
  <Paragraphs>55</Paragraphs>
  <Slides>21</Slides>
  <Notes>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Pushpin</vt:lpstr>
      <vt:lpstr>1_Pushpin</vt:lpstr>
      <vt:lpstr>Budgetary Control at the Local Church</vt:lpstr>
      <vt:lpstr>PowerPoint Presentation</vt:lpstr>
      <vt:lpstr>PowerPoint Presentation</vt:lpstr>
      <vt:lpstr>PowerPoint Presentation</vt:lpstr>
      <vt:lpstr>PowerPoint Presentation</vt:lpstr>
      <vt:lpstr>PowerPoint Presentation</vt:lpstr>
      <vt:lpstr>How to prepare a budget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Capital Budget</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Budgetary Control at the Local Church</dc:title>
  <dc:creator>Carson Greene</dc:creator>
  <cp:lastModifiedBy>Carson Greene</cp:lastModifiedBy>
  <cp:revision>10</cp:revision>
  <dcterms:created xsi:type="dcterms:W3CDTF">2011-12-16T02:47:04Z</dcterms:created>
  <dcterms:modified xsi:type="dcterms:W3CDTF">2013-09-28T02:30:18Z</dcterms:modified>
</cp:coreProperties>
</file>