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4" r:id="rId1"/>
  </p:sldMasterIdLst>
  <p:sldIdLst>
    <p:sldId id="256" r:id="rId2"/>
    <p:sldId id="268" r:id="rId3"/>
    <p:sldId id="271" r:id="rId4"/>
    <p:sldId id="281" r:id="rId5"/>
    <p:sldId id="272" r:id="rId6"/>
    <p:sldId id="267" r:id="rId7"/>
    <p:sldId id="282" r:id="rId8"/>
    <p:sldId id="283" r:id="rId9"/>
    <p:sldId id="284" r:id="rId10"/>
    <p:sldId id="275" r:id="rId11"/>
    <p:sldId id="276" r:id="rId12"/>
    <p:sldId id="285" r:id="rId13"/>
    <p:sldId id="286" r:id="rId14"/>
    <p:sldId id="278" r:id="rId15"/>
    <p:sldId id="279" r:id="rId16"/>
    <p:sldId id="280" r:id="rId17"/>
    <p:sldId id="26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660"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57520787"/>
      </p:ext>
    </p:extLst>
  </p:cSld>
  <p:clrMapOvr>
    <a:masterClrMapping/>
  </p:clrMapOvr>
  <p:extLst>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5BB1C6-BF8F-4481-8AB2-603A1C8A906A}" type="datetimeFigureOut">
              <a:rPr lang="en-US" smtClean="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737571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5BB1C6-BF8F-4481-8AB2-603A1C8A906A}" type="datetimeFigureOut">
              <a:rPr lang="en-US" smtClean="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4151197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1902464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0116284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839272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FF1211-4E0C-4AB3-B04F-585959BDAFE8}" type="datetimeFigureOut">
              <a:rPr lang="en-US" smtClean="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424538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BDECAF-D3BE-4069-9C78-642ECCD01477}" type="datetimeFigureOut">
              <a:rPr lang="en-US" smtClean="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6252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smtClean="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4805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3533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22DC73-F065-42F5-A9F2-D90B2E42A0B3}" type="datetimeFigureOut">
              <a:rPr lang="en-US" smtClean="0"/>
              <a:t>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74766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BEA702-9B29-41CC-9BCC-3DF8A0D379FE}" type="datetimeFigureOut">
              <a:rPr lang="en-US" smtClean="0"/>
              <a:t>1/23/2019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87544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1/23/2019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08015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1/23/2019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97287083"/>
      </p:ext>
    </p:extLst>
  </p:cSld>
  <p:clrMapOvr>
    <a:masterClrMapping/>
  </p:clrMapOvr>
  <p:extLst>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0C3BFE2-83B7-4B0A-B9D3-AB28331082B3}" type="datetimeFigureOut">
              <a:rPr lang="en-US" smtClean="0"/>
              <a:t>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77948086"/>
      </p:ext>
    </p:extLst>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68617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35BB1C6-BF8F-4481-8AB2-603A1C8A906A}" type="datetimeFigureOut">
              <a:rPr lang="en-US" smtClean="0"/>
              <a:t>1/23/2019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6818676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82981" y="443346"/>
            <a:ext cx="7835158" cy="5043054"/>
          </a:xfrm>
        </p:spPr>
        <p:txBody>
          <a:bodyPr>
            <a:normAutofit fontScale="90000"/>
          </a:bodyPr>
          <a:lstStyle/>
          <a:p>
            <a:pPr algn="ctr"/>
            <a:r>
              <a:rPr lang="en-US" sz="7000" dirty="0" smtClean="0"/>
              <a:t/>
            </a:r>
            <a:br>
              <a:rPr lang="en-US" sz="7000" dirty="0" smtClean="0"/>
            </a:br>
            <a:r>
              <a:rPr lang="en-US" sz="7000" dirty="0" smtClean="0"/>
              <a:t/>
            </a:r>
            <a:br>
              <a:rPr lang="en-US" sz="7000" dirty="0" smtClean="0"/>
            </a:br>
            <a:r>
              <a:rPr lang="en-US" sz="7000" dirty="0"/>
              <a:t/>
            </a:r>
            <a:br>
              <a:rPr lang="en-US" sz="7000" dirty="0"/>
            </a:br>
            <a:r>
              <a:rPr lang="en-US" sz="7000" dirty="0" smtClean="0"/>
              <a:t/>
            </a:r>
            <a:br>
              <a:rPr lang="en-US" sz="7000" dirty="0" smtClean="0"/>
            </a:br>
            <a:r>
              <a:rPr lang="en-US" sz="7000" dirty="0"/>
              <a:t/>
            </a:r>
            <a:br>
              <a:rPr lang="en-US" sz="7000" dirty="0"/>
            </a:br>
            <a:r>
              <a:rPr lang="en-US" sz="7000" dirty="0" smtClean="0"/>
              <a:t/>
            </a:r>
            <a:br>
              <a:rPr lang="en-US" sz="7000" dirty="0" smtClean="0"/>
            </a:br>
            <a:r>
              <a:rPr lang="en-US" sz="7000" dirty="0"/>
              <a:t/>
            </a:r>
            <a:br>
              <a:rPr lang="en-US" sz="7000" dirty="0"/>
            </a:br>
            <a:r>
              <a:rPr lang="en-US" sz="7000" dirty="0" smtClean="0"/>
              <a:t/>
            </a:r>
            <a:br>
              <a:rPr lang="en-US" sz="7000" dirty="0" smtClean="0"/>
            </a:br>
            <a:r>
              <a:rPr lang="en-US" sz="7000" dirty="0"/>
              <a:t/>
            </a:r>
            <a:br>
              <a:rPr lang="en-US" sz="7000" dirty="0"/>
            </a:br>
            <a:r>
              <a:rPr lang="en-US" sz="7000" dirty="0" smtClean="0"/>
              <a:t/>
            </a:r>
            <a:br>
              <a:rPr lang="en-US" sz="7000" dirty="0" smtClean="0"/>
            </a:br>
            <a:r>
              <a:rPr lang="en-US" sz="8900" b="1" dirty="0" smtClean="0">
                <a:solidFill>
                  <a:srgbClr val="002060"/>
                </a:solidFill>
              </a:rPr>
              <a:t>Church Budget Basics</a:t>
            </a: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smtClean="0"/>
              <a:t/>
            </a:r>
            <a:br>
              <a:rPr lang="en-US" sz="4000" dirty="0" smtClean="0"/>
            </a:br>
            <a:endParaRPr lang="en-US" sz="3300" dirty="0"/>
          </a:p>
        </p:txBody>
      </p:sp>
    </p:spTree>
    <p:extLst>
      <p:ext uri="{BB962C8B-B14F-4D97-AF65-F5344CB8AC3E}">
        <p14:creationId xmlns:p14="http://schemas.microsoft.com/office/powerpoint/2010/main" val="24179695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039" y="398855"/>
            <a:ext cx="10058402" cy="1219200"/>
          </a:xfrm>
        </p:spPr>
        <p:txBody>
          <a:bodyPr>
            <a:normAutofit/>
          </a:bodyPr>
          <a:lstStyle/>
          <a:p>
            <a:r>
              <a:rPr lang="en-US" sz="6000" b="1" dirty="0" smtClean="0"/>
              <a:t>Church Budget</a:t>
            </a:r>
            <a:endParaRPr lang="en-US" sz="6000" b="1" dirty="0"/>
          </a:p>
        </p:txBody>
      </p:sp>
      <p:sp>
        <p:nvSpPr>
          <p:cNvPr id="4" name="Content Placeholder 3"/>
          <p:cNvSpPr>
            <a:spLocks noGrp="1"/>
          </p:cNvSpPr>
          <p:nvPr>
            <p:ph sz="half" idx="1"/>
          </p:nvPr>
        </p:nvSpPr>
        <p:spPr>
          <a:xfrm>
            <a:off x="1103848" y="2156060"/>
            <a:ext cx="10757593" cy="4595722"/>
          </a:xfrm>
        </p:spPr>
        <p:txBody>
          <a:bodyPr>
            <a:noAutofit/>
          </a:bodyPr>
          <a:lstStyle/>
          <a:p>
            <a:pPr marL="0" indent="0">
              <a:buNone/>
            </a:pPr>
            <a:r>
              <a:rPr lang="en-US" sz="3200" dirty="0" smtClean="0"/>
              <a:t>Receipts:</a:t>
            </a:r>
          </a:p>
          <a:p>
            <a:pPr marL="0" indent="0">
              <a:buNone/>
            </a:pPr>
            <a:r>
              <a:rPr lang="en-US" sz="3200" dirty="0" smtClean="0"/>
              <a:t>Tithe </a:t>
            </a:r>
            <a:r>
              <a:rPr lang="en-US" sz="2500" dirty="0" smtClean="0"/>
              <a:t>(100%)</a:t>
            </a:r>
            <a:r>
              <a:rPr lang="en-US" sz="3200" dirty="0" smtClean="0"/>
              <a:t>			100,000</a:t>
            </a:r>
          </a:p>
          <a:p>
            <a:pPr marL="0" indent="0">
              <a:buNone/>
            </a:pPr>
            <a:r>
              <a:rPr lang="en-US" sz="3200" dirty="0" smtClean="0"/>
              <a:t>Ingathering	  	  	  12,000</a:t>
            </a:r>
          </a:p>
          <a:p>
            <a:pPr marL="0" indent="0">
              <a:buNone/>
            </a:pPr>
            <a:r>
              <a:rPr lang="en-US" sz="3200" dirty="0" smtClean="0"/>
              <a:t>Offering </a:t>
            </a:r>
            <a:r>
              <a:rPr lang="en-US" sz="2500" dirty="0" smtClean="0"/>
              <a:t>(100%)	</a:t>
            </a:r>
            <a:r>
              <a:rPr lang="en-US" sz="3200" dirty="0" smtClean="0"/>
              <a:t>	  60,000 – </a:t>
            </a:r>
            <a:r>
              <a:rPr lang="en-US" sz="2500" dirty="0" smtClean="0"/>
              <a:t>recorded as Combined Budget</a:t>
            </a:r>
          </a:p>
          <a:p>
            <a:pPr marL="0" indent="0">
              <a:buNone/>
            </a:pPr>
            <a:r>
              <a:rPr lang="en-US" sz="3200" dirty="0" smtClean="0"/>
              <a:t>Interest Income        500</a:t>
            </a:r>
          </a:p>
          <a:p>
            <a:pPr marL="0" indent="0">
              <a:buNone/>
            </a:pPr>
            <a:r>
              <a:rPr lang="en-US" sz="3200" dirty="0" smtClean="0"/>
              <a:t>Trust Funds		      </a:t>
            </a:r>
            <a:r>
              <a:rPr lang="en-US" sz="3200" u="sng" dirty="0" smtClean="0"/>
              <a:t>14,500</a:t>
            </a:r>
            <a:r>
              <a:rPr lang="en-US" sz="3200" dirty="0" smtClean="0"/>
              <a:t> - </a:t>
            </a:r>
            <a:r>
              <a:rPr lang="en-US" sz="2500" dirty="0" smtClean="0"/>
              <a:t>AY, Pathfinder, Building </a:t>
            </a:r>
            <a:r>
              <a:rPr lang="en-US" sz="2500" dirty="0" err="1" smtClean="0"/>
              <a:t>etc</a:t>
            </a:r>
            <a:endParaRPr lang="en-US" sz="2500" u="sng" dirty="0" smtClean="0"/>
          </a:p>
          <a:p>
            <a:pPr marL="0" indent="0">
              <a:buNone/>
            </a:pPr>
            <a:r>
              <a:rPr lang="en-US" sz="3200" dirty="0" smtClean="0"/>
              <a:t> Total Receipts	 187,000	</a:t>
            </a:r>
            <a:endParaRPr lang="en-US" sz="3200" dirty="0"/>
          </a:p>
        </p:txBody>
      </p:sp>
    </p:spTree>
    <p:extLst>
      <p:ext uri="{BB962C8B-B14F-4D97-AF65-F5344CB8AC3E}">
        <p14:creationId xmlns:p14="http://schemas.microsoft.com/office/powerpoint/2010/main" val="4050351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039" y="186418"/>
            <a:ext cx="10058402" cy="1219200"/>
          </a:xfrm>
        </p:spPr>
        <p:txBody>
          <a:bodyPr>
            <a:normAutofit/>
          </a:bodyPr>
          <a:lstStyle/>
          <a:p>
            <a:r>
              <a:rPr lang="en-US" sz="6000" b="1" dirty="0" smtClean="0"/>
              <a:t>Church Budget</a:t>
            </a:r>
            <a:endParaRPr lang="en-US" sz="6000" b="1" dirty="0"/>
          </a:p>
        </p:txBody>
      </p:sp>
      <p:sp>
        <p:nvSpPr>
          <p:cNvPr id="4" name="Content Placeholder 3"/>
          <p:cNvSpPr>
            <a:spLocks noGrp="1"/>
          </p:cNvSpPr>
          <p:nvPr>
            <p:ph sz="half" idx="1"/>
          </p:nvPr>
        </p:nvSpPr>
        <p:spPr>
          <a:xfrm>
            <a:off x="1976582" y="1275907"/>
            <a:ext cx="9884859" cy="5475875"/>
          </a:xfrm>
        </p:spPr>
        <p:txBody>
          <a:bodyPr>
            <a:noAutofit/>
          </a:bodyPr>
          <a:lstStyle/>
          <a:p>
            <a:pPr marL="0" indent="0">
              <a:buNone/>
            </a:pPr>
            <a:r>
              <a:rPr lang="en-US" sz="2100" b="1" dirty="0" smtClean="0"/>
              <a:t>Expenditure:</a:t>
            </a:r>
          </a:p>
          <a:p>
            <a:pPr marL="0" indent="0">
              <a:buNone/>
            </a:pPr>
            <a:r>
              <a:rPr lang="en-US" sz="2100" b="1" dirty="0" smtClean="0"/>
              <a:t>Tithe (100%) - Mission				100,000</a:t>
            </a:r>
          </a:p>
          <a:p>
            <a:pPr marL="0" indent="0">
              <a:buNone/>
            </a:pPr>
            <a:r>
              <a:rPr lang="en-US" sz="2100" b="1" dirty="0" smtClean="0"/>
              <a:t>Ingathering (100%) - Mission  	 12,000</a:t>
            </a:r>
          </a:p>
          <a:p>
            <a:pPr marL="0" indent="0">
              <a:buNone/>
            </a:pPr>
            <a:r>
              <a:rPr lang="en-US" sz="2100" b="1" dirty="0" smtClean="0"/>
              <a:t>Combined Budget (40%)	             24,000</a:t>
            </a:r>
          </a:p>
          <a:p>
            <a:pPr marL="0" indent="0">
              <a:buNone/>
            </a:pPr>
            <a:r>
              <a:rPr lang="en-US" sz="2100" b="1" dirty="0" smtClean="0"/>
              <a:t>Utilities				   				 12,000</a:t>
            </a:r>
          </a:p>
          <a:p>
            <a:pPr marL="0" indent="0">
              <a:buNone/>
            </a:pPr>
            <a:r>
              <a:rPr lang="en-US" sz="2100" b="1" dirty="0" smtClean="0"/>
              <a:t>Sabbath School			   		10,000</a:t>
            </a:r>
          </a:p>
          <a:p>
            <a:pPr marL="0" indent="0">
              <a:buNone/>
            </a:pPr>
            <a:r>
              <a:rPr lang="en-US" sz="2100" b="1" dirty="0" smtClean="0"/>
              <a:t>Personal Ministries		     		  6,000</a:t>
            </a:r>
          </a:p>
          <a:p>
            <a:pPr marL="0" indent="0">
              <a:buNone/>
            </a:pPr>
            <a:r>
              <a:rPr lang="en-US" sz="2100" b="1" dirty="0" smtClean="0"/>
              <a:t>Youth Department		     		  3,500</a:t>
            </a:r>
          </a:p>
          <a:p>
            <a:pPr marL="0" indent="0">
              <a:buNone/>
            </a:pPr>
            <a:r>
              <a:rPr lang="en-US" sz="2100" b="1" dirty="0" smtClean="0"/>
              <a:t>Family Life			     				  4,000</a:t>
            </a:r>
          </a:p>
          <a:p>
            <a:pPr marL="0" indent="0">
              <a:buNone/>
            </a:pPr>
            <a:r>
              <a:rPr lang="en-US" sz="2100" b="1" dirty="0" smtClean="0"/>
              <a:t>Bank Charges			                       500</a:t>
            </a:r>
          </a:p>
          <a:p>
            <a:pPr marL="0" indent="0">
              <a:buNone/>
            </a:pPr>
            <a:r>
              <a:rPr lang="en-US" sz="2100" b="1" dirty="0" smtClean="0"/>
              <a:t>Repairs &amp; Maintenance		      </a:t>
            </a:r>
            <a:r>
              <a:rPr lang="en-US" sz="2100" b="1" u="sng" dirty="0" smtClean="0"/>
              <a:t>15,000</a:t>
            </a:r>
          </a:p>
          <a:p>
            <a:pPr marL="0" indent="0">
              <a:buNone/>
            </a:pPr>
            <a:r>
              <a:rPr lang="en-US" sz="2100" b="1" dirty="0" smtClean="0"/>
              <a:t>       Total			                       187,000</a:t>
            </a:r>
          </a:p>
          <a:p>
            <a:pPr marL="0" indent="0">
              <a:buNone/>
            </a:pPr>
            <a:r>
              <a:rPr lang="en-US" sz="3200" dirty="0" smtClean="0"/>
              <a:t>			    </a:t>
            </a:r>
          </a:p>
        </p:txBody>
      </p:sp>
    </p:spTree>
    <p:extLst>
      <p:ext uri="{BB962C8B-B14F-4D97-AF65-F5344CB8AC3E}">
        <p14:creationId xmlns:p14="http://schemas.microsoft.com/office/powerpoint/2010/main" val="3248211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40155" y="328546"/>
            <a:ext cx="8911687" cy="1280890"/>
          </a:xfrm>
        </p:spPr>
        <p:txBody>
          <a:bodyPr>
            <a:normAutofit fontScale="90000"/>
          </a:bodyPr>
          <a:lstStyle/>
          <a:p>
            <a:r>
              <a:rPr lang="en-US" sz="5000" b="1" dirty="0" smtClean="0"/>
              <a:t>Local Church Budgeting Process…..</a:t>
            </a:r>
            <a:endParaRPr sz="5000" b="1" dirty="0"/>
          </a:p>
        </p:txBody>
      </p:sp>
      <p:sp>
        <p:nvSpPr>
          <p:cNvPr id="14" name="Content Placeholder 13"/>
          <p:cNvSpPr>
            <a:spLocks noGrp="1"/>
          </p:cNvSpPr>
          <p:nvPr>
            <p:ph idx="1"/>
          </p:nvPr>
        </p:nvSpPr>
        <p:spPr>
          <a:xfrm>
            <a:off x="818712" y="2373745"/>
            <a:ext cx="10554574" cy="4396510"/>
          </a:xfrm>
        </p:spPr>
        <p:txBody>
          <a:bodyPr>
            <a:noAutofit/>
          </a:bodyPr>
          <a:lstStyle/>
          <a:p>
            <a:pPr>
              <a:buFont typeface="Wingdings" panose="05000000000000000000" pitchFamily="2" charset="2"/>
              <a:buChar char="Ø"/>
            </a:pPr>
            <a:r>
              <a:rPr lang="en-US" sz="4000" dirty="0" smtClean="0"/>
              <a:t>The Budget should be presented to the Church Board for Approval.</a:t>
            </a:r>
          </a:p>
          <a:p>
            <a:pPr>
              <a:buFont typeface="Wingdings" panose="05000000000000000000" pitchFamily="2" charset="2"/>
              <a:buChar char="Ø"/>
            </a:pPr>
            <a:r>
              <a:rPr lang="en-US" sz="4000" dirty="0" smtClean="0"/>
              <a:t>Once approval has been given by the church Board, the Budget is presented to the Church in Business Meeting for approval.</a:t>
            </a:r>
          </a:p>
          <a:p>
            <a:pPr marL="0" indent="0">
              <a:buNone/>
            </a:pPr>
            <a:endParaRPr lang="en-US" sz="4500" dirty="0" smtClean="0"/>
          </a:p>
          <a:p>
            <a:pPr marL="530352" lvl="1" indent="0">
              <a:buNone/>
            </a:pPr>
            <a:endParaRPr lang="en-US" sz="3500" dirty="0" smtClean="0"/>
          </a:p>
          <a:p>
            <a:pPr>
              <a:buFont typeface="Wingdings" panose="05000000000000000000" pitchFamily="2" charset="2"/>
              <a:buChar char="Ø"/>
            </a:pPr>
            <a:endParaRPr lang="en-US" sz="3500" dirty="0" smtClean="0"/>
          </a:p>
        </p:txBody>
      </p:sp>
    </p:spTree>
    <p:extLst>
      <p:ext uri="{BB962C8B-B14F-4D97-AF65-F5344CB8AC3E}">
        <p14:creationId xmlns:p14="http://schemas.microsoft.com/office/powerpoint/2010/main" val="647348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87762" y="439382"/>
            <a:ext cx="8911687" cy="1280890"/>
          </a:xfrm>
        </p:spPr>
        <p:txBody>
          <a:bodyPr>
            <a:normAutofit fontScale="90000"/>
          </a:bodyPr>
          <a:lstStyle/>
          <a:p>
            <a:r>
              <a:rPr lang="en-US" sz="5000" b="1" dirty="0" smtClean="0"/>
              <a:t>Local Church Budgeting Process…..</a:t>
            </a:r>
            <a:endParaRPr sz="5000" b="1" dirty="0"/>
          </a:p>
        </p:txBody>
      </p:sp>
      <p:sp>
        <p:nvSpPr>
          <p:cNvPr id="14" name="Content Placeholder 13"/>
          <p:cNvSpPr>
            <a:spLocks noGrp="1"/>
          </p:cNvSpPr>
          <p:nvPr>
            <p:ph idx="1"/>
          </p:nvPr>
        </p:nvSpPr>
        <p:spPr>
          <a:xfrm>
            <a:off x="1172004" y="2068946"/>
            <a:ext cx="10554574" cy="5412510"/>
          </a:xfrm>
        </p:spPr>
        <p:txBody>
          <a:bodyPr>
            <a:noAutofit/>
          </a:bodyPr>
          <a:lstStyle/>
          <a:p>
            <a:pPr>
              <a:buFont typeface="Wingdings" panose="05000000000000000000" pitchFamily="2" charset="2"/>
              <a:buChar char="Ø"/>
            </a:pPr>
            <a:r>
              <a:rPr lang="en-US" sz="3500" dirty="0" smtClean="0"/>
              <a:t>No monies should be spent without an approved budget……</a:t>
            </a:r>
          </a:p>
          <a:p>
            <a:pPr>
              <a:buFont typeface="Wingdings" panose="05000000000000000000" pitchFamily="2" charset="2"/>
              <a:buChar char="Ø"/>
            </a:pPr>
            <a:r>
              <a:rPr lang="en-US" sz="3500" dirty="0" smtClean="0"/>
              <a:t>A copy of the Budget and Officers List should be sent to the Mission Office.</a:t>
            </a:r>
          </a:p>
          <a:p>
            <a:pPr>
              <a:buFont typeface="Wingdings" panose="05000000000000000000" pitchFamily="2" charset="2"/>
              <a:buChar char="Ø"/>
            </a:pPr>
            <a:r>
              <a:rPr lang="en-US" sz="3500" dirty="0" smtClean="0"/>
              <a:t>A quarterly review of the budget should be done to ensure spending is in line with Budgeted figures and also to see if there is need for any adjustments.</a:t>
            </a:r>
          </a:p>
          <a:p>
            <a:pPr marL="0" indent="0">
              <a:buNone/>
            </a:pPr>
            <a:endParaRPr lang="en-US" sz="3500" dirty="0" smtClean="0"/>
          </a:p>
          <a:p>
            <a:pPr marL="0" indent="0">
              <a:buNone/>
            </a:pPr>
            <a:endParaRPr lang="en-US" sz="3500" dirty="0" smtClean="0"/>
          </a:p>
          <a:p>
            <a:pPr marL="530352" lvl="1" indent="0">
              <a:buNone/>
            </a:pPr>
            <a:endParaRPr lang="en-US" sz="3500" dirty="0" smtClean="0"/>
          </a:p>
          <a:p>
            <a:pPr>
              <a:buFont typeface="Wingdings" panose="05000000000000000000" pitchFamily="2" charset="2"/>
              <a:buChar char="Ø"/>
            </a:pPr>
            <a:endParaRPr lang="en-US" sz="3500" dirty="0" smtClean="0"/>
          </a:p>
        </p:txBody>
      </p:sp>
    </p:spTree>
    <p:extLst>
      <p:ext uri="{BB962C8B-B14F-4D97-AF65-F5344CB8AC3E}">
        <p14:creationId xmlns:p14="http://schemas.microsoft.com/office/powerpoint/2010/main" val="3090126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87761" y="550220"/>
            <a:ext cx="8911687" cy="1280890"/>
          </a:xfrm>
        </p:spPr>
        <p:txBody>
          <a:bodyPr>
            <a:normAutofit/>
          </a:bodyPr>
          <a:lstStyle/>
          <a:p>
            <a:r>
              <a:rPr lang="en-US" sz="4000" b="1" dirty="0" smtClean="0"/>
              <a:t>Reporting reminders……..</a:t>
            </a:r>
            <a:endParaRPr sz="4000" b="1" dirty="0"/>
          </a:p>
        </p:txBody>
      </p:sp>
      <p:sp>
        <p:nvSpPr>
          <p:cNvPr id="14" name="Content Placeholder 13"/>
          <p:cNvSpPr>
            <a:spLocks noGrp="1"/>
          </p:cNvSpPr>
          <p:nvPr>
            <p:ph idx="1"/>
          </p:nvPr>
        </p:nvSpPr>
        <p:spPr>
          <a:xfrm>
            <a:off x="1320800" y="1403928"/>
            <a:ext cx="9987832" cy="5061527"/>
          </a:xfrm>
        </p:spPr>
        <p:txBody>
          <a:bodyPr>
            <a:noAutofit/>
          </a:bodyPr>
          <a:lstStyle/>
          <a:p>
            <a:pPr>
              <a:buFont typeface="Wingdings" panose="05000000000000000000" pitchFamily="2" charset="2"/>
              <a:buChar char="v"/>
            </a:pPr>
            <a:r>
              <a:rPr lang="en-US" sz="3000" dirty="0" smtClean="0"/>
              <a:t>A Finance report should be presented at Monthly Church Board Meeting by the Treasurer.</a:t>
            </a:r>
          </a:p>
          <a:p>
            <a:pPr lvl="1">
              <a:buFont typeface="Wingdings" panose="05000000000000000000" pitchFamily="2" charset="2"/>
              <a:buChar char="v"/>
            </a:pPr>
            <a:r>
              <a:rPr lang="en-US" sz="3000" dirty="0" smtClean="0"/>
              <a:t>What factors can prevent monthly reports:</a:t>
            </a:r>
          </a:p>
          <a:p>
            <a:pPr marL="1154430" lvl="2" indent="-514350">
              <a:buAutoNum type="arabicPeriod"/>
            </a:pPr>
            <a:r>
              <a:rPr lang="en-US" sz="3000" dirty="0" smtClean="0"/>
              <a:t>No church Board</a:t>
            </a:r>
          </a:p>
          <a:p>
            <a:pPr marL="1154430" lvl="2" indent="-514350">
              <a:buAutoNum type="arabicPeriod"/>
            </a:pPr>
            <a:r>
              <a:rPr lang="en-US" sz="3000" dirty="0" smtClean="0"/>
              <a:t>Treasurer not up to date with reports</a:t>
            </a:r>
          </a:p>
          <a:p>
            <a:pPr marL="1474470" lvl="3" indent="-514350">
              <a:buAutoNum type="alphaLcPeriod"/>
            </a:pPr>
            <a:r>
              <a:rPr lang="en-US" sz="3000" dirty="0" smtClean="0"/>
              <a:t>Software or Internet challenges</a:t>
            </a:r>
          </a:p>
          <a:p>
            <a:pPr marL="1474470" lvl="3" indent="-514350">
              <a:buAutoNum type="alphaLcPeriod"/>
            </a:pPr>
            <a:r>
              <a:rPr lang="en-US" sz="3000" dirty="0" smtClean="0"/>
              <a:t>Lack of succession planning</a:t>
            </a:r>
          </a:p>
          <a:p>
            <a:pPr marL="1474470" lvl="3" indent="-514350">
              <a:buAutoNum type="alphaLcPeriod"/>
            </a:pPr>
            <a:r>
              <a:rPr lang="en-US" sz="3000" dirty="0" smtClean="0"/>
              <a:t>Treasury staffing (not computer </a:t>
            </a:r>
            <a:r>
              <a:rPr lang="en-US" sz="3000" dirty="0" err="1" smtClean="0"/>
              <a:t>savy</a:t>
            </a:r>
            <a:r>
              <a:rPr lang="en-US" sz="3000" dirty="0" smtClean="0"/>
              <a:t>, unwillingness)</a:t>
            </a:r>
          </a:p>
          <a:p>
            <a:pPr marL="1474470" lvl="3" indent="-514350">
              <a:buAutoNum type="alphaLcPeriod"/>
            </a:pPr>
            <a:endParaRPr lang="en-US" sz="2500" dirty="0" smtClean="0"/>
          </a:p>
          <a:p>
            <a:pPr marL="960120" lvl="3" indent="0">
              <a:buNone/>
            </a:pPr>
            <a:endParaRPr lang="en-US" sz="2900" dirty="0" smtClean="0"/>
          </a:p>
        </p:txBody>
      </p:sp>
    </p:spTree>
    <p:extLst>
      <p:ext uri="{BB962C8B-B14F-4D97-AF65-F5344CB8AC3E}">
        <p14:creationId xmlns:p14="http://schemas.microsoft.com/office/powerpoint/2010/main" val="4229592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Reporting reminders……..</a:t>
            </a:r>
            <a:endParaRPr dirty="0"/>
          </a:p>
        </p:txBody>
      </p:sp>
      <p:sp>
        <p:nvSpPr>
          <p:cNvPr id="14" name="Content Placeholder 13"/>
          <p:cNvSpPr>
            <a:spLocks noGrp="1"/>
          </p:cNvSpPr>
          <p:nvPr>
            <p:ph idx="1"/>
          </p:nvPr>
        </p:nvSpPr>
        <p:spPr>
          <a:xfrm>
            <a:off x="1985818" y="1607127"/>
            <a:ext cx="9322813" cy="5172364"/>
          </a:xfrm>
        </p:spPr>
        <p:txBody>
          <a:bodyPr>
            <a:noAutofit/>
          </a:bodyPr>
          <a:lstStyle/>
          <a:p>
            <a:pPr lvl="3">
              <a:buFont typeface="Wingdings" panose="05000000000000000000" pitchFamily="2" charset="2"/>
              <a:buChar char="v"/>
            </a:pPr>
            <a:r>
              <a:rPr lang="en-US" sz="3500" dirty="0" smtClean="0"/>
              <a:t>Tithe Reports should reach the Mission Office by the…….</a:t>
            </a:r>
          </a:p>
          <a:p>
            <a:pPr marL="1280160" lvl="4" indent="0">
              <a:buNone/>
            </a:pPr>
            <a:r>
              <a:rPr lang="en-US" sz="3500" dirty="0" smtClean="0"/>
              <a:t>	10</a:t>
            </a:r>
            <a:r>
              <a:rPr lang="en-US" sz="3500" baseline="30000" dirty="0" smtClean="0"/>
              <a:t>th</a:t>
            </a:r>
            <a:r>
              <a:rPr lang="en-US" sz="3500" dirty="0" smtClean="0"/>
              <a:t> of each Month</a:t>
            </a:r>
          </a:p>
          <a:p>
            <a:pPr lvl="3">
              <a:buFont typeface="Wingdings" panose="05000000000000000000" pitchFamily="2" charset="2"/>
              <a:buChar char="v"/>
            </a:pPr>
            <a:r>
              <a:rPr lang="en-US" sz="3500" dirty="0" smtClean="0"/>
              <a:t>Readiness for Audit.  Filing and security of Treasury documents on an ongoing basis.</a:t>
            </a:r>
          </a:p>
          <a:p>
            <a:pPr lvl="3">
              <a:buFont typeface="Wingdings" panose="05000000000000000000" pitchFamily="2" charset="2"/>
              <a:buChar char="v"/>
            </a:pPr>
            <a:r>
              <a:rPr lang="en-US" sz="3500" dirty="0" smtClean="0"/>
              <a:t>Crusade reports should be submitted 1 month after the crusade ends.</a:t>
            </a:r>
          </a:p>
        </p:txBody>
      </p:sp>
    </p:spTree>
    <p:extLst>
      <p:ext uri="{BB962C8B-B14F-4D97-AF65-F5344CB8AC3E}">
        <p14:creationId xmlns:p14="http://schemas.microsoft.com/office/powerpoint/2010/main" val="3115953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anim calcmode="lin" valueType="num">
                                      <p:cBhvr additive="base">
                                        <p:cTn id="7"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xEl>
                                              <p:pRg st="2" end="2"/>
                                            </p:txEl>
                                          </p:spTgt>
                                        </p:tgtEl>
                                        <p:attrNameLst>
                                          <p:attrName>style.visibility</p:attrName>
                                        </p:attrNameLst>
                                      </p:cBhvr>
                                      <p:to>
                                        <p:strVal val="visible"/>
                                      </p:to>
                                    </p:set>
                                    <p:anim calcmode="lin" valueType="num">
                                      <p:cBhvr additive="base">
                                        <p:cTn id="13"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anim calcmode="lin" valueType="num">
                                      <p:cBhvr additive="base">
                                        <p:cTn id="19"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Reporting reminders………</a:t>
            </a:r>
            <a:endParaRPr dirty="0"/>
          </a:p>
        </p:txBody>
      </p:sp>
      <p:sp>
        <p:nvSpPr>
          <p:cNvPr id="14" name="Content Placeholder 13"/>
          <p:cNvSpPr>
            <a:spLocks noGrp="1"/>
          </p:cNvSpPr>
          <p:nvPr>
            <p:ph idx="1"/>
          </p:nvPr>
        </p:nvSpPr>
        <p:spPr>
          <a:xfrm>
            <a:off x="1985818" y="1533237"/>
            <a:ext cx="9322813" cy="4941454"/>
          </a:xfrm>
        </p:spPr>
        <p:txBody>
          <a:bodyPr>
            <a:noAutofit/>
          </a:bodyPr>
          <a:lstStyle/>
          <a:p>
            <a:pPr lvl="3">
              <a:buFont typeface="Wingdings" panose="05000000000000000000" pitchFamily="2" charset="2"/>
              <a:buChar char="v"/>
            </a:pPr>
            <a:r>
              <a:rPr lang="en-US" sz="3500" dirty="0" smtClean="0"/>
              <a:t>Ensure that other Funds collected by the church in Trust for Institutions are remitted with the Tithe Reports…..</a:t>
            </a:r>
          </a:p>
          <a:p>
            <a:pPr lvl="3">
              <a:buFont typeface="Wingdings" panose="05000000000000000000" pitchFamily="2" charset="2"/>
              <a:buChar char="v"/>
            </a:pPr>
            <a:r>
              <a:rPr lang="en-US" sz="3500" dirty="0" smtClean="0"/>
              <a:t>Second Advent</a:t>
            </a:r>
          </a:p>
          <a:p>
            <a:pPr lvl="3">
              <a:buFont typeface="Wingdings" panose="05000000000000000000" pitchFamily="2" charset="2"/>
              <a:buChar char="v"/>
            </a:pPr>
            <a:r>
              <a:rPr lang="en-US" sz="3500" dirty="0" smtClean="0"/>
              <a:t>Schools</a:t>
            </a:r>
          </a:p>
          <a:p>
            <a:pPr lvl="3">
              <a:buFont typeface="Wingdings" panose="05000000000000000000" pitchFamily="2" charset="2"/>
              <a:buChar char="v"/>
            </a:pPr>
            <a:r>
              <a:rPr lang="en-US" sz="3500" dirty="0" smtClean="0"/>
              <a:t>Tabitha</a:t>
            </a:r>
          </a:p>
          <a:p>
            <a:pPr lvl="3">
              <a:buFont typeface="Wingdings" panose="05000000000000000000" pitchFamily="2" charset="2"/>
              <a:buChar char="v"/>
            </a:pPr>
            <a:r>
              <a:rPr lang="en-US" sz="3500" dirty="0" smtClean="0"/>
              <a:t>Special Offerings</a:t>
            </a:r>
          </a:p>
        </p:txBody>
      </p:sp>
    </p:spTree>
    <p:extLst>
      <p:ext uri="{BB962C8B-B14F-4D97-AF65-F5344CB8AC3E}">
        <p14:creationId xmlns:p14="http://schemas.microsoft.com/office/powerpoint/2010/main" val="2011021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conclusion……………….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500" dirty="0" smtClean="0"/>
              <a:t>Jesus is soon to come and there is still much to be done.  Managing our church finances well, will place each congregation in position to be able to do more to meet the need of the congregations and ultimately to reach others for Christ.</a:t>
            </a:r>
          </a:p>
          <a:p>
            <a:pPr marL="0" indent="0">
              <a:buNone/>
            </a:pPr>
            <a:endParaRPr lang="en-US" dirty="0" smtClean="0"/>
          </a:p>
        </p:txBody>
      </p:sp>
    </p:spTree>
    <p:extLst>
      <p:ext uri="{BB962C8B-B14F-4D97-AF65-F5344CB8AC3E}">
        <p14:creationId xmlns:p14="http://schemas.microsoft.com/office/powerpoint/2010/main" val="2028771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3449" y="445037"/>
            <a:ext cx="10058402" cy="1219200"/>
          </a:xfrm>
        </p:spPr>
        <p:txBody>
          <a:bodyPr>
            <a:normAutofit/>
          </a:bodyPr>
          <a:lstStyle/>
          <a:p>
            <a:r>
              <a:rPr lang="en-US" sz="6000" b="1" dirty="0" smtClean="0"/>
              <a:t>Budget defined………</a:t>
            </a:r>
            <a:endParaRPr lang="en-US" sz="6000" b="1" dirty="0"/>
          </a:p>
        </p:txBody>
      </p:sp>
      <p:sp>
        <p:nvSpPr>
          <p:cNvPr id="4" name="Content Placeholder 3"/>
          <p:cNvSpPr>
            <a:spLocks noGrp="1"/>
          </p:cNvSpPr>
          <p:nvPr>
            <p:ph sz="half" idx="1"/>
          </p:nvPr>
        </p:nvSpPr>
        <p:spPr>
          <a:xfrm>
            <a:off x="1357744" y="2271562"/>
            <a:ext cx="10503697" cy="4480219"/>
          </a:xfrm>
        </p:spPr>
        <p:txBody>
          <a:bodyPr>
            <a:noAutofit/>
          </a:bodyPr>
          <a:lstStyle/>
          <a:p>
            <a:pPr marL="0" indent="0">
              <a:buNone/>
            </a:pPr>
            <a:r>
              <a:rPr lang="en-US" sz="4000" dirty="0" smtClean="0"/>
              <a:t>An estimate of income and expenditure for a set period of time; the amount of money needed or available for a purpose.</a:t>
            </a:r>
            <a:r>
              <a:rPr lang="en-US" sz="4000" dirty="0"/>
              <a:t>	</a:t>
            </a:r>
            <a:r>
              <a:rPr lang="en-US" sz="4000" dirty="0" smtClean="0"/>
              <a:t>							 </a:t>
            </a:r>
            <a:r>
              <a:rPr lang="en-US" dirty="0" smtClean="0"/>
              <a:t>“Oxford Dictionary”</a:t>
            </a:r>
          </a:p>
          <a:p>
            <a:pPr marL="0" indent="0">
              <a:buNone/>
            </a:pPr>
            <a:endParaRPr lang="en-US" dirty="0" smtClean="0"/>
          </a:p>
          <a:p>
            <a:pPr marL="0" indent="0">
              <a:buNone/>
            </a:pPr>
            <a:r>
              <a:rPr lang="en-US" sz="4000" dirty="0" smtClean="0"/>
              <a:t>A budget is a plan…..before you start spending.</a:t>
            </a:r>
            <a:endParaRPr lang="en-US" sz="4000" dirty="0"/>
          </a:p>
          <a:p>
            <a:pPr marL="0" indent="0">
              <a:buNone/>
            </a:pPr>
            <a:endParaRPr lang="en-US" dirty="0"/>
          </a:p>
          <a:p>
            <a:pPr marL="0" indent="0">
              <a:buNone/>
            </a:pPr>
            <a:endParaRPr lang="en-US" sz="2800" dirty="0" smtClean="0"/>
          </a:p>
        </p:txBody>
      </p:sp>
    </p:spTree>
    <p:extLst>
      <p:ext uri="{BB962C8B-B14F-4D97-AF65-F5344CB8AC3E}">
        <p14:creationId xmlns:p14="http://schemas.microsoft.com/office/powerpoint/2010/main" val="2007363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8030" y="503610"/>
            <a:ext cx="10058402" cy="1219200"/>
          </a:xfrm>
        </p:spPr>
        <p:txBody>
          <a:bodyPr>
            <a:normAutofit/>
          </a:bodyPr>
          <a:lstStyle/>
          <a:p>
            <a:r>
              <a:rPr lang="en-US" sz="6000" b="1" dirty="0" smtClean="0"/>
              <a:t>The Budgeting Process</a:t>
            </a:r>
            <a:endParaRPr lang="en-US" sz="6000" b="1" dirty="0"/>
          </a:p>
        </p:txBody>
      </p:sp>
      <p:sp>
        <p:nvSpPr>
          <p:cNvPr id="4" name="Content Placeholder 3"/>
          <p:cNvSpPr>
            <a:spLocks noGrp="1"/>
          </p:cNvSpPr>
          <p:nvPr>
            <p:ph sz="half" idx="1"/>
          </p:nvPr>
        </p:nvSpPr>
        <p:spPr>
          <a:xfrm>
            <a:off x="1103848" y="2069432"/>
            <a:ext cx="10757593" cy="4682349"/>
          </a:xfrm>
        </p:spPr>
        <p:style>
          <a:lnRef idx="2">
            <a:schemeClr val="accent6"/>
          </a:lnRef>
          <a:fillRef idx="1">
            <a:schemeClr val="lt1"/>
          </a:fillRef>
          <a:effectRef idx="0">
            <a:schemeClr val="accent6"/>
          </a:effectRef>
          <a:fontRef idx="minor">
            <a:schemeClr val="dk1"/>
          </a:fontRef>
        </p:style>
        <p:txBody>
          <a:bodyPr>
            <a:noAutofit/>
          </a:bodyPr>
          <a:lstStyle/>
          <a:p>
            <a:pPr marL="0" indent="0">
              <a:buNone/>
            </a:pPr>
            <a:endParaRPr lang="en-US" sz="2800" dirty="0" smtClean="0"/>
          </a:p>
          <a:p>
            <a:pPr marL="0" indent="0">
              <a:buNone/>
            </a:pPr>
            <a:r>
              <a:rPr lang="en-US" sz="4000" dirty="0" smtClean="0"/>
              <a:t>Planning 	        		Identifying priority areas</a:t>
            </a:r>
          </a:p>
          <a:p>
            <a:pPr marL="0" indent="0">
              <a:buNone/>
            </a:pPr>
            <a:endParaRPr lang="en-US" sz="4000" dirty="0"/>
          </a:p>
          <a:p>
            <a:pPr marL="0" indent="0">
              <a:buNone/>
            </a:pPr>
            <a:r>
              <a:rPr lang="en-US" sz="4000" dirty="0" smtClean="0"/>
              <a:t>Controlling   			Implementing what was 						             planned.</a:t>
            </a:r>
            <a:endParaRPr lang="en-US" sz="4000" dirty="0"/>
          </a:p>
          <a:p>
            <a:pPr marL="0" indent="0">
              <a:buNone/>
            </a:pPr>
            <a:r>
              <a:rPr lang="en-US" sz="2800" dirty="0" smtClean="0"/>
              <a:t>		</a:t>
            </a:r>
            <a:endParaRPr lang="en-US" sz="2800" dirty="0"/>
          </a:p>
          <a:p>
            <a:pPr marL="0" indent="0">
              <a:buNone/>
            </a:pPr>
            <a:endParaRPr lang="en-US" sz="2800" dirty="0"/>
          </a:p>
        </p:txBody>
      </p:sp>
      <p:sp>
        <p:nvSpPr>
          <p:cNvPr id="3" name="Right Arrow 2"/>
          <p:cNvSpPr/>
          <p:nvPr/>
        </p:nvSpPr>
        <p:spPr>
          <a:xfrm>
            <a:off x="3994726" y="2595388"/>
            <a:ext cx="1283855" cy="9311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3994727" y="4033364"/>
            <a:ext cx="1283855" cy="9311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9514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5598" y="380383"/>
            <a:ext cx="10058402" cy="1219200"/>
          </a:xfrm>
        </p:spPr>
        <p:txBody>
          <a:bodyPr>
            <a:normAutofit/>
          </a:bodyPr>
          <a:lstStyle/>
          <a:p>
            <a:r>
              <a:rPr lang="en-US" sz="6000" b="1" dirty="0" smtClean="0"/>
              <a:t>Sources of Funding…….</a:t>
            </a:r>
            <a:endParaRPr lang="en-US" sz="6000" b="1" dirty="0"/>
          </a:p>
        </p:txBody>
      </p:sp>
      <p:sp>
        <p:nvSpPr>
          <p:cNvPr id="4" name="Content Placeholder 3"/>
          <p:cNvSpPr>
            <a:spLocks noGrp="1"/>
          </p:cNvSpPr>
          <p:nvPr>
            <p:ph sz="half" idx="1"/>
          </p:nvPr>
        </p:nvSpPr>
        <p:spPr>
          <a:xfrm>
            <a:off x="1256145" y="1468582"/>
            <a:ext cx="10427855" cy="5163127"/>
          </a:xfrm>
        </p:spPr>
        <p:style>
          <a:lnRef idx="2">
            <a:schemeClr val="accent6"/>
          </a:lnRef>
          <a:fillRef idx="1">
            <a:schemeClr val="lt1"/>
          </a:fillRef>
          <a:effectRef idx="0">
            <a:schemeClr val="accent6"/>
          </a:effectRef>
          <a:fontRef idx="minor">
            <a:schemeClr val="dk1"/>
          </a:fontRef>
        </p:style>
        <p:txBody>
          <a:bodyPr>
            <a:noAutofit/>
          </a:bodyPr>
          <a:lstStyle/>
          <a:p>
            <a:pPr marL="0" indent="0">
              <a:buNone/>
            </a:pPr>
            <a:r>
              <a:rPr lang="en-US" sz="2600" dirty="0" smtClean="0"/>
              <a:t>The Local Church &amp; Larger Organizations receive two main funding sources………….</a:t>
            </a:r>
          </a:p>
          <a:p>
            <a:pPr marL="0" indent="0">
              <a:buNone/>
            </a:pPr>
            <a:endParaRPr lang="en-US" sz="2600" dirty="0"/>
          </a:p>
          <a:p>
            <a:pPr>
              <a:buFont typeface="Wingdings" panose="05000000000000000000" pitchFamily="2" charset="2"/>
              <a:buChar char="v"/>
            </a:pPr>
            <a:r>
              <a:rPr lang="en-US" sz="2600" dirty="0" smtClean="0"/>
              <a:t>Tithe </a:t>
            </a:r>
            <a:r>
              <a:rPr lang="en-US" sz="2600" dirty="0"/>
              <a:t>= 10% - </a:t>
            </a:r>
            <a:r>
              <a:rPr lang="en-US" sz="2600" dirty="0" smtClean="0"/>
              <a:t>Expresses </a:t>
            </a:r>
            <a:r>
              <a:rPr lang="en-US" sz="2600" dirty="0"/>
              <a:t>faithfulness to God</a:t>
            </a:r>
          </a:p>
          <a:p>
            <a:pPr marL="0" indent="0">
              <a:buNone/>
            </a:pPr>
            <a:endParaRPr lang="en-US" sz="2600" dirty="0" smtClean="0"/>
          </a:p>
          <a:p>
            <a:pPr marL="0" indent="0">
              <a:buNone/>
            </a:pPr>
            <a:r>
              <a:rPr lang="en-US" sz="2600" dirty="0" smtClean="0"/>
              <a:t>The Tithe is reserved for a special purpose:</a:t>
            </a:r>
          </a:p>
          <a:p>
            <a:pPr marL="0" indent="0">
              <a:buNone/>
            </a:pPr>
            <a:r>
              <a:rPr lang="en-US" sz="2600" dirty="0" smtClean="0"/>
              <a:t>Manuscript 82, 1904 – Mrs. EG White</a:t>
            </a:r>
          </a:p>
          <a:p>
            <a:pPr marL="0" indent="0">
              <a:buNone/>
            </a:pPr>
            <a:r>
              <a:rPr lang="en-US" sz="2600" dirty="0" smtClean="0"/>
              <a:t>"The </a:t>
            </a:r>
            <a:r>
              <a:rPr lang="en-US" sz="2600" dirty="0"/>
              <a:t>tithe is to be used for one purpose, to sustain the ministers whom the Lord has appointed to do His work. It is to be used to support those who speak the words of life to the people, and carry the burdens of the flock of God."-MS </a:t>
            </a:r>
            <a:r>
              <a:rPr lang="en-US" sz="2800" dirty="0"/>
              <a:t>82, 1904.</a:t>
            </a:r>
            <a:endParaRPr lang="en-US" sz="2800" dirty="0" smtClean="0"/>
          </a:p>
          <a:p>
            <a:pPr marL="0" indent="0">
              <a:buNone/>
            </a:pPr>
            <a:endParaRPr lang="en-US" sz="2800" dirty="0" smtClean="0"/>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649443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503" y="371147"/>
            <a:ext cx="10058402" cy="1219200"/>
          </a:xfrm>
        </p:spPr>
        <p:txBody>
          <a:bodyPr>
            <a:normAutofit/>
          </a:bodyPr>
          <a:lstStyle/>
          <a:p>
            <a:r>
              <a:rPr lang="en-US" sz="6000" b="1" dirty="0" smtClean="0"/>
              <a:t>God’s Plan</a:t>
            </a:r>
            <a:endParaRPr lang="en-US" sz="6000" b="1" dirty="0"/>
          </a:p>
        </p:txBody>
      </p:sp>
      <p:sp>
        <p:nvSpPr>
          <p:cNvPr id="4" name="Content Placeholder 3"/>
          <p:cNvSpPr>
            <a:spLocks noGrp="1"/>
          </p:cNvSpPr>
          <p:nvPr>
            <p:ph sz="half" idx="1"/>
          </p:nvPr>
        </p:nvSpPr>
        <p:spPr>
          <a:xfrm>
            <a:off x="1366982" y="1459345"/>
            <a:ext cx="10501745" cy="5273964"/>
          </a:xfrm>
        </p:spPr>
        <p:style>
          <a:lnRef idx="2">
            <a:schemeClr val="accent5"/>
          </a:lnRef>
          <a:fillRef idx="1">
            <a:schemeClr val="lt1"/>
          </a:fillRef>
          <a:effectRef idx="0">
            <a:schemeClr val="accent5"/>
          </a:effectRef>
          <a:fontRef idx="minor">
            <a:schemeClr val="dk1"/>
          </a:fontRef>
        </p:style>
        <p:txBody>
          <a:bodyPr>
            <a:noAutofit/>
          </a:bodyPr>
          <a:lstStyle/>
          <a:p>
            <a:pPr marL="0" indent="0">
              <a:buNone/>
            </a:pPr>
            <a:r>
              <a:rPr lang="en-US" sz="2600" dirty="0"/>
              <a:t>The operation of the local church is important but should not be supported from </a:t>
            </a:r>
            <a:r>
              <a:rPr lang="en-US" sz="2600" dirty="0" smtClean="0"/>
              <a:t>tithe………..</a:t>
            </a:r>
          </a:p>
          <a:p>
            <a:pPr marL="0" indent="0">
              <a:buNone/>
            </a:pPr>
            <a:endParaRPr lang="en-US" sz="2600" dirty="0" smtClean="0"/>
          </a:p>
          <a:p>
            <a:pPr>
              <a:buFont typeface="Wingdings" panose="05000000000000000000" pitchFamily="2" charset="2"/>
              <a:buChar char="v"/>
            </a:pPr>
            <a:r>
              <a:rPr lang="en-US" sz="2600" dirty="0" smtClean="0"/>
              <a:t>Freewill offering – </a:t>
            </a:r>
          </a:p>
          <a:p>
            <a:pPr marL="514350" indent="-514350">
              <a:buAutoNum type="arabicPeriod"/>
            </a:pPr>
            <a:r>
              <a:rPr lang="en-US" sz="2600" dirty="0" smtClean="0"/>
              <a:t>Deu.16.17 - </a:t>
            </a:r>
            <a:r>
              <a:rPr lang="en-US" sz="2600" dirty="0"/>
              <a:t>Each of you must bring a gift in proportion to the way the </a:t>
            </a:r>
            <a:r>
              <a:rPr lang="en-US" sz="2600" cap="small" dirty="0"/>
              <a:t>Lord</a:t>
            </a:r>
            <a:r>
              <a:rPr lang="en-US" sz="2600" dirty="0"/>
              <a:t> your God has blessed </a:t>
            </a:r>
            <a:r>
              <a:rPr lang="en-US" sz="2600" dirty="0" smtClean="0"/>
              <a:t>you.(Give God your best)</a:t>
            </a:r>
          </a:p>
          <a:p>
            <a:pPr marL="514350" indent="-514350">
              <a:buAutoNum type="arabicPeriod"/>
            </a:pPr>
            <a:r>
              <a:rPr lang="en-US" sz="2600" dirty="0" smtClean="0"/>
              <a:t>2 </a:t>
            </a:r>
            <a:r>
              <a:rPr lang="en-US" sz="2600" dirty="0" err="1" smtClean="0"/>
              <a:t>Cor</a:t>
            </a:r>
            <a:r>
              <a:rPr lang="en-US" sz="2600" dirty="0" smtClean="0"/>
              <a:t> 9.6-7 - </a:t>
            </a:r>
            <a:r>
              <a:rPr lang="en-US" sz="2600" dirty="0"/>
              <a:t>Remember this: Whoever sows sparingly will also reap sparingly, and whoever sows generously will also reap generously. </a:t>
            </a:r>
            <a:r>
              <a:rPr lang="en-US" sz="2600" dirty="0" smtClean="0"/>
              <a:t>Each </a:t>
            </a:r>
            <a:r>
              <a:rPr lang="en-US" sz="2600" dirty="0"/>
              <a:t>of you should give what you have decided in your heart to give, not reluctantly or under compulsion, for God loves a cheerful giver</a:t>
            </a:r>
            <a:r>
              <a:rPr lang="en-US" sz="2600" dirty="0" smtClean="0"/>
              <a:t>. (Give from a Joyful Heart)</a:t>
            </a:r>
            <a:endParaRPr lang="en-US" sz="2600" dirty="0"/>
          </a:p>
          <a:p>
            <a:pPr marL="0" indent="0">
              <a:buNone/>
            </a:pPr>
            <a:endParaRPr lang="en-US" sz="2800" dirty="0"/>
          </a:p>
        </p:txBody>
      </p:sp>
    </p:spTree>
    <p:extLst>
      <p:ext uri="{BB962C8B-B14F-4D97-AF65-F5344CB8AC3E}">
        <p14:creationId xmlns:p14="http://schemas.microsoft.com/office/powerpoint/2010/main" val="1231902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967345" y="624110"/>
            <a:ext cx="9537267" cy="1280890"/>
          </a:xfrm>
        </p:spPr>
        <p:txBody>
          <a:bodyPr/>
          <a:lstStyle/>
          <a:p>
            <a:r>
              <a:rPr lang="en-US" dirty="0" smtClean="0"/>
              <a:t>Offering Plan</a:t>
            </a:r>
            <a:endParaRPr dirty="0"/>
          </a:p>
        </p:txBody>
      </p:sp>
      <p:sp>
        <p:nvSpPr>
          <p:cNvPr id="14" name="Content Placeholder 13"/>
          <p:cNvSpPr>
            <a:spLocks noGrp="1"/>
          </p:cNvSpPr>
          <p:nvPr>
            <p:ph idx="1"/>
          </p:nvPr>
        </p:nvSpPr>
        <p:spPr>
          <a:xfrm>
            <a:off x="818712" y="2129061"/>
            <a:ext cx="10554574" cy="4641194"/>
          </a:xfrm>
        </p:spPr>
        <p:txBody>
          <a:bodyPr>
            <a:noAutofit/>
          </a:bodyPr>
          <a:lstStyle/>
          <a:p>
            <a:pPr>
              <a:buFont typeface="Wingdings" panose="05000000000000000000" pitchFamily="2" charset="2"/>
              <a:buChar char="v"/>
            </a:pPr>
            <a:r>
              <a:rPr lang="en-US" sz="3500" b="1" dirty="0" smtClean="0"/>
              <a:t>The </a:t>
            </a:r>
            <a:r>
              <a:rPr lang="en-US" sz="3500" b="1" dirty="0"/>
              <a:t>Combined </a:t>
            </a:r>
            <a:r>
              <a:rPr lang="en-US" sz="3500" b="1" dirty="0" smtClean="0"/>
              <a:t>Budget Offering </a:t>
            </a:r>
            <a:r>
              <a:rPr lang="en-US" sz="3500" b="1" dirty="0"/>
              <a:t>Plan </a:t>
            </a:r>
            <a:r>
              <a:rPr lang="en-US" sz="3500" dirty="0" smtClean="0"/>
              <a:t>supports </a:t>
            </a:r>
            <a:r>
              <a:rPr lang="en-US" sz="3500" dirty="0"/>
              <a:t>all levels of the church by putting total funds collected into one pool. The funds are distributed </a:t>
            </a:r>
            <a:r>
              <a:rPr lang="en-US" sz="3500" dirty="0" smtClean="0"/>
              <a:t>as follows:</a:t>
            </a:r>
          </a:p>
          <a:p>
            <a:pPr lvl="1">
              <a:buFont typeface="Wingdings" panose="05000000000000000000" pitchFamily="2" charset="2"/>
              <a:buChar char="v"/>
            </a:pPr>
            <a:r>
              <a:rPr lang="en-US" sz="3500" dirty="0" smtClean="0"/>
              <a:t>60%	Local Church</a:t>
            </a:r>
          </a:p>
          <a:p>
            <a:pPr lvl="1">
              <a:buFont typeface="Wingdings" panose="05000000000000000000" pitchFamily="2" charset="2"/>
              <a:buChar char="v"/>
            </a:pPr>
            <a:r>
              <a:rPr lang="en-US" sz="3500" dirty="0" smtClean="0"/>
              <a:t>20%	Mission Offering</a:t>
            </a:r>
          </a:p>
          <a:p>
            <a:pPr lvl="1">
              <a:buFont typeface="Wingdings" panose="05000000000000000000" pitchFamily="2" charset="2"/>
              <a:buChar char="v"/>
            </a:pPr>
            <a:r>
              <a:rPr lang="en-US" sz="3500" dirty="0" smtClean="0"/>
              <a:t>20%	Mission Development</a:t>
            </a:r>
          </a:p>
        </p:txBody>
      </p:sp>
    </p:spTree>
    <p:extLst>
      <p:ext uri="{BB962C8B-B14F-4D97-AF65-F5344CB8AC3E}">
        <p14:creationId xmlns:p14="http://schemas.microsoft.com/office/powerpoint/2010/main" val="1465160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40155" y="300837"/>
            <a:ext cx="8911687" cy="1280890"/>
          </a:xfrm>
        </p:spPr>
        <p:txBody>
          <a:bodyPr>
            <a:normAutofit fontScale="90000"/>
          </a:bodyPr>
          <a:lstStyle/>
          <a:p>
            <a:r>
              <a:rPr lang="en-US" sz="5000" b="1" dirty="0" smtClean="0"/>
              <a:t>Local Church Budgeting Process…..</a:t>
            </a:r>
            <a:endParaRPr sz="5000" b="1" dirty="0"/>
          </a:p>
        </p:txBody>
      </p:sp>
      <p:sp>
        <p:nvSpPr>
          <p:cNvPr id="14" name="Content Placeholder 13"/>
          <p:cNvSpPr>
            <a:spLocks noGrp="1"/>
          </p:cNvSpPr>
          <p:nvPr>
            <p:ph idx="1"/>
          </p:nvPr>
        </p:nvSpPr>
        <p:spPr>
          <a:xfrm>
            <a:off x="818712" y="2133600"/>
            <a:ext cx="10554574" cy="4636655"/>
          </a:xfrm>
        </p:spPr>
        <p:txBody>
          <a:bodyPr>
            <a:noAutofit/>
          </a:bodyPr>
          <a:lstStyle/>
          <a:p>
            <a:pPr>
              <a:buFont typeface="Wingdings" panose="05000000000000000000" pitchFamily="2" charset="2"/>
              <a:buChar char="Ø"/>
            </a:pPr>
            <a:r>
              <a:rPr lang="en-US" sz="4000" dirty="0" smtClean="0"/>
              <a:t>Its November (or earlier) and the Officers for the new year have selected have been selected.</a:t>
            </a:r>
          </a:p>
          <a:p>
            <a:pPr>
              <a:buFont typeface="Wingdings" panose="05000000000000000000" pitchFamily="2" charset="2"/>
              <a:buChar char="Ø"/>
            </a:pPr>
            <a:endParaRPr lang="en-US" sz="4000" dirty="0" smtClean="0"/>
          </a:p>
          <a:p>
            <a:pPr>
              <a:buFont typeface="Wingdings" panose="05000000000000000000" pitchFamily="2" charset="2"/>
              <a:buChar char="Ø"/>
            </a:pPr>
            <a:r>
              <a:rPr lang="en-US" sz="4000" dirty="0" smtClean="0"/>
              <a:t>Each Department head is asked to submit their plans and projections for the new year.  </a:t>
            </a:r>
          </a:p>
          <a:p>
            <a:pPr marL="530352" lvl="1" indent="0">
              <a:buNone/>
            </a:pPr>
            <a:endParaRPr lang="en-US" sz="3500" dirty="0" smtClean="0"/>
          </a:p>
          <a:p>
            <a:pPr>
              <a:buFont typeface="Wingdings" panose="05000000000000000000" pitchFamily="2" charset="2"/>
              <a:buChar char="Ø"/>
            </a:pPr>
            <a:endParaRPr lang="en-US" sz="3500" dirty="0" smtClean="0"/>
          </a:p>
        </p:txBody>
      </p:sp>
    </p:spTree>
    <p:extLst>
      <p:ext uri="{BB962C8B-B14F-4D97-AF65-F5344CB8AC3E}">
        <p14:creationId xmlns:p14="http://schemas.microsoft.com/office/powerpoint/2010/main" val="2830118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b="1" dirty="0" smtClean="0"/>
              <a:t>Local Church Budgeting Process</a:t>
            </a:r>
            <a:endParaRPr b="1" dirty="0"/>
          </a:p>
        </p:txBody>
      </p:sp>
      <p:sp>
        <p:nvSpPr>
          <p:cNvPr id="14" name="Content Placeholder 13"/>
          <p:cNvSpPr>
            <a:spLocks noGrp="1"/>
          </p:cNvSpPr>
          <p:nvPr>
            <p:ph idx="1"/>
          </p:nvPr>
        </p:nvSpPr>
        <p:spPr>
          <a:xfrm>
            <a:off x="818712" y="1496291"/>
            <a:ext cx="10554574" cy="5273964"/>
          </a:xfrm>
        </p:spPr>
        <p:txBody>
          <a:bodyPr>
            <a:noAutofit/>
          </a:bodyPr>
          <a:lstStyle/>
          <a:p>
            <a:pPr>
              <a:buFont typeface="Wingdings" panose="05000000000000000000" pitchFamily="2" charset="2"/>
              <a:buChar char="Ø"/>
            </a:pPr>
            <a:endParaRPr lang="en-US" sz="3500" dirty="0" smtClean="0"/>
          </a:p>
          <a:p>
            <a:pPr>
              <a:buFont typeface="Wingdings" panose="05000000000000000000" pitchFamily="2" charset="2"/>
              <a:buChar char="Ø"/>
            </a:pPr>
            <a:r>
              <a:rPr lang="en-US" sz="3500" dirty="0" smtClean="0"/>
              <a:t>The Finance Committee</a:t>
            </a:r>
          </a:p>
          <a:p>
            <a:pPr lvl="1">
              <a:buFont typeface="Wingdings" panose="05000000000000000000" pitchFamily="2" charset="2"/>
              <a:buChar char="Ø"/>
            </a:pPr>
            <a:r>
              <a:rPr lang="en-US" sz="3500" dirty="0" smtClean="0"/>
              <a:t>Pastor</a:t>
            </a:r>
          </a:p>
          <a:p>
            <a:pPr lvl="1">
              <a:buFont typeface="Wingdings" panose="05000000000000000000" pitchFamily="2" charset="2"/>
              <a:buChar char="Ø"/>
            </a:pPr>
            <a:r>
              <a:rPr lang="en-US" sz="3500" dirty="0" smtClean="0"/>
              <a:t>Treasurer</a:t>
            </a:r>
          </a:p>
          <a:p>
            <a:pPr lvl="1">
              <a:buFont typeface="Wingdings" panose="05000000000000000000" pitchFamily="2" charset="2"/>
              <a:buChar char="Ø"/>
            </a:pPr>
            <a:r>
              <a:rPr lang="en-US" sz="3500" dirty="0" smtClean="0"/>
              <a:t>Stewardship Secretary</a:t>
            </a:r>
          </a:p>
          <a:p>
            <a:pPr lvl="1">
              <a:buFont typeface="Wingdings" panose="05000000000000000000" pitchFamily="2" charset="2"/>
              <a:buChar char="Ø"/>
            </a:pPr>
            <a:r>
              <a:rPr lang="en-US" sz="3500" dirty="0" smtClean="0"/>
              <a:t>First Elder</a:t>
            </a:r>
          </a:p>
          <a:p>
            <a:pPr lvl="1">
              <a:buFont typeface="Wingdings" panose="05000000000000000000" pitchFamily="2" charset="2"/>
              <a:buChar char="Ø"/>
            </a:pPr>
            <a:r>
              <a:rPr lang="en-US" sz="3500" dirty="0" smtClean="0"/>
              <a:t>2-3 members</a:t>
            </a:r>
          </a:p>
          <a:p>
            <a:pPr marL="530352" lvl="1" indent="0">
              <a:buNone/>
            </a:pPr>
            <a:endParaRPr lang="en-US" sz="3500" dirty="0" smtClean="0"/>
          </a:p>
          <a:p>
            <a:pPr lvl="1">
              <a:buFont typeface="Wingdings" panose="05000000000000000000" pitchFamily="2" charset="2"/>
              <a:buChar char="Ø"/>
            </a:pPr>
            <a:endParaRPr lang="en-US" sz="3500" dirty="0" smtClean="0"/>
          </a:p>
          <a:p>
            <a:pPr>
              <a:buFont typeface="Wingdings" panose="05000000000000000000" pitchFamily="2" charset="2"/>
              <a:buChar char="Ø"/>
            </a:pPr>
            <a:endParaRPr lang="en-US" sz="3500" dirty="0" smtClean="0"/>
          </a:p>
        </p:txBody>
      </p:sp>
    </p:spTree>
    <p:extLst>
      <p:ext uri="{BB962C8B-B14F-4D97-AF65-F5344CB8AC3E}">
        <p14:creationId xmlns:p14="http://schemas.microsoft.com/office/powerpoint/2010/main" val="3016967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sz="5000" b="1" dirty="0" smtClean="0"/>
              <a:t>Local Church Budgeting Process…..</a:t>
            </a:r>
            <a:endParaRPr sz="5000" b="1" dirty="0"/>
          </a:p>
        </p:txBody>
      </p:sp>
      <p:sp>
        <p:nvSpPr>
          <p:cNvPr id="14" name="Content Placeholder 13"/>
          <p:cNvSpPr>
            <a:spLocks noGrp="1"/>
          </p:cNvSpPr>
          <p:nvPr>
            <p:ph idx="1"/>
          </p:nvPr>
        </p:nvSpPr>
        <p:spPr>
          <a:xfrm>
            <a:off x="818712" y="2373745"/>
            <a:ext cx="10554574" cy="4396510"/>
          </a:xfrm>
        </p:spPr>
        <p:txBody>
          <a:bodyPr>
            <a:noAutofit/>
          </a:bodyPr>
          <a:lstStyle/>
          <a:p>
            <a:pPr>
              <a:buFont typeface="Wingdings" panose="05000000000000000000" pitchFamily="2" charset="2"/>
              <a:buChar char="Ø"/>
            </a:pPr>
            <a:r>
              <a:rPr lang="en-US" sz="4500" dirty="0" smtClean="0"/>
              <a:t>Finance Committee will look at the plans submitted by each department along with historical data from previous years and begin constructing the budget.</a:t>
            </a:r>
          </a:p>
          <a:p>
            <a:pPr marL="530352" lvl="1" indent="0">
              <a:buNone/>
            </a:pPr>
            <a:endParaRPr lang="en-US" sz="3500" dirty="0" smtClean="0"/>
          </a:p>
          <a:p>
            <a:pPr>
              <a:buFont typeface="Wingdings" panose="05000000000000000000" pitchFamily="2" charset="2"/>
              <a:buChar char="Ø"/>
            </a:pPr>
            <a:endParaRPr lang="en-US" sz="3500" dirty="0" smtClean="0"/>
          </a:p>
        </p:txBody>
      </p:sp>
    </p:spTree>
    <p:extLst>
      <p:ext uri="{BB962C8B-B14F-4D97-AF65-F5344CB8AC3E}">
        <p14:creationId xmlns:p14="http://schemas.microsoft.com/office/powerpoint/2010/main" val="2194621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1174</TotalTime>
  <Words>616</Words>
  <Application>Microsoft Office PowerPoint</Application>
  <PresentationFormat>Custom</PresentationFormat>
  <Paragraphs>99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Wisp</vt:lpstr>
      <vt:lpstr>          Church Budget Basics    </vt:lpstr>
      <vt:lpstr>Budget defined………</vt:lpstr>
      <vt:lpstr>The Budgeting Process</vt:lpstr>
      <vt:lpstr>Sources of Funding…….</vt:lpstr>
      <vt:lpstr>God’s Plan</vt:lpstr>
      <vt:lpstr>Offering Plan</vt:lpstr>
      <vt:lpstr>Local Church Budgeting Process…..</vt:lpstr>
      <vt:lpstr>Local Church Budgeting Process</vt:lpstr>
      <vt:lpstr>Local Church Budgeting Process…..</vt:lpstr>
      <vt:lpstr>Church Budget</vt:lpstr>
      <vt:lpstr>Church Budget</vt:lpstr>
      <vt:lpstr>Local Church Budgeting Process…..</vt:lpstr>
      <vt:lpstr>Local Church Budgeting Process…..</vt:lpstr>
      <vt:lpstr>Reporting reminders……..</vt:lpstr>
      <vt:lpstr>Reporting reminders……..</vt:lpstr>
      <vt:lpstr>Reporting reminders………</vt:lpstr>
      <vt:lpstr>In conclusion……………….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South leeward mission of seventh-day Adventists  financial review 2016</dc:title>
  <dc:creator>Krista Moore</dc:creator>
  <cp:lastModifiedBy>Sydanny Bedward</cp:lastModifiedBy>
  <cp:revision>82</cp:revision>
  <dcterms:created xsi:type="dcterms:W3CDTF">2017-01-27T22:27:42Z</dcterms:created>
  <dcterms:modified xsi:type="dcterms:W3CDTF">2019-01-23T16:10:42Z</dcterms:modified>
</cp:coreProperties>
</file>