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0" r:id="rId28"/>
    <p:sldId id="282" r:id="rId29"/>
    <p:sldId id="283" r:id="rId30"/>
    <p:sldId id="291" r:id="rId31"/>
    <p:sldId id="284" r:id="rId32"/>
    <p:sldId id="285" r:id="rId33"/>
    <p:sldId id="286" r:id="rId34"/>
    <p:sldId id="287" r:id="rId35"/>
    <p:sldId id="288" r:id="rId36"/>
    <p:sldId id="289" r:id="rId37"/>
    <p:sldId id="292" r:id="rId38"/>
    <p:sldId id="293" r:id="rId39"/>
    <p:sldId id="294" r:id="rId40"/>
    <p:sldId id="295" r:id="rId41"/>
    <p:sldId id="296" r:id="rId42"/>
    <p:sldId id="297" r:id="rId43"/>
    <p:sldId id="298" r:id="rId44"/>
    <p:sldId id="299" r:id="rId45"/>
    <p:sldId id="300" r:id="rId46"/>
    <p:sldId id="301" r:id="rId47"/>
    <p:sldId id="303" r:id="rId48"/>
    <p:sldId id="302"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7" autoAdjust="0"/>
  </p:normalViewPr>
  <p:slideViewPr>
    <p:cSldViewPr>
      <p:cViewPr varScale="1">
        <p:scale>
          <a:sx n="46" d="100"/>
          <a:sy n="46" d="100"/>
        </p:scale>
        <p:origin x="-5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1410E1B-103E-433E-ABEC-8F43E272025B}"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B3618A6-9514-4BD2-B0FD-829708BE92B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CB9B38D-314D-4032-ABCA-B2E4E9666CDE}"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CE6345F-F6EB-41FA-AD8B-9B8F6D7306CC}"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5471DF6-C185-4E50-B852-47BDEC8D31C1}"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738B413-057E-4CE3-B11A-7FF838A32652}"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AD75F5F-34BC-4816-AFD2-8A2DBE14CD1C}"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5BCC0C6-CCE4-481A-98F1-435DF455CBDF}"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52F2134-BC68-414E-B46F-4DE2A23B5BE7}"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0F873B53-AFBD-4E2E-8B8E-6DE06291F8F6}"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6BB99C6-903E-44B7-B0B7-523C85F2F9C6}"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6C8E377-0F84-47D4-8252-4F2E1CB51890}"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FF"/>
            </a:gs>
            <a:gs pos="100000">
              <a:srgbClr val="3366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FFB2B32-362E-489F-B862-062A7559EA43}"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slides/_rels/slide3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0.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a:solidFill>
                  <a:schemeClr val="bg1"/>
                </a:solidFill>
              </a:rPr>
              <a:t>INTRODUCTION TO FAMILY FINANCE</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nodePh="1">
                                  <p:stCondLst>
                                    <p:cond delay="0"/>
                                  </p:stCondLst>
                                  <p:endCondLst>
                                    <p:cond evt="begin" delay="0">
                                      <p:tn val="10"/>
                                    </p:cond>
                                  </p:end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dissolve">
                                      <p:cBhvr>
                                        <p:cTn id="12"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p:txBody>
          <a:bodyPr/>
          <a:lstStyle/>
          <a:p>
            <a:pPr marL="609600" indent="-609600">
              <a:buFontTx/>
              <a:buAutoNum type="arabicPeriod" startAt="4"/>
            </a:pPr>
            <a:r>
              <a:rPr lang="en-GB">
                <a:solidFill>
                  <a:schemeClr val="bg1"/>
                </a:solidFill>
              </a:rPr>
              <a:t>Do you have an individual retirement plan?</a:t>
            </a:r>
          </a:p>
          <a:p>
            <a:pPr marL="609600" indent="-609600">
              <a:buFontTx/>
              <a:buNone/>
            </a:pPr>
            <a:r>
              <a:rPr lang="en-GB">
                <a:solidFill>
                  <a:schemeClr val="bg1"/>
                </a:solidFill>
              </a:rPr>
              <a:t>	A) yes		10 points</a:t>
            </a:r>
          </a:p>
          <a:p>
            <a:pPr marL="609600" indent="-609600">
              <a:buFontTx/>
              <a:buNone/>
            </a:pPr>
            <a:r>
              <a:rPr lang="en-GB">
                <a:solidFill>
                  <a:schemeClr val="bg1"/>
                </a:solidFill>
              </a:rPr>
              <a:t>	B) no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dissolve">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dissolve">
                                      <p:cBhvr>
                                        <p:cTn id="12" dur="500"/>
                                        <p:tgtEl>
                                          <p:spTgt spid="11267">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1267">
                                            <p:txEl>
                                              <p:pRg st="2" end="2"/>
                                            </p:txEl>
                                          </p:spTgt>
                                        </p:tgtEl>
                                        <p:attrNameLst>
                                          <p:attrName>style.visibility</p:attrName>
                                        </p:attrNameLst>
                                      </p:cBhvr>
                                      <p:to>
                                        <p:strVal val="visible"/>
                                      </p:to>
                                    </p:set>
                                    <p:animEffect transition="in" filter="dissolve">
                                      <p:cBhvr>
                                        <p:cTn id="16"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marL="609600" indent="-609600">
              <a:buFontTx/>
              <a:buAutoNum type="arabicPeriod" startAt="5"/>
            </a:pPr>
            <a:r>
              <a:rPr lang="en-GB">
                <a:solidFill>
                  <a:schemeClr val="bg1"/>
                </a:solidFill>
              </a:rPr>
              <a:t>How many credit cards and / or charge accounts do you have?</a:t>
            </a:r>
          </a:p>
          <a:p>
            <a:pPr marL="609600" indent="-609600">
              <a:buFontTx/>
              <a:buNone/>
            </a:pPr>
            <a:r>
              <a:rPr lang="en-GB">
                <a:solidFill>
                  <a:schemeClr val="bg1"/>
                </a:solidFill>
              </a:rPr>
              <a:t>	A)  5 or less	10 points</a:t>
            </a:r>
          </a:p>
          <a:p>
            <a:pPr marL="609600" indent="-609600">
              <a:buFontTx/>
              <a:buNone/>
            </a:pPr>
            <a:r>
              <a:rPr lang="en-GB">
                <a:solidFill>
                  <a:schemeClr val="bg1"/>
                </a:solidFill>
              </a:rPr>
              <a:t>	B)  six to eight	  5 points</a:t>
            </a:r>
          </a:p>
          <a:p>
            <a:pPr marL="609600" indent="-609600">
              <a:buFontTx/>
              <a:buNone/>
            </a:pPr>
            <a:r>
              <a:rPr lang="en-GB">
                <a:solidFill>
                  <a:schemeClr val="bg1"/>
                </a:solidFill>
              </a:rPr>
              <a:t>	C)  nine or more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dissolve">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dissolve">
                                      <p:cBhvr>
                                        <p:cTn id="12" dur="500"/>
                                        <p:tgtEl>
                                          <p:spTgt spid="12291">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2291">
                                            <p:txEl>
                                              <p:pRg st="2" end="2"/>
                                            </p:txEl>
                                          </p:spTgt>
                                        </p:tgtEl>
                                        <p:attrNameLst>
                                          <p:attrName>style.visibility</p:attrName>
                                        </p:attrNameLst>
                                      </p:cBhvr>
                                      <p:to>
                                        <p:strVal val="visible"/>
                                      </p:to>
                                    </p:set>
                                    <p:animEffect transition="in" filter="dissolve">
                                      <p:cBhvr>
                                        <p:cTn id="16" dur="500"/>
                                        <p:tgtEl>
                                          <p:spTgt spid="12291">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dissolve">
                                      <p:cBhvr>
                                        <p:cTn id="20"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p:txBody>
          <a:bodyPr/>
          <a:lstStyle/>
          <a:p>
            <a:pPr>
              <a:buFontTx/>
              <a:buNone/>
            </a:pPr>
            <a:r>
              <a:rPr lang="en-GB">
                <a:solidFill>
                  <a:schemeClr val="bg1"/>
                </a:solidFill>
              </a:rPr>
              <a:t>6. Which answer best typifies your credit and/or charge accounts?</a:t>
            </a:r>
          </a:p>
          <a:p>
            <a:pPr>
              <a:buFontTx/>
              <a:buNone/>
            </a:pPr>
            <a:r>
              <a:rPr lang="en-GB">
                <a:solidFill>
                  <a:schemeClr val="bg1"/>
                </a:solidFill>
              </a:rPr>
              <a:t>	A)	Paid in full every month	10 points</a:t>
            </a:r>
          </a:p>
          <a:p>
            <a:pPr>
              <a:buFontTx/>
              <a:buNone/>
            </a:pPr>
            <a:r>
              <a:rPr lang="en-GB">
                <a:solidFill>
                  <a:schemeClr val="bg1"/>
                </a:solidFill>
              </a:rPr>
              <a:t>	B) Pay more than minimum </a:t>
            </a:r>
          </a:p>
          <a:p>
            <a:pPr>
              <a:buFontTx/>
              <a:buNone/>
            </a:pPr>
            <a:r>
              <a:rPr lang="en-GB">
                <a:solidFill>
                  <a:schemeClr val="bg1"/>
                </a:solidFill>
              </a:rPr>
              <a:t>		due monthly			  5 points</a:t>
            </a:r>
          </a:p>
          <a:p>
            <a:pPr>
              <a:buFontTx/>
              <a:buNone/>
            </a:pPr>
            <a:r>
              <a:rPr lang="en-GB">
                <a:solidFill>
                  <a:schemeClr val="bg1"/>
                </a:solidFill>
              </a:rPr>
              <a:t>	C) Pay the minimum each </a:t>
            </a:r>
          </a:p>
          <a:p>
            <a:pPr>
              <a:buFontTx/>
              <a:buNone/>
            </a:pPr>
            <a:r>
              <a:rPr lang="en-GB">
                <a:solidFill>
                  <a:schemeClr val="bg1"/>
                </a:solidFill>
              </a:rPr>
              <a:t>		month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3315">
                                            <p:txEl>
                                              <p:pRg st="2" end="2"/>
                                            </p:txEl>
                                          </p:spTgt>
                                        </p:tgtEl>
                                        <p:attrNameLst>
                                          <p:attrName>style.visibility</p:attrName>
                                        </p:attrNameLst>
                                      </p:cBhvr>
                                      <p:to>
                                        <p:strVal val="visible"/>
                                      </p:to>
                                    </p:set>
                                    <p:animEffect transition="in" filter="dissolve">
                                      <p:cBhvr>
                                        <p:cTn id="16" dur="500"/>
                                        <p:tgtEl>
                                          <p:spTgt spid="13315">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3315">
                                            <p:txEl>
                                              <p:pRg st="3" end="3"/>
                                            </p:txEl>
                                          </p:spTgt>
                                        </p:tgtEl>
                                        <p:attrNameLst>
                                          <p:attrName>style.visibility</p:attrName>
                                        </p:attrNameLst>
                                      </p:cBhvr>
                                      <p:to>
                                        <p:strVal val="visible"/>
                                      </p:to>
                                    </p:set>
                                    <p:animEffect transition="in" filter="dissolve">
                                      <p:cBhvr>
                                        <p:cTn id="20" dur="500"/>
                                        <p:tgtEl>
                                          <p:spTgt spid="13315">
                                            <p:txEl>
                                              <p:pRg st="3" end="3"/>
                                            </p:txEl>
                                          </p:spTgt>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13315">
                                            <p:txEl>
                                              <p:pRg st="4" end="4"/>
                                            </p:txEl>
                                          </p:spTgt>
                                        </p:tgtEl>
                                        <p:attrNameLst>
                                          <p:attrName>style.visibility</p:attrName>
                                        </p:attrNameLst>
                                      </p:cBhvr>
                                      <p:to>
                                        <p:strVal val="visible"/>
                                      </p:to>
                                    </p:set>
                                    <p:animEffect transition="in" filter="dissolve">
                                      <p:cBhvr>
                                        <p:cTn id="24" dur="500"/>
                                        <p:tgtEl>
                                          <p:spTgt spid="13315">
                                            <p:txEl>
                                              <p:pRg st="4" end="4"/>
                                            </p:txEl>
                                          </p:spTgt>
                                        </p:tgtEl>
                                      </p:cBhvr>
                                    </p:animEffect>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13315">
                                            <p:txEl>
                                              <p:pRg st="5" end="5"/>
                                            </p:txEl>
                                          </p:spTgt>
                                        </p:tgtEl>
                                        <p:attrNameLst>
                                          <p:attrName>style.visibility</p:attrName>
                                        </p:attrNameLst>
                                      </p:cBhvr>
                                      <p:to>
                                        <p:strVal val="visible"/>
                                      </p:to>
                                    </p:set>
                                    <p:animEffect transition="in" filter="dissolve">
                                      <p:cBhvr>
                                        <p:cTn id="28"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p:txBody>
          <a:bodyPr/>
          <a:lstStyle/>
          <a:p>
            <a:pPr marL="609600" indent="-609600">
              <a:buFontTx/>
              <a:buAutoNum type="arabicPeriod" startAt="7"/>
            </a:pPr>
            <a:r>
              <a:rPr lang="en-GB">
                <a:solidFill>
                  <a:schemeClr val="bg1"/>
                </a:solidFill>
              </a:rPr>
              <a:t>Do you pay your bills on time?</a:t>
            </a:r>
          </a:p>
          <a:p>
            <a:pPr marL="609600" indent="-609600">
              <a:buFontTx/>
              <a:buNone/>
            </a:pPr>
            <a:r>
              <a:rPr lang="en-GB">
                <a:solidFill>
                  <a:schemeClr val="bg1"/>
                </a:solidFill>
              </a:rPr>
              <a:t>	A) Always		10 points</a:t>
            </a:r>
          </a:p>
          <a:p>
            <a:pPr marL="609600" indent="-609600">
              <a:buFontTx/>
              <a:buNone/>
            </a:pPr>
            <a:r>
              <a:rPr lang="en-GB">
                <a:solidFill>
                  <a:schemeClr val="bg1"/>
                </a:solidFill>
              </a:rPr>
              <a:t>	B) Usually		  5 points</a:t>
            </a:r>
          </a:p>
          <a:p>
            <a:pPr marL="609600" indent="-609600">
              <a:buFontTx/>
              <a:buNone/>
            </a:pPr>
            <a:r>
              <a:rPr lang="en-GB">
                <a:solidFill>
                  <a:schemeClr val="bg1"/>
                </a:solidFill>
              </a:rPr>
              <a:t>	C) Seldom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ssolv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dissolve">
                                      <p:cBhvr>
                                        <p:cTn id="12" dur="500"/>
                                        <p:tgtEl>
                                          <p:spTgt spid="14339">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4339">
                                            <p:txEl>
                                              <p:pRg st="2" end="2"/>
                                            </p:txEl>
                                          </p:spTgt>
                                        </p:tgtEl>
                                        <p:attrNameLst>
                                          <p:attrName>style.visibility</p:attrName>
                                        </p:attrNameLst>
                                      </p:cBhvr>
                                      <p:to>
                                        <p:strVal val="visible"/>
                                      </p:to>
                                    </p:set>
                                    <p:animEffect transition="in" filter="dissolve">
                                      <p:cBhvr>
                                        <p:cTn id="16" dur="500"/>
                                        <p:tgtEl>
                                          <p:spTgt spid="14339">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Effect transition="in" filter="dissolve">
                                      <p:cBhvr>
                                        <p:cTn id="19"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p:txBody>
          <a:bodyPr/>
          <a:lstStyle/>
          <a:p>
            <a:pPr marL="609600" indent="-609600">
              <a:buFontTx/>
              <a:buAutoNum type="arabicPeriod" startAt="8"/>
            </a:pPr>
            <a:r>
              <a:rPr lang="en-GB">
                <a:solidFill>
                  <a:schemeClr val="bg1"/>
                </a:solidFill>
              </a:rPr>
              <a:t>How much of your monthly (4 week) take-home pay do you save?</a:t>
            </a:r>
          </a:p>
          <a:p>
            <a:pPr marL="609600" indent="-609600">
              <a:buFontTx/>
              <a:buNone/>
            </a:pPr>
            <a:r>
              <a:rPr lang="en-GB">
                <a:solidFill>
                  <a:schemeClr val="bg1"/>
                </a:solidFill>
              </a:rPr>
              <a:t>	A) Less than 10% or none		0 points</a:t>
            </a:r>
          </a:p>
          <a:p>
            <a:pPr marL="609600" indent="-609600">
              <a:buFontTx/>
              <a:buNone/>
            </a:pPr>
            <a:r>
              <a:rPr lang="en-GB">
                <a:solidFill>
                  <a:schemeClr val="bg1"/>
                </a:solidFill>
              </a:rPr>
              <a:t>	B) 10%					5 points</a:t>
            </a:r>
          </a:p>
          <a:p>
            <a:pPr marL="609600" indent="-609600">
              <a:buFontTx/>
              <a:buNone/>
            </a:pPr>
            <a:r>
              <a:rPr lang="en-GB">
                <a:solidFill>
                  <a:schemeClr val="bg1"/>
                </a:solidFill>
              </a:rPr>
              <a:t>	C) More than 10%		      10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5363">
                                            <p:txEl>
                                              <p:pRg st="2" end="2"/>
                                            </p:txEl>
                                          </p:spTgt>
                                        </p:tgtEl>
                                        <p:attrNameLst>
                                          <p:attrName>style.visibility</p:attrName>
                                        </p:attrNameLst>
                                      </p:cBhvr>
                                      <p:to>
                                        <p:strVal val="visible"/>
                                      </p:to>
                                    </p:set>
                                    <p:animEffect transition="in" filter="dissolve">
                                      <p:cBhvr>
                                        <p:cTn id="16" dur="500"/>
                                        <p:tgtEl>
                                          <p:spTgt spid="15363">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5363">
                                            <p:txEl>
                                              <p:pRg st="3" end="3"/>
                                            </p:txEl>
                                          </p:spTgt>
                                        </p:tgtEl>
                                        <p:attrNameLst>
                                          <p:attrName>style.visibility</p:attrName>
                                        </p:attrNameLst>
                                      </p:cBhvr>
                                      <p:to>
                                        <p:strVal val="visible"/>
                                      </p:to>
                                    </p:set>
                                    <p:animEffect transition="in" filter="dissolve">
                                      <p:cBhvr>
                                        <p:cTn id="20"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lstStyle/>
          <a:p>
            <a:pPr>
              <a:buFontTx/>
              <a:buNone/>
            </a:pPr>
            <a:r>
              <a:rPr lang="en-GB">
                <a:solidFill>
                  <a:schemeClr val="bg1"/>
                </a:solidFill>
              </a:rPr>
              <a:t>9. How much cash do you have on hand in savings and other liquid assets?</a:t>
            </a:r>
          </a:p>
          <a:p>
            <a:pPr>
              <a:buFontTx/>
              <a:buNone/>
            </a:pPr>
            <a:r>
              <a:rPr lang="en-GB">
                <a:solidFill>
                  <a:schemeClr val="bg1"/>
                </a:solidFill>
              </a:rPr>
              <a:t>	A) one week’s pay or none	0 points</a:t>
            </a:r>
          </a:p>
          <a:p>
            <a:pPr>
              <a:buFontTx/>
              <a:buNone/>
            </a:pPr>
            <a:r>
              <a:rPr lang="en-GB">
                <a:solidFill>
                  <a:schemeClr val="bg1"/>
                </a:solidFill>
              </a:rPr>
              <a:t>	B) one month’s pay		5 points</a:t>
            </a:r>
          </a:p>
          <a:p>
            <a:pPr>
              <a:buFontTx/>
              <a:buNone/>
            </a:pPr>
            <a:r>
              <a:rPr lang="en-GB">
                <a:solidFill>
                  <a:schemeClr val="bg1"/>
                </a:solidFill>
              </a:rPr>
              <a:t>	C) Two month’s pay </a:t>
            </a:r>
          </a:p>
          <a:p>
            <a:pPr>
              <a:buFontTx/>
              <a:buNone/>
            </a:pPr>
            <a:r>
              <a:rPr lang="en-GB">
                <a:solidFill>
                  <a:schemeClr val="bg1"/>
                </a:solidFill>
              </a:rPr>
              <a:t>		or more			      10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6387">
                                            <p:txEl>
                                              <p:pRg st="2" end="2"/>
                                            </p:txEl>
                                          </p:spTgt>
                                        </p:tgtEl>
                                        <p:attrNameLst>
                                          <p:attrName>style.visibility</p:attrName>
                                        </p:attrNameLst>
                                      </p:cBhvr>
                                      <p:to>
                                        <p:strVal val="visible"/>
                                      </p:to>
                                    </p:set>
                                    <p:animEffect transition="in" filter="dissolve">
                                      <p:cBhvr>
                                        <p:cTn id="16" dur="500"/>
                                        <p:tgtEl>
                                          <p:spTgt spid="16387">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animEffect transition="in" filter="dissolve">
                                      <p:cBhvr>
                                        <p:cTn id="20" dur="500"/>
                                        <p:tgtEl>
                                          <p:spTgt spid="16387">
                                            <p:txEl>
                                              <p:pRg st="3" end="3"/>
                                            </p:txEl>
                                          </p:spTgt>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16387">
                                            <p:txEl>
                                              <p:pRg st="4" end="4"/>
                                            </p:txEl>
                                          </p:spTgt>
                                        </p:tgtEl>
                                        <p:attrNameLst>
                                          <p:attrName>style.visibility</p:attrName>
                                        </p:attrNameLst>
                                      </p:cBhvr>
                                      <p:to>
                                        <p:strVal val="visible"/>
                                      </p:to>
                                    </p:set>
                                    <p:animEffect transition="in" filter="dissolve">
                                      <p:cBhvr>
                                        <p:cTn id="24"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marL="609600" indent="-609600">
              <a:buFontTx/>
              <a:buAutoNum type="arabicPeriod" startAt="10"/>
            </a:pPr>
            <a:r>
              <a:rPr lang="en-GB">
                <a:solidFill>
                  <a:schemeClr val="bg1"/>
                </a:solidFill>
              </a:rPr>
              <a:t>Do you need a second job or use your savings to pay monthly bills or expenses?</a:t>
            </a:r>
          </a:p>
          <a:p>
            <a:pPr marL="609600" indent="-609600">
              <a:buFontTx/>
              <a:buNone/>
            </a:pPr>
            <a:r>
              <a:rPr lang="en-GB">
                <a:solidFill>
                  <a:schemeClr val="bg1"/>
                </a:solidFill>
              </a:rPr>
              <a:t>	A) Never		10 points</a:t>
            </a:r>
          </a:p>
          <a:p>
            <a:pPr marL="609600" indent="-609600">
              <a:buFontTx/>
              <a:buNone/>
            </a:pPr>
            <a:r>
              <a:rPr lang="en-GB">
                <a:solidFill>
                  <a:schemeClr val="bg1"/>
                </a:solidFill>
              </a:rPr>
              <a:t>	B) Occasionally	  5 points</a:t>
            </a:r>
          </a:p>
          <a:p>
            <a:pPr marL="609600" indent="-609600">
              <a:buFontTx/>
              <a:buNone/>
            </a:pPr>
            <a:r>
              <a:rPr lang="en-GB">
                <a:solidFill>
                  <a:schemeClr val="bg1"/>
                </a:solidFill>
              </a:rPr>
              <a:t>	C) Often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ssolve">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dissolve">
                                      <p:cBhvr>
                                        <p:cTn id="12" dur="500"/>
                                        <p:tgtEl>
                                          <p:spTgt spid="17411">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7411">
                                            <p:txEl>
                                              <p:pRg st="2" end="2"/>
                                            </p:txEl>
                                          </p:spTgt>
                                        </p:tgtEl>
                                        <p:attrNameLst>
                                          <p:attrName>style.visibility</p:attrName>
                                        </p:attrNameLst>
                                      </p:cBhvr>
                                      <p:to>
                                        <p:strVal val="visible"/>
                                      </p:to>
                                    </p:set>
                                    <p:animEffect transition="in" filter="dissolve">
                                      <p:cBhvr>
                                        <p:cTn id="16" dur="500"/>
                                        <p:tgtEl>
                                          <p:spTgt spid="17411">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7411">
                                            <p:txEl>
                                              <p:pRg st="3" end="3"/>
                                            </p:txEl>
                                          </p:spTgt>
                                        </p:tgtEl>
                                        <p:attrNameLst>
                                          <p:attrName>style.visibility</p:attrName>
                                        </p:attrNameLst>
                                      </p:cBhvr>
                                      <p:to>
                                        <p:strVal val="visible"/>
                                      </p:to>
                                    </p:set>
                                    <p:animEffect transition="in" filter="dissolve">
                                      <p:cBhvr>
                                        <p:cTn id="20"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solidFill>
                  <a:schemeClr val="bg1"/>
                </a:solidFill>
              </a:rPr>
              <a:t>Totals:</a:t>
            </a:r>
          </a:p>
        </p:txBody>
      </p:sp>
      <p:sp>
        <p:nvSpPr>
          <p:cNvPr id="18435" name="Rectangle 3"/>
          <p:cNvSpPr>
            <a:spLocks noGrp="1" noChangeArrowheads="1"/>
          </p:cNvSpPr>
          <p:nvPr>
            <p:ph type="body" idx="1"/>
          </p:nvPr>
        </p:nvSpPr>
        <p:spPr/>
        <p:txBody>
          <a:bodyPr/>
          <a:lstStyle/>
          <a:p>
            <a:pPr>
              <a:buFontTx/>
              <a:buNone/>
            </a:pPr>
            <a:r>
              <a:rPr lang="en-GB">
                <a:solidFill>
                  <a:schemeClr val="bg1"/>
                </a:solidFill>
              </a:rPr>
              <a:t>75 – 100 points	Top money manager.</a:t>
            </a:r>
          </a:p>
          <a:p>
            <a:pPr>
              <a:buFontTx/>
              <a:buNone/>
            </a:pPr>
            <a:r>
              <a:rPr lang="en-GB">
                <a:solidFill>
                  <a:schemeClr val="bg1"/>
                </a:solidFill>
              </a:rPr>
              <a:t>50 – 74 points		OK, but be careful.</a:t>
            </a:r>
          </a:p>
          <a:p>
            <a:pPr>
              <a:buFontTx/>
              <a:buNone/>
            </a:pPr>
            <a:r>
              <a:rPr lang="en-GB">
                <a:solidFill>
                  <a:schemeClr val="bg1"/>
                </a:solidFill>
              </a:rPr>
              <a:t>Under 50 points	Beware, you may have 				some problems!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dissolve">
                                      <p:cBhvr>
                                        <p:cTn id="12" dur="500"/>
                                        <p:tgtEl>
                                          <p:spTgt spid="184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dissolve">
                                      <p:cBhvr>
                                        <p:cTn id="17" dur="500"/>
                                        <p:tgtEl>
                                          <p:spTgt spid="184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dissolve">
                                      <p:cBhvr>
                                        <p:cTn id="2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b="1">
                <a:solidFill>
                  <a:schemeClr val="bg1"/>
                </a:solidFill>
              </a:rPr>
              <a:t>Why Have a Budget?</a:t>
            </a:r>
          </a:p>
        </p:txBody>
      </p:sp>
      <p:sp>
        <p:nvSpPr>
          <p:cNvPr id="19459" name="Rectangle 3"/>
          <p:cNvSpPr>
            <a:spLocks noGrp="1" noChangeArrowheads="1"/>
          </p:cNvSpPr>
          <p:nvPr>
            <p:ph type="body" idx="1"/>
          </p:nvPr>
        </p:nvSpPr>
        <p:spPr/>
        <p:txBody>
          <a:bodyPr/>
          <a:lstStyle/>
          <a:p>
            <a:pPr>
              <a:buFontTx/>
              <a:buNone/>
            </a:pPr>
            <a:r>
              <a:rPr lang="en-US" b="1">
                <a:solidFill>
                  <a:schemeClr val="bg1"/>
                </a:solidFill>
              </a:rPr>
              <a:t>“For which one of you, when he wants to build a tower, does not first sit down and calculate the cost to see if he has enough to complete it?</a:t>
            </a:r>
            <a:r>
              <a:rPr lang="en-GB" b="1">
                <a:solidFill>
                  <a:schemeClr val="bg1"/>
                </a:solidFill>
              </a:rPr>
              <a:t> </a:t>
            </a:r>
          </a:p>
          <a:p>
            <a:pPr>
              <a:buFontTx/>
              <a:buNone/>
            </a:pPr>
            <a:r>
              <a:rPr lang="en-GB" b="1">
                <a:solidFill>
                  <a:schemeClr val="bg1"/>
                </a:solidFill>
              </a:rPr>
              <a:t>	(</a:t>
            </a:r>
            <a:r>
              <a:rPr lang="en-GB" sz="2000" b="1" i="1">
                <a:solidFill>
                  <a:schemeClr val="bg1"/>
                </a:solidFill>
              </a:rPr>
              <a:t>New American Standard Bible)</a:t>
            </a:r>
            <a:endParaRPr lang="en-GB" sz="20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dissolve">
                                      <p:cBhvr>
                                        <p:cTn id="12" dur="500"/>
                                        <p:tgtEl>
                                          <p:spTgt spid="194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dissolve">
                                      <p:cBhvr>
                                        <p:cTn id="17" dur="500"/>
                                        <p:tgtEl>
                                          <p:spTgt spid="194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algn="ctr">
              <a:buFontTx/>
              <a:buNone/>
            </a:pPr>
            <a:r>
              <a:rPr lang="en-GB" sz="4000" b="1">
                <a:solidFill>
                  <a:schemeClr val="bg1"/>
                </a:solidFill>
              </a:rPr>
              <a:t>Budgeting helps you get a handle on the urge to splurge! It helps you control your spending.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ssolve">
                                      <p:cBhvr>
                                        <p:cTn id="7" dur="5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p:txBody>
          <a:bodyPr/>
          <a:lstStyle/>
          <a:p>
            <a:pPr>
              <a:buFontTx/>
              <a:buNone/>
            </a:pPr>
            <a:r>
              <a:rPr lang="en-GB" b="1">
                <a:solidFill>
                  <a:schemeClr val="bg1"/>
                </a:solidFill>
              </a:rPr>
              <a:t>For the average individual up to 80% of the waking day is spent dreaming about, thinking about and in the pursuit of  money.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b="1">
                <a:solidFill>
                  <a:schemeClr val="bg1"/>
                </a:solidFill>
              </a:rPr>
              <a:t>Reasons For a Family Budget:</a:t>
            </a:r>
          </a:p>
        </p:txBody>
      </p:sp>
      <p:sp>
        <p:nvSpPr>
          <p:cNvPr id="21507" name="Rectangle 3"/>
          <p:cNvSpPr>
            <a:spLocks noGrp="1" noChangeArrowheads="1"/>
          </p:cNvSpPr>
          <p:nvPr>
            <p:ph type="body" idx="1"/>
          </p:nvPr>
        </p:nvSpPr>
        <p:spPr>
          <a:xfrm>
            <a:off x="457200" y="1295400"/>
            <a:ext cx="8229600" cy="4830763"/>
          </a:xfrm>
        </p:spPr>
        <p:txBody>
          <a:bodyPr/>
          <a:lstStyle/>
          <a:p>
            <a:pPr marL="609600" indent="-609600">
              <a:lnSpc>
                <a:spcPct val="90000"/>
              </a:lnSpc>
              <a:buFontTx/>
              <a:buAutoNum type="arabicPeriod"/>
            </a:pPr>
            <a:r>
              <a:rPr lang="en-GB" b="1">
                <a:solidFill>
                  <a:schemeClr val="bg1"/>
                </a:solidFill>
              </a:rPr>
              <a:t>Gives direction to family goals.</a:t>
            </a:r>
          </a:p>
          <a:p>
            <a:pPr marL="609600" indent="-609600">
              <a:lnSpc>
                <a:spcPct val="90000"/>
              </a:lnSpc>
              <a:buFontTx/>
              <a:buAutoNum type="arabicPeriod"/>
            </a:pPr>
            <a:r>
              <a:rPr lang="en-GB" b="1">
                <a:solidFill>
                  <a:schemeClr val="bg1"/>
                </a:solidFill>
              </a:rPr>
              <a:t>Places controls on spending.</a:t>
            </a:r>
          </a:p>
          <a:p>
            <a:pPr marL="609600" indent="-609600">
              <a:lnSpc>
                <a:spcPct val="90000"/>
              </a:lnSpc>
              <a:buFontTx/>
              <a:buAutoNum type="arabicPeriod"/>
            </a:pPr>
            <a:r>
              <a:rPr lang="en-GB" b="1">
                <a:solidFill>
                  <a:schemeClr val="bg1"/>
                </a:solidFill>
              </a:rPr>
              <a:t>Provides needed discipline.</a:t>
            </a:r>
          </a:p>
          <a:p>
            <a:pPr marL="609600" indent="-609600">
              <a:lnSpc>
                <a:spcPct val="90000"/>
              </a:lnSpc>
              <a:buFontTx/>
              <a:buAutoNum type="arabicPeriod"/>
            </a:pPr>
            <a:r>
              <a:rPr lang="en-GB" b="1">
                <a:solidFill>
                  <a:schemeClr val="bg1"/>
                </a:solidFill>
              </a:rPr>
              <a:t>Puts system into giving to God.</a:t>
            </a:r>
          </a:p>
          <a:p>
            <a:pPr marL="609600" indent="-609600">
              <a:lnSpc>
                <a:spcPct val="90000"/>
              </a:lnSpc>
              <a:buFontTx/>
              <a:buAutoNum type="arabicPeriod"/>
            </a:pPr>
            <a:r>
              <a:rPr lang="en-GB" b="1">
                <a:solidFill>
                  <a:schemeClr val="bg1"/>
                </a:solidFill>
              </a:rPr>
              <a:t>Provides for the unexpected.</a:t>
            </a:r>
          </a:p>
          <a:p>
            <a:pPr marL="609600" indent="-609600">
              <a:lnSpc>
                <a:spcPct val="90000"/>
              </a:lnSpc>
              <a:buFontTx/>
              <a:buAutoNum type="arabicPeriod"/>
            </a:pPr>
            <a:r>
              <a:rPr lang="en-GB" b="1">
                <a:solidFill>
                  <a:schemeClr val="bg1"/>
                </a:solidFill>
              </a:rPr>
              <a:t>Unites the family in planning and decision making.</a:t>
            </a:r>
          </a:p>
          <a:p>
            <a:pPr marL="609600" indent="-609600">
              <a:lnSpc>
                <a:spcPct val="90000"/>
              </a:lnSpc>
              <a:buFontTx/>
              <a:buAutoNum type="arabicPeriod"/>
            </a:pPr>
            <a:r>
              <a:rPr lang="en-GB" b="1">
                <a:solidFill>
                  <a:schemeClr val="bg1"/>
                </a:solidFill>
              </a:rPr>
              <a:t>Assists you in managing what God gives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dissolve">
                                      <p:cBhvr>
                                        <p:cTn id="12" dur="500"/>
                                        <p:tgtEl>
                                          <p:spTgt spid="215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dissolve">
                                      <p:cBhvr>
                                        <p:cTn id="17" dur="500"/>
                                        <p:tgtEl>
                                          <p:spTgt spid="215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dissolve">
                                      <p:cBhvr>
                                        <p:cTn id="22" dur="500"/>
                                        <p:tgtEl>
                                          <p:spTgt spid="215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dissolve">
                                      <p:cBhvr>
                                        <p:cTn id="27" dur="500"/>
                                        <p:tgtEl>
                                          <p:spTgt spid="2150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507">
                                            <p:txEl>
                                              <p:pRg st="4" end="4"/>
                                            </p:txEl>
                                          </p:spTgt>
                                        </p:tgtEl>
                                        <p:attrNameLst>
                                          <p:attrName>style.visibility</p:attrName>
                                        </p:attrNameLst>
                                      </p:cBhvr>
                                      <p:to>
                                        <p:strVal val="visible"/>
                                      </p:to>
                                    </p:set>
                                    <p:animEffect transition="in" filter="dissolve">
                                      <p:cBhvr>
                                        <p:cTn id="32" dur="500"/>
                                        <p:tgtEl>
                                          <p:spTgt spid="2150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507">
                                            <p:txEl>
                                              <p:pRg st="5" end="5"/>
                                            </p:txEl>
                                          </p:spTgt>
                                        </p:tgtEl>
                                        <p:attrNameLst>
                                          <p:attrName>style.visibility</p:attrName>
                                        </p:attrNameLst>
                                      </p:cBhvr>
                                      <p:to>
                                        <p:strVal val="visible"/>
                                      </p:to>
                                    </p:set>
                                    <p:animEffect transition="in" filter="dissolve">
                                      <p:cBhvr>
                                        <p:cTn id="37" dur="500"/>
                                        <p:tgtEl>
                                          <p:spTgt spid="2150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507">
                                            <p:txEl>
                                              <p:pRg st="6" end="6"/>
                                            </p:txEl>
                                          </p:spTgt>
                                        </p:tgtEl>
                                        <p:attrNameLst>
                                          <p:attrName>style.visibility</p:attrName>
                                        </p:attrNameLst>
                                      </p:cBhvr>
                                      <p:to>
                                        <p:strVal val="visible"/>
                                      </p:to>
                                    </p:set>
                                    <p:animEffect transition="in" filter="dissolve">
                                      <p:cBhvr>
                                        <p:cTn id="42" dur="500"/>
                                        <p:tgtEl>
                                          <p:spTgt spid="215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a:buFontTx/>
              <a:buNone/>
            </a:pPr>
            <a:r>
              <a:rPr lang="en-GB" b="1">
                <a:solidFill>
                  <a:schemeClr val="bg1"/>
                </a:solidFill>
              </a:rPr>
              <a:t>Money is either a useful servant or a terrible master.  The key to financial success is to tell your money where to go, not try to figure out where it went.</a:t>
            </a:r>
          </a:p>
          <a:p>
            <a:pPr>
              <a:buFontTx/>
              <a:buNone/>
            </a:pPr>
            <a:r>
              <a:rPr lang="en-GB" b="1">
                <a:solidFill>
                  <a:schemeClr val="bg1"/>
                </a:solidFill>
              </a:rPr>
              <a:t>A realistic budget will help you to do just that.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dissolve">
                                      <p:cBhvr>
                                        <p:cTn id="7" dur="500"/>
                                        <p:tgtEl>
                                          <p:spTgt spid="22531">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animEffect transition="in" filter="dissolve">
                                      <p:cBhvr>
                                        <p:cTn id="11"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z="4000" b="1">
                <a:solidFill>
                  <a:schemeClr val="bg1"/>
                </a:solidFill>
              </a:rPr>
              <a:t>Steps in Developing a Family Budget:</a:t>
            </a:r>
          </a:p>
        </p:txBody>
      </p:sp>
      <p:sp>
        <p:nvSpPr>
          <p:cNvPr id="23555" name="Rectangle 3"/>
          <p:cNvSpPr>
            <a:spLocks noGrp="1" noChangeArrowheads="1"/>
          </p:cNvSpPr>
          <p:nvPr>
            <p:ph type="body" idx="1"/>
          </p:nvPr>
        </p:nvSpPr>
        <p:spPr/>
        <p:txBody>
          <a:bodyPr/>
          <a:lstStyle/>
          <a:p>
            <a:pPr marL="609600" indent="-609600">
              <a:buFontTx/>
              <a:buAutoNum type="arabicPeriod"/>
            </a:pPr>
            <a:r>
              <a:rPr lang="en-GB">
                <a:solidFill>
                  <a:schemeClr val="bg1"/>
                </a:solidFill>
              </a:rPr>
              <a:t>Estimate your income.</a:t>
            </a:r>
          </a:p>
          <a:p>
            <a:pPr marL="609600" indent="-609600">
              <a:buFontTx/>
              <a:buAutoNum type="arabicPeriod"/>
            </a:pPr>
            <a:r>
              <a:rPr lang="en-GB">
                <a:solidFill>
                  <a:schemeClr val="bg1"/>
                </a:solidFill>
              </a:rPr>
              <a:t>Estimate your expenses over the past year.</a:t>
            </a:r>
          </a:p>
          <a:p>
            <a:pPr marL="609600" indent="-609600">
              <a:buFontTx/>
              <a:buAutoNum type="arabicPeriod"/>
            </a:pPr>
            <a:r>
              <a:rPr lang="en-GB">
                <a:solidFill>
                  <a:schemeClr val="bg1"/>
                </a:solidFill>
              </a:rPr>
              <a:t>Discuss your objectives and set goals. Write them down.  Remember goals should be “SMART.”</a:t>
            </a:r>
          </a:p>
          <a:p>
            <a:pPr marL="609600" indent="-609600">
              <a:buFontTx/>
              <a:buNone/>
            </a:pPr>
            <a:r>
              <a:rPr lang="en-GB">
                <a:solidFill>
                  <a:schemeClr val="bg1"/>
                </a:solidFill>
              </a:rPr>
              <a:t>4.  Mark goals as short term, medium term and long term.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dissolve">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dissolve">
                                      <p:cBhvr>
                                        <p:cTn id="17" dur="500"/>
                                        <p:tgtEl>
                                          <p:spTgt spid="235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555">
                                            <p:txEl>
                                              <p:pRg st="2" end="2"/>
                                            </p:txEl>
                                          </p:spTgt>
                                        </p:tgtEl>
                                        <p:attrNameLst>
                                          <p:attrName>style.visibility</p:attrName>
                                        </p:attrNameLst>
                                      </p:cBhvr>
                                      <p:to>
                                        <p:strVal val="visible"/>
                                      </p:to>
                                    </p:set>
                                    <p:animEffect transition="in" filter="dissolve">
                                      <p:cBhvr>
                                        <p:cTn id="22" dur="500"/>
                                        <p:tgtEl>
                                          <p:spTgt spid="235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3555">
                                            <p:txEl>
                                              <p:pRg st="3" end="3"/>
                                            </p:txEl>
                                          </p:spTgt>
                                        </p:tgtEl>
                                        <p:attrNameLst>
                                          <p:attrName>style.visibility</p:attrName>
                                        </p:attrNameLst>
                                      </p:cBhvr>
                                      <p:to>
                                        <p:strVal val="visible"/>
                                      </p:to>
                                    </p:set>
                                    <p:animEffect transition="in" filter="dissolve">
                                      <p:cBhvr>
                                        <p:cTn id="27"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marL="609600" indent="-609600">
              <a:buFontTx/>
              <a:buAutoNum type="arabicPeriod" startAt="5"/>
            </a:pPr>
            <a:r>
              <a:rPr lang="en-GB">
                <a:solidFill>
                  <a:schemeClr val="bg1"/>
                </a:solidFill>
              </a:rPr>
              <a:t>Determine how much you will spend on what.  Ensure that your income is more than your expenses.</a:t>
            </a:r>
          </a:p>
          <a:p>
            <a:pPr marL="609600" indent="-609600">
              <a:buFontTx/>
              <a:buAutoNum type="arabicPeriod" startAt="5"/>
            </a:pPr>
            <a:r>
              <a:rPr lang="en-GB">
                <a:solidFill>
                  <a:schemeClr val="bg1"/>
                </a:solidFill>
              </a:rPr>
              <a:t>Expenditures should be divided into Fixed and flexible.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dissolve">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dissolve">
                                      <p:cBhvr>
                                        <p:cTn id="12"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solidFill>
                  <a:schemeClr val="bg1"/>
                </a:solidFill>
              </a:rPr>
              <a:t>Fixed Expenditures:</a:t>
            </a:r>
          </a:p>
        </p:txBody>
      </p:sp>
      <p:sp>
        <p:nvSpPr>
          <p:cNvPr id="25603" name="Rectangle 3"/>
          <p:cNvSpPr>
            <a:spLocks noGrp="1" noChangeArrowheads="1"/>
          </p:cNvSpPr>
          <p:nvPr>
            <p:ph type="body" idx="1"/>
          </p:nvPr>
        </p:nvSpPr>
        <p:spPr>
          <a:xfrm>
            <a:off x="457200" y="1219200"/>
            <a:ext cx="8229600" cy="4906963"/>
          </a:xfrm>
        </p:spPr>
        <p:txBody>
          <a:bodyPr/>
          <a:lstStyle/>
          <a:p>
            <a:pPr>
              <a:lnSpc>
                <a:spcPct val="90000"/>
              </a:lnSpc>
            </a:pPr>
            <a:r>
              <a:rPr lang="en-GB">
                <a:solidFill>
                  <a:schemeClr val="bg1"/>
                </a:solidFill>
              </a:rPr>
              <a:t>Tithe</a:t>
            </a:r>
          </a:p>
          <a:p>
            <a:pPr>
              <a:lnSpc>
                <a:spcPct val="90000"/>
              </a:lnSpc>
            </a:pPr>
            <a:r>
              <a:rPr lang="en-GB">
                <a:solidFill>
                  <a:schemeClr val="bg1"/>
                </a:solidFill>
              </a:rPr>
              <a:t>Offering</a:t>
            </a:r>
          </a:p>
          <a:p>
            <a:pPr>
              <a:lnSpc>
                <a:spcPct val="90000"/>
              </a:lnSpc>
            </a:pPr>
            <a:r>
              <a:rPr lang="en-GB">
                <a:solidFill>
                  <a:schemeClr val="bg1"/>
                </a:solidFill>
              </a:rPr>
              <a:t>Taxes</a:t>
            </a:r>
          </a:p>
          <a:p>
            <a:pPr>
              <a:lnSpc>
                <a:spcPct val="90000"/>
              </a:lnSpc>
            </a:pPr>
            <a:r>
              <a:rPr lang="en-GB">
                <a:solidFill>
                  <a:schemeClr val="bg1"/>
                </a:solidFill>
              </a:rPr>
              <a:t>Savings and Investments</a:t>
            </a:r>
          </a:p>
          <a:p>
            <a:pPr>
              <a:lnSpc>
                <a:spcPct val="90000"/>
              </a:lnSpc>
            </a:pPr>
            <a:r>
              <a:rPr lang="en-GB">
                <a:solidFill>
                  <a:schemeClr val="bg1"/>
                </a:solidFill>
              </a:rPr>
              <a:t>Insurance (accident, property, health)</a:t>
            </a:r>
          </a:p>
          <a:p>
            <a:pPr>
              <a:lnSpc>
                <a:spcPct val="90000"/>
              </a:lnSpc>
            </a:pPr>
            <a:r>
              <a:rPr lang="en-GB">
                <a:solidFill>
                  <a:schemeClr val="bg1"/>
                </a:solidFill>
              </a:rPr>
              <a:t>Rent/house payment</a:t>
            </a:r>
          </a:p>
          <a:p>
            <a:pPr>
              <a:lnSpc>
                <a:spcPct val="90000"/>
              </a:lnSpc>
            </a:pPr>
            <a:r>
              <a:rPr lang="en-GB">
                <a:solidFill>
                  <a:schemeClr val="bg1"/>
                </a:solidFill>
              </a:rPr>
              <a:t>Instalment payments</a:t>
            </a:r>
          </a:p>
          <a:p>
            <a:pPr>
              <a:lnSpc>
                <a:spcPct val="90000"/>
              </a:lnSpc>
            </a:pPr>
            <a:r>
              <a:rPr lang="en-GB">
                <a:solidFill>
                  <a:schemeClr val="bg1"/>
                </a:solidFill>
              </a:rPr>
              <a:t>Auto Depreciation</a:t>
            </a:r>
          </a:p>
          <a:p>
            <a:pPr>
              <a:lnSpc>
                <a:spcPct val="90000"/>
              </a:lnSpc>
            </a:pPr>
            <a:r>
              <a:rPr lang="en-GB">
                <a:solidFill>
                  <a:schemeClr val="bg1"/>
                </a:solidFill>
              </a:rPr>
              <a:t>Other</a:t>
            </a:r>
          </a:p>
          <a:p>
            <a:pPr>
              <a:lnSpc>
                <a:spcPct val="90000"/>
              </a:lnSpc>
            </a:pPr>
            <a:endParaRPr lang="en-GB">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dissolve">
                                      <p:cBhvr>
                                        <p:cTn id="7" dur="5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dissolve">
                                      <p:cBhvr>
                                        <p:cTn id="12" dur="500"/>
                                        <p:tgtEl>
                                          <p:spTgt spid="256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dissolve">
                                      <p:cBhvr>
                                        <p:cTn id="17" dur="500"/>
                                        <p:tgtEl>
                                          <p:spTgt spid="256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dissolve">
                                      <p:cBhvr>
                                        <p:cTn id="22" dur="500"/>
                                        <p:tgtEl>
                                          <p:spTgt spid="256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dissolve">
                                      <p:cBhvr>
                                        <p:cTn id="27" dur="500"/>
                                        <p:tgtEl>
                                          <p:spTgt spid="256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603">
                                            <p:txEl>
                                              <p:pRg st="4" end="4"/>
                                            </p:txEl>
                                          </p:spTgt>
                                        </p:tgtEl>
                                        <p:attrNameLst>
                                          <p:attrName>style.visibility</p:attrName>
                                        </p:attrNameLst>
                                      </p:cBhvr>
                                      <p:to>
                                        <p:strVal val="visible"/>
                                      </p:to>
                                    </p:set>
                                    <p:animEffect transition="in" filter="dissolve">
                                      <p:cBhvr>
                                        <p:cTn id="32" dur="500"/>
                                        <p:tgtEl>
                                          <p:spTgt spid="2560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5603">
                                            <p:txEl>
                                              <p:pRg st="5" end="5"/>
                                            </p:txEl>
                                          </p:spTgt>
                                        </p:tgtEl>
                                        <p:attrNameLst>
                                          <p:attrName>style.visibility</p:attrName>
                                        </p:attrNameLst>
                                      </p:cBhvr>
                                      <p:to>
                                        <p:strVal val="visible"/>
                                      </p:to>
                                    </p:set>
                                    <p:animEffect transition="in" filter="dissolve">
                                      <p:cBhvr>
                                        <p:cTn id="37" dur="500"/>
                                        <p:tgtEl>
                                          <p:spTgt spid="2560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5603">
                                            <p:txEl>
                                              <p:pRg st="6" end="6"/>
                                            </p:txEl>
                                          </p:spTgt>
                                        </p:tgtEl>
                                        <p:attrNameLst>
                                          <p:attrName>style.visibility</p:attrName>
                                        </p:attrNameLst>
                                      </p:cBhvr>
                                      <p:to>
                                        <p:strVal val="visible"/>
                                      </p:to>
                                    </p:set>
                                    <p:animEffect transition="in" filter="dissolve">
                                      <p:cBhvr>
                                        <p:cTn id="42" dur="500"/>
                                        <p:tgtEl>
                                          <p:spTgt spid="2560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5603">
                                            <p:txEl>
                                              <p:pRg st="7" end="7"/>
                                            </p:txEl>
                                          </p:spTgt>
                                        </p:tgtEl>
                                        <p:attrNameLst>
                                          <p:attrName>style.visibility</p:attrName>
                                        </p:attrNameLst>
                                      </p:cBhvr>
                                      <p:to>
                                        <p:strVal val="visible"/>
                                      </p:to>
                                    </p:set>
                                    <p:animEffect transition="in" filter="dissolve">
                                      <p:cBhvr>
                                        <p:cTn id="47" dur="500"/>
                                        <p:tgtEl>
                                          <p:spTgt spid="2560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5603">
                                            <p:txEl>
                                              <p:pRg st="8" end="8"/>
                                            </p:txEl>
                                          </p:spTgt>
                                        </p:tgtEl>
                                        <p:attrNameLst>
                                          <p:attrName>style.visibility</p:attrName>
                                        </p:attrNameLst>
                                      </p:cBhvr>
                                      <p:to>
                                        <p:strVal val="visible"/>
                                      </p:to>
                                    </p:set>
                                    <p:animEffect transition="in" filter="dissolve">
                                      <p:cBhvr>
                                        <p:cTn id="52" dur="500"/>
                                        <p:tgtEl>
                                          <p:spTgt spid="256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solidFill>
                  <a:schemeClr val="bg1"/>
                </a:solidFill>
              </a:rPr>
              <a:t>Flexible Expenditures:</a:t>
            </a:r>
          </a:p>
        </p:txBody>
      </p:sp>
      <p:sp>
        <p:nvSpPr>
          <p:cNvPr id="26627" name="Rectangle 3"/>
          <p:cNvSpPr>
            <a:spLocks noGrp="1" noChangeArrowheads="1"/>
          </p:cNvSpPr>
          <p:nvPr>
            <p:ph type="body" sz="half" idx="1"/>
          </p:nvPr>
        </p:nvSpPr>
        <p:spPr/>
        <p:txBody>
          <a:bodyPr/>
          <a:lstStyle/>
          <a:p>
            <a:r>
              <a:rPr lang="en-GB">
                <a:solidFill>
                  <a:schemeClr val="bg1"/>
                </a:solidFill>
              </a:rPr>
              <a:t>Food</a:t>
            </a:r>
          </a:p>
          <a:p>
            <a:r>
              <a:rPr lang="en-GB">
                <a:solidFill>
                  <a:schemeClr val="bg1"/>
                </a:solidFill>
              </a:rPr>
              <a:t>Household operation</a:t>
            </a:r>
          </a:p>
          <a:p>
            <a:r>
              <a:rPr lang="en-GB">
                <a:solidFill>
                  <a:schemeClr val="bg1"/>
                </a:solidFill>
              </a:rPr>
              <a:t>Clothing</a:t>
            </a:r>
          </a:p>
          <a:p>
            <a:r>
              <a:rPr lang="en-GB">
                <a:solidFill>
                  <a:schemeClr val="bg1"/>
                </a:solidFill>
              </a:rPr>
              <a:t>Cleaning</a:t>
            </a:r>
          </a:p>
          <a:p>
            <a:r>
              <a:rPr lang="en-GB">
                <a:solidFill>
                  <a:schemeClr val="bg1"/>
                </a:solidFill>
              </a:rPr>
              <a:t>Transportation</a:t>
            </a:r>
          </a:p>
          <a:p>
            <a:r>
              <a:rPr lang="en-GB">
                <a:solidFill>
                  <a:schemeClr val="bg1"/>
                </a:solidFill>
              </a:rPr>
              <a:t>Utilities</a:t>
            </a:r>
          </a:p>
          <a:p>
            <a:r>
              <a:rPr lang="en-GB">
                <a:solidFill>
                  <a:schemeClr val="bg1"/>
                </a:solidFill>
              </a:rPr>
              <a:t>Telephone</a:t>
            </a:r>
          </a:p>
          <a:p>
            <a:r>
              <a:rPr lang="en-GB">
                <a:solidFill>
                  <a:schemeClr val="bg1"/>
                </a:solidFill>
              </a:rPr>
              <a:t>Education</a:t>
            </a:r>
          </a:p>
          <a:p>
            <a:endParaRPr lang="en-GB">
              <a:solidFill>
                <a:schemeClr val="bg1"/>
              </a:solidFill>
            </a:endParaRPr>
          </a:p>
          <a:p>
            <a:endParaRPr lang="en-GB">
              <a:solidFill>
                <a:schemeClr val="bg1"/>
              </a:solidFill>
            </a:endParaRPr>
          </a:p>
        </p:txBody>
      </p:sp>
      <p:sp>
        <p:nvSpPr>
          <p:cNvPr id="26628" name="Rectangle 4"/>
          <p:cNvSpPr>
            <a:spLocks noGrp="1" noChangeArrowheads="1"/>
          </p:cNvSpPr>
          <p:nvPr>
            <p:ph type="body" sz="half" idx="2"/>
          </p:nvPr>
        </p:nvSpPr>
        <p:spPr>
          <a:xfrm>
            <a:off x="4267200" y="1600200"/>
            <a:ext cx="4876800" cy="4525963"/>
          </a:xfrm>
        </p:spPr>
        <p:txBody>
          <a:bodyPr/>
          <a:lstStyle/>
          <a:p>
            <a:r>
              <a:rPr lang="en-GB">
                <a:solidFill>
                  <a:schemeClr val="bg1"/>
                </a:solidFill>
              </a:rPr>
              <a:t>Marriage enrichment</a:t>
            </a:r>
          </a:p>
          <a:p>
            <a:r>
              <a:rPr lang="en-GB">
                <a:solidFill>
                  <a:schemeClr val="bg1"/>
                </a:solidFill>
              </a:rPr>
              <a:t>Medical/health</a:t>
            </a:r>
          </a:p>
          <a:p>
            <a:r>
              <a:rPr lang="en-GB">
                <a:solidFill>
                  <a:schemeClr val="bg1"/>
                </a:solidFill>
              </a:rPr>
              <a:t>Recreation/entertainment</a:t>
            </a:r>
          </a:p>
          <a:p>
            <a:r>
              <a:rPr lang="en-GB">
                <a:solidFill>
                  <a:schemeClr val="bg1"/>
                </a:solidFill>
              </a:rPr>
              <a:t>Personal allowances</a:t>
            </a:r>
          </a:p>
          <a:p>
            <a:r>
              <a:rPr lang="en-GB">
                <a:solidFill>
                  <a:schemeClr val="bg1"/>
                </a:solidFill>
              </a:rPr>
              <a:t>Vacation</a:t>
            </a:r>
          </a:p>
          <a:p>
            <a:r>
              <a:rPr lang="en-GB">
                <a:solidFill>
                  <a:schemeClr val="bg1"/>
                </a:solidFill>
              </a:rPr>
              <a:t>Charity</a:t>
            </a:r>
          </a:p>
          <a:p>
            <a:r>
              <a:rPr lang="en-GB">
                <a:solidFill>
                  <a:schemeClr val="bg1"/>
                </a:solidFill>
              </a:rPr>
              <a:t>Grooming</a:t>
            </a:r>
          </a:p>
          <a:p>
            <a:r>
              <a:rPr lang="en-GB">
                <a:solidFill>
                  <a:schemeClr val="bg1"/>
                </a:solidFill>
              </a:rPr>
              <a:t>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dissolve">
                                      <p:cBhvr>
                                        <p:cTn id="12" dur="500"/>
                                        <p:tgtEl>
                                          <p:spTgt spid="2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dissolve">
                                      <p:cBhvr>
                                        <p:cTn id="17" dur="500"/>
                                        <p:tgtEl>
                                          <p:spTgt spid="2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dissolve">
                                      <p:cBhvr>
                                        <p:cTn id="22" dur="500"/>
                                        <p:tgtEl>
                                          <p:spTgt spid="266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6627">
                                            <p:txEl>
                                              <p:pRg st="3" end="3"/>
                                            </p:txEl>
                                          </p:spTgt>
                                        </p:tgtEl>
                                        <p:attrNameLst>
                                          <p:attrName>style.visibility</p:attrName>
                                        </p:attrNameLst>
                                      </p:cBhvr>
                                      <p:to>
                                        <p:strVal val="visible"/>
                                      </p:to>
                                    </p:set>
                                    <p:animEffect transition="in" filter="dissolve">
                                      <p:cBhvr>
                                        <p:cTn id="27" dur="500"/>
                                        <p:tgtEl>
                                          <p:spTgt spid="266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6627">
                                            <p:txEl>
                                              <p:pRg st="4" end="4"/>
                                            </p:txEl>
                                          </p:spTgt>
                                        </p:tgtEl>
                                        <p:attrNameLst>
                                          <p:attrName>style.visibility</p:attrName>
                                        </p:attrNameLst>
                                      </p:cBhvr>
                                      <p:to>
                                        <p:strVal val="visible"/>
                                      </p:to>
                                    </p:set>
                                    <p:animEffect transition="in" filter="dissolve">
                                      <p:cBhvr>
                                        <p:cTn id="32" dur="500"/>
                                        <p:tgtEl>
                                          <p:spTgt spid="266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Effect transition="in" filter="dissolve">
                                      <p:cBhvr>
                                        <p:cTn id="37" dur="500"/>
                                        <p:tgtEl>
                                          <p:spTgt spid="266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6627">
                                            <p:txEl>
                                              <p:pRg st="6" end="6"/>
                                            </p:txEl>
                                          </p:spTgt>
                                        </p:tgtEl>
                                        <p:attrNameLst>
                                          <p:attrName>style.visibility</p:attrName>
                                        </p:attrNameLst>
                                      </p:cBhvr>
                                      <p:to>
                                        <p:strVal val="visible"/>
                                      </p:to>
                                    </p:set>
                                    <p:animEffect transition="in" filter="dissolve">
                                      <p:cBhvr>
                                        <p:cTn id="42" dur="500"/>
                                        <p:tgtEl>
                                          <p:spTgt spid="266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6627">
                                            <p:txEl>
                                              <p:pRg st="7" end="7"/>
                                            </p:txEl>
                                          </p:spTgt>
                                        </p:tgtEl>
                                        <p:attrNameLst>
                                          <p:attrName>style.visibility</p:attrName>
                                        </p:attrNameLst>
                                      </p:cBhvr>
                                      <p:to>
                                        <p:strVal val="visible"/>
                                      </p:to>
                                    </p:set>
                                    <p:animEffect transition="in" filter="dissolve">
                                      <p:cBhvr>
                                        <p:cTn id="47" dur="500"/>
                                        <p:tgtEl>
                                          <p:spTgt spid="266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628">
                                            <p:txEl>
                                              <p:pRg st="0" end="0"/>
                                            </p:txEl>
                                          </p:spTgt>
                                        </p:tgtEl>
                                        <p:attrNameLst>
                                          <p:attrName>style.visibility</p:attrName>
                                        </p:attrNameLst>
                                      </p:cBhvr>
                                      <p:to>
                                        <p:strVal val="visible"/>
                                      </p:to>
                                    </p:set>
                                    <p:animEffect transition="in" filter="dissolve">
                                      <p:cBhvr>
                                        <p:cTn id="52" dur="500"/>
                                        <p:tgtEl>
                                          <p:spTgt spid="2662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6628">
                                            <p:txEl>
                                              <p:pRg st="1" end="1"/>
                                            </p:txEl>
                                          </p:spTgt>
                                        </p:tgtEl>
                                        <p:attrNameLst>
                                          <p:attrName>style.visibility</p:attrName>
                                        </p:attrNameLst>
                                      </p:cBhvr>
                                      <p:to>
                                        <p:strVal val="visible"/>
                                      </p:to>
                                    </p:set>
                                    <p:animEffect transition="in" filter="dissolve">
                                      <p:cBhvr>
                                        <p:cTn id="57" dur="500"/>
                                        <p:tgtEl>
                                          <p:spTgt spid="26628">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6628">
                                            <p:txEl>
                                              <p:pRg st="2" end="2"/>
                                            </p:txEl>
                                          </p:spTgt>
                                        </p:tgtEl>
                                        <p:attrNameLst>
                                          <p:attrName>style.visibility</p:attrName>
                                        </p:attrNameLst>
                                      </p:cBhvr>
                                      <p:to>
                                        <p:strVal val="visible"/>
                                      </p:to>
                                    </p:set>
                                    <p:animEffect transition="in" filter="dissolve">
                                      <p:cBhvr>
                                        <p:cTn id="62" dur="500"/>
                                        <p:tgtEl>
                                          <p:spTgt spid="26628">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6628">
                                            <p:txEl>
                                              <p:pRg st="3" end="3"/>
                                            </p:txEl>
                                          </p:spTgt>
                                        </p:tgtEl>
                                        <p:attrNameLst>
                                          <p:attrName>style.visibility</p:attrName>
                                        </p:attrNameLst>
                                      </p:cBhvr>
                                      <p:to>
                                        <p:strVal val="visible"/>
                                      </p:to>
                                    </p:set>
                                    <p:animEffect transition="in" filter="dissolve">
                                      <p:cBhvr>
                                        <p:cTn id="67" dur="500"/>
                                        <p:tgtEl>
                                          <p:spTgt spid="26628">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6628">
                                            <p:txEl>
                                              <p:pRg st="4" end="4"/>
                                            </p:txEl>
                                          </p:spTgt>
                                        </p:tgtEl>
                                        <p:attrNameLst>
                                          <p:attrName>style.visibility</p:attrName>
                                        </p:attrNameLst>
                                      </p:cBhvr>
                                      <p:to>
                                        <p:strVal val="visible"/>
                                      </p:to>
                                    </p:set>
                                    <p:animEffect transition="in" filter="dissolve">
                                      <p:cBhvr>
                                        <p:cTn id="72" dur="500"/>
                                        <p:tgtEl>
                                          <p:spTgt spid="26628">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6628">
                                            <p:txEl>
                                              <p:pRg st="5" end="5"/>
                                            </p:txEl>
                                          </p:spTgt>
                                        </p:tgtEl>
                                        <p:attrNameLst>
                                          <p:attrName>style.visibility</p:attrName>
                                        </p:attrNameLst>
                                      </p:cBhvr>
                                      <p:to>
                                        <p:strVal val="visible"/>
                                      </p:to>
                                    </p:set>
                                    <p:animEffect transition="in" filter="dissolve">
                                      <p:cBhvr>
                                        <p:cTn id="77" dur="500"/>
                                        <p:tgtEl>
                                          <p:spTgt spid="26628">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6628">
                                            <p:txEl>
                                              <p:pRg st="6" end="6"/>
                                            </p:txEl>
                                          </p:spTgt>
                                        </p:tgtEl>
                                        <p:attrNameLst>
                                          <p:attrName>style.visibility</p:attrName>
                                        </p:attrNameLst>
                                      </p:cBhvr>
                                      <p:to>
                                        <p:strVal val="visible"/>
                                      </p:to>
                                    </p:set>
                                    <p:animEffect transition="in" filter="dissolve">
                                      <p:cBhvr>
                                        <p:cTn id="82" dur="500"/>
                                        <p:tgtEl>
                                          <p:spTgt spid="26628">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6628">
                                            <p:txEl>
                                              <p:pRg st="7" end="7"/>
                                            </p:txEl>
                                          </p:spTgt>
                                        </p:tgtEl>
                                        <p:attrNameLst>
                                          <p:attrName>style.visibility</p:attrName>
                                        </p:attrNameLst>
                                      </p:cBhvr>
                                      <p:to>
                                        <p:strVal val="visible"/>
                                      </p:to>
                                    </p:set>
                                    <p:animEffect transition="in" filter="dissolve">
                                      <p:cBhvr>
                                        <p:cTn id="87" dur="500"/>
                                        <p:tgtEl>
                                          <p:spTgt spid="2662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P spid="26628"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b="1">
                <a:solidFill>
                  <a:schemeClr val="bg1"/>
                </a:solidFill>
              </a:rPr>
              <a:t>Getting Out of Debt</a:t>
            </a:r>
          </a:p>
        </p:txBody>
      </p:sp>
      <p:pic>
        <p:nvPicPr>
          <p:cNvPr id="28979" name="Picture 307" descr="MCj02403950000[1]"/>
          <p:cNvPicPr>
            <a:picLocks noChangeAspect="1" noChangeArrowheads="1"/>
          </p:cNvPicPr>
          <p:nvPr/>
        </p:nvPicPr>
        <p:blipFill>
          <a:blip r:embed="rId2"/>
          <a:srcRect/>
          <a:stretch>
            <a:fillRect/>
          </a:stretch>
        </p:blipFill>
        <p:spPr bwMode="auto">
          <a:xfrm>
            <a:off x="2895600" y="1295400"/>
            <a:ext cx="2862263" cy="5029200"/>
          </a:xfrm>
          <a:prstGeom prst="rect">
            <a:avLst/>
          </a:prstGeom>
          <a:noFill/>
        </p:spPr>
      </p:pic>
      <p:sp>
        <p:nvSpPr>
          <p:cNvPr id="28980" name="Rectangle 308"/>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dissolve">
                                      <p:cBhvr>
                                        <p:cTn id="7" dur="500"/>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6" name="Rectangle 4"/>
          <p:cNvSpPr>
            <a:spLocks noGrp="1" noChangeArrowheads="1"/>
          </p:cNvSpPr>
          <p:nvPr>
            <p:ph type="body" idx="1"/>
          </p:nvPr>
        </p:nvSpPr>
        <p:spPr>
          <a:xfrm>
            <a:off x="152400" y="1828800"/>
            <a:ext cx="8229600" cy="4525963"/>
          </a:xfrm>
          <a:noFill/>
          <a:ln/>
        </p:spPr>
        <p:txBody>
          <a:bodyPr/>
          <a:lstStyle/>
          <a:p>
            <a:r>
              <a:rPr lang="en-GB" sz="2800" b="1">
                <a:solidFill>
                  <a:schemeClr val="bg1"/>
                </a:solidFill>
              </a:rPr>
              <a:t>“Many, very many, have not so educated themselves that they can keep their expenditures within the limit of their income.  They do not learn to adapt themselves to circumstances, and they borrow and borrow again and again and become overwhelmed in debt, and consequently they become discouraged and disheartened.” </a:t>
            </a:r>
          </a:p>
          <a:p>
            <a:r>
              <a:rPr lang="en-GB" sz="2800" b="1" i="1">
                <a:solidFill>
                  <a:schemeClr val="bg1"/>
                </a:solidFill>
              </a:rPr>
              <a:t>Adventist Home, </a:t>
            </a:r>
            <a:r>
              <a:rPr lang="en-GB" sz="2800" b="1">
                <a:solidFill>
                  <a:schemeClr val="bg1"/>
                </a:solidFill>
              </a:rPr>
              <a:t>p 374</a:t>
            </a:r>
          </a:p>
        </p:txBody>
      </p:sp>
      <p:pic>
        <p:nvPicPr>
          <p:cNvPr id="38918" name="Picture 6" descr="MMj02829910000[1]"/>
          <p:cNvPicPr>
            <a:picLocks noChangeAspect="1" noChangeArrowheads="1" noCrop="1"/>
          </p:cNvPicPr>
          <p:nvPr/>
        </p:nvPicPr>
        <p:blipFill>
          <a:blip r:embed="rId2"/>
          <a:srcRect/>
          <a:stretch>
            <a:fillRect/>
          </a:stretch>
        </p:blipFill>
        <p:spPr bwMode="auto">
          <a:xfrm>
            <a:off x="533400" y="304800"/>
            <a:ext cx="1676400" cy="1676400"/>
          </a:xfrm>
          <a:prstGeom prst="rect">
            <a:avLst/>
          </a:prstGeom>
          <a:noFill/>
        </p:spPr>
      </p:pic>
      <p:pic>
        <p:nvPicPr>
          <p:cNvPr id="38919" name="Picture 7" descr="MCj02999750000[1]"/>
          <p:cNvPicPr>
            <a:picLocks noChangeAspect="1" noChangeArrowheads="1"/>
          </p:cNvPicPr>
          <p:nvPr/>
        </p:nvPicPr>
        <p:blipFill>
          <a:blip r:embed="rId3"/>
          <a:srcRect/>
          <a:stretch>
            <a:fillRect/>
          </a:stretch>
        </p:blipFill>
        <p:spPr bwMode="auto">
          <a:xfrm>
            <a:off x="7170738" y="4419600"/>
            <a:ext cx="1973262" cy="24384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p:txBody>
          <a:bodyPr/>
          <a:lstStyle/>
          <a:p>
            <a:pPr marL="609600" indent="-609600">
              <a:buFontTx/>
              <a:buNone/>
            </a:pPr>
            <a:r>
              <a:rPr lang="en-GB" b="1">
                <a:solidFill>
                  <a:schemeClr val="bg1"/>
                </a:solidFill>
              </a:rPr>
              <a:t>Debt exists when:</a:t>
            </a:r>
          </a:p>
          <a:p>
            <a:pPr marL="609600" indent="-609600">
              <a:buFontTx/>
              <a:buAutoNum type="arabicPeriod"/>
            </a:pPr>
            <a:r>
              <a:rPr lang="en-GB" b="1">
                <a:solidFill>
                  <a:schemeClr val="bg1"/>
                </a:solidFill>
              </a:rPr>
              <a:t>Money, goods or services are owed to other people with payments past due.</a:t>
            </a:r>
          </a:p>
          <a:p>
            <a:pPr marL="609600" indent="-609600">
              <a:buFontTx/>
              <a:buAutoNum type="arabicPeriod"/>
            </a:pPr>
            <a:r>
              <a:rPr lang="en-GB" b="1">
                <a:solidFill>
                  <a:schemeClr val="bg1"/>
                </a:solidFill>
              </a:rPr>
              <a:t>The total of unsecured liabilities exceeds total assets.</a:t>
            </a:r>
          </a:p>
          <a:p>
            <a:pPr marL="609600" indent="-609600">
              <a:buFontTx/>
              <a:buNone/>
            </a:pPr>
            <a:r>
              <a:rPr lang="en-GB" b="1">
                <a:solidFill>
                  <a:schemeClr val="bg1"/>
                </a:solidFill>
              </a:rPr>
              <a:t>Larry Burkett defines debt as:</a:t>
            </a:r>
          </a:p>
          <a:p>
            <a:pPr marL="609600" indent="-609600">
              <a:buFontTx/>
              <a:buNone/>
            </a:pPr>
            <a:r>
              <a:rPr lang="en-GB" b="1">
                <a:solidFill>
                  <a:schemeClr val="bg1"/>
                </a:solidFill>
              </a:rPr>
              <a:t>"the inability to repay an agreed-upon obligation."</a:t>
            </a:r>
            <a:r>
              <a:rPr lang="en-GB">
                <a:solidFill>
                  <a:schemeClr val="bg1"/>
                </a:solidFill>
              </a:rPr>
              <a:t> </a:t>
            </a:r>
          </a:p>
        </p:txBody>
      </p:sp>
      <p:pic>
        <p:nvPicPr>
          <p:cNvPr id="29700" name="Picture 4" descr="MCj01051760000[1]"/>
          <p:cNvPicPr>
            <a:picLocks noChangeAspect="1" noChangeArrowheads="1"/>
          </p:cNvPicPr>
          <p:nvPr/>
        </p:nvPicPr>
        <p:blipFill>
          <a:blip r:embed="rId2"/>
          <a:srcRect/>
          <a:stretch>
            <a:fillRect/>
          </a:stretch>
        </p:blipFill>
        <p:spPr bwMode="auto">
          <a:xfrm>
            <a:off x="6858000" y="381000"/>
            <a:ext cx="1811338" cy="17653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dissolve">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699">
                                            <p:txEl>
                                              <p:pRg st="2" end="2"/>
                                            </p:txEl>
                                          </p:spTgt>
                                        </p:tgtEl>
                                        <p:attrNameLst>
                                          <p:attrName>style.visibility</p:attrName>
                                        </p:attrNameLst>
                                      </p:cBhvr>
                                      <p:to>
                                        <p:strVal val="visible"/>
                                      </p:to>
                                    </p:set>
                                    <p:animEffect transition="in" filter="dissolve">
                                      <p:cBhvr>
                                        <p:cTn id="12" dur="500"/>
                                        <p:tgtEl>
                                          <p:spTgt spid="296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checkerboard(across)">
                                      <p:cBhvr>
                                        <p:cTn id="17" dur="500"/>
                                        <p:tgtEl>
                                          <p:spTgt spid="29699">
                                            <p:txEl>
                                              <p:pRg st="3" end="3"/>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29699">
                                            <p:txEl>
                                              <p:pRg st="4" end="4"/>
                                            </p:txEl>
                                          </p:spTgt>
                                        </p:tgtEl>
                                        <p:attrNameLst>
                                          <p:attrName>style.visibility</p:attrName>
                                        </p:attrNameLst>
                                      </p:cBhvr>
                                      <p:to>
                                        <p:strVal val="visible"/>
                                      </p:to>
                                    </p:set>
                                    <p:animEffect transition="in" filter="checkerboard(across)">
                                      <p:cBhvr>
                                        <p:cTn id="20"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b="1">
                <a:solidFill>
                  <a:schemeClr val="bg1"/>
                </a:solidFill>
              </a:rPr>
              <a:t>Why People Get into Debt?</a:t>
            </a:r>
          </a:p>
        </p:txBody>
      </p:sp>
      <p:sp>
        <p:nvSpPr>
          <p:cNvPr id="30723" name="Rectangle 3"/>
          <p:cNvSpPr>
            <a:spLocks noGrp="1" noChangeArrowheads="1"/>
          </p:cNvSpPr>
          <p:nvPr>
            <p:ph type="body" idx="1"/>
          </p:nvPr>
        </p:nvSpPr>
        <p:spPr>
          <a:xfrm>
            <a:off x="457200" y="1600200"/>
            <a:ext cx="8229600" cy="4953000"/>
          </a:xfrm>
        </p:spPr>
        <p:txBody>
          <a:bodyPr/>
          <a:lstStyle/>
          <a:p>
            <a:pPr marL="609600" indent="-609600">
              <a:buFontTx/>
              <a:buAutoNum type="arabicPeriod"/>
            </a:pPr>
            <a:r>
              <a:rPr lang="en-GB" b="1">
                <a:solidFill>
                  <a:schemeClr val="bg1"/>
                </a:solidFill>
              </a:rPr>
              <a:t>It is relatively easy to use credit cards, charge accounts and instalment buying.</a:t>
            </a:r>
          </a:p>
          <a:p>
            <a:pPr marL="609600" indent="-609600">
              <a:buFontTx/>
              <a:buAutoNum type="arabicPeriod"/>
            </a:pPr>
            <a:endParaRPr lang="en-GB" b="1">
              <a:solidFill>
                <a:schemeClr val="bg1"/>
              </a:solidFill>
            </a:endParaRPr>
          </a:p>
          <a:p>
            <a:pPr marL="609600" indent="-609600">
              <a:buFontTx/>
              <a:buAutoNum type="arabicPeriod"/>
            </a:pPr>
            <a:endParaRPr lang="en-GB" b="1">
              <a:solidFill>
                <a:schemeClr val="bg1"/>
              </a:solidFill>
            </a:endParaRPr>
          </a:p>
          <a:p>
            <a:pPr marL="609600" indent="-609600">
              <a:buFontTx/>
              <a:buAutoNum type="arabicPeriod"/>
            </a:pPr>
            <a:r>
              <a:rPr lang="en-GB" b="1">
                <a:solidFill>
                  <a:schemeClr val="bg1"/>
                </a:solidFill>
              </a:rPr>
              <a:t>Lack of contentment with what we have.  </a:t>
            </a:r>
          </a:p>
          <a:p>
            <a:pPr marL="609600" indent="-609600">
              <a:buFontTx/>
              <a:buNone/>
            </a:pPr>
            <a:r>
              <a:rPr lang="en-GB" b="1">
                <a:solidFill>
                  <a:schemeClr val="bg1"/>
                </a:solidFill>
              </a:rPr>
              <a:t>	</a:t>
            </a:r>
          </a:p>
        </p:txBody>
      </p:sp>
      <p:pic>
        <p:nvPicPr>
          <p:cNvPr id="30724" name="Picture 4" descr="MCBD06778_0000[1]"/>
          <p:cNvPicPr>
            <a:picLocks noChangeAspect="1" noChangeArrowheads="1"/>
          </p:cNvPicPr>
          <p:nvPr/>
        </p:nvPicPr>
        <p:blipFill>
          <a:blip r:embed="rId2"/>
          <a:srcRect/>
          <a:stretch>
            <a:fillRect/>
          </a:stretch>
        </p:blipFill>
        <p:spPr bwMode="auto">
          <a:xfrm>
            <a:off x="7543800" y="2362200"/>
            <a:ext cx="1317625" cy="1782763"/>
          </a:xfrm>
          <a:prstGeom prst="rect">
            <a:avLst/>
          </a:prstGeom>
          <a:noFill/>
        </p:spPr>
      </p:pic>
      <p:pic>
        <p:nvPicPr>
          <p:cNvPr id="30725" name="Picture 5" descr="MCj02934720000[1]"/>
          <p:cNvPicPr>
            <a:picLocks noChangeAspect="1" noChangeArrowheads="1"/>
          </p:cNvPicPr>
          <p:nvPr/>
        </p:nvPicPr>
        <p:blipFill>
          <a:blip r:embed="rId3"/>
          <a:srcRect/>
          <a:stretch>
            <a:fillRect/>
          </a:stretch>
        </p:blipFill>
        <p:spPr bwMode="auto">
          <a:xfrm>
            <a:off x="3733800" y="5029200"/>
            <a:ext cx="1836738" cy="8588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checkerboard(across)">
                                      <p:cBhvr>
                                        <p:cTn id="7" dur="500"/>
                                        <p:tgtEl>
                                          <p:spTgt spid="3072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0724"/>
                                        </p:tgtEl>
                                        <p:attrNameLst>
                                          <p:attrName>style.visibility</p:attrName>
                                        </p:attrNameLst>
                                      </p:cBhvr>
                                      <p:to>
                                        <p:strVal val="visible"/>
                                      </p:to>
                                    </p:set>
                                    <p:animEffect transition="in" filter="diamond(in)">
                                      <p:cBhvr>
                                        <p:cTn id="10" dur="2000"/>
                                        <p:tgtEl>
                                          <p:spTgt spid="3072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0723">
                                            <p:txEl>
                                              <p:pRg st="3" end="3"/>
                                            </p:txEl>
                                          </p:spTgt>
                                        </p:tgtEl>
                                        <p:attrNameLst>
                                          <p:attrName>style.visibility</p:attrName>
                                        </p:attrNameLst>
                                      </p:cBhvr>
                                      <p:to>
                                        <p:strVal val="visible"/>
                                      </p:to>
                                    </p:set>
                                    <p:animEffect transition="in" filter="dissolve">
                                      <p:cBhvr>
                                        <p:cTn id="15" dur="500"/>
                                        <p:tgtEl>
                                          <p:spTgt spid="30723">
                                            <p:txEl>
                                              <p:pRg st="3" end="3"/>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30725"/>
                                        </p:tgtEl>
                                        <p:attrNameLst>
                                          <p:attrName>style.visibility</p:attrName>
                                        </p:attrNameLst>
                                      </p:cBhvr>
                                      <p:to>
                                        <p:strVal val="visible"/>
                                      </p:to>
                                    </p:set>
                                    <p:animEffect transition="in" filter="diamond(in)">
                                      <p:cBhvr>
                                        <p:cTn id="18" dur="2000"/>
                                        <p:tgtEl>
                                          <p:spTgt spid="30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z="4000">
                <a:solidFill>
                  <a:schemeClr val="bg1"/>
                </a:solidFill>
              </a:rPr>
              <a:t>Many of Christ’s parables are about attitude toward money.</a:t>
            </a:r>
          </a:p>
        </p:txBody>
      </p:sp>
      <p:sp>
        <p:nvSpPr>
          <p:cNvPr id="4099" name="Rectangle 3"/>
          <p:cNvSpPr>
            <a:spLocks noGrp="1" noChangeArrowheads="1"/>
          </p:cNvSpPr>
          <p:nvPr>
            <p:ph type="body" idx="1"/>
          </p:nvPr>
        </p:nvSpPr>
        <p:spPr/>
        <p:txBody>
          <a:bodyPr/>
          <a:lstStyle/>
          <a:p>
            <a:pPr>
              <a:buFontTx/>
              <a:buNone/>
            </a:pPr>
            <a:r>
              <a:rPr lang="en-GB">
                <a:solidFill>
                  <a:schemeClr val="bg1"/>
                </a:solidFill>
              </a:rPr>
              <a:t>Henrik Ibsen says:</a:t>
            </a:r>
          </a:p>
          <a:p>
            <a:pPr>
              <a:buFontTx/>
              <a:buNone/>
            </a:pPr>
            <a:r>
              <a:rPr lang="en-GB">
                <a:solidFill>
                  <a:schemeClr val="bg1"/>
                </a:solidFill>
              </a:rPr>
              <a:t>“Money may bring you food, but not appetite; medicine, but not health; acquaintances, but not friends; servants, but not loyalty; joy, but not peace and happiness.”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dissolve">
                                      <p:cBhvr>
                                        <p:cTn id="12" dur="5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dissolve">
                                      <p:cBhvr>
                                        <p:cTn id="17"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a:buFontTx/>
              <a:buNone/>
            </a:pPr>
            <a:r>
              <a:rPr lang="en-GB" b="1">
                <a:solidFill>
                  <a:schemeClr val="bg1"/>
                </a:solidFill>
              </a:rPr>
              <a:t>--it is said that we receive over 30,000 messages daily, trying to persuade us to buy things we do not need, with money we do not have, to keep ahead of people we do not know!</a:t>
            </a:r>
          </a:p>
          <a:p>
            <a:endParaRPr lang="en-GB"/>
          </a:p>
        </p:txBody>
      </p:sp>
      <p:pic>
        <p:nvPicPr>
          <p:cNvPr id="39940" name="Picture 4" descr="MCj01047260000[1]"/>
          <p:cNvPicPr>
            <a:picLocks noChangeAspect="1" noChangeArrowheads="1"/>
          </p:cNvPicPr>
          <p:nvPr/>
        </p:nvPicPr>
        <p:blipFill>
          <a:blip r:embed="rId2"/>
          <a:srcRect/>
          <a:stretch>
            <a:fillRect/>
          </a:stretch>
        </p:blipFill>
        <p:spPr bwMode="auto">
          <a:xfrm>
            <a:off x="457200" y="4343400"/>
            <a:ext cx="1816100" cy="1103313"/>
          </a:xfrm>
          <a:prstGeom prst="rect">
            <a:avLst/>
          </a:prstGeom>
          <a:noFill/>
        </p:spPr>
      </p:pic>
      <p:pic>
        <p:nvPicPr>
          <p:cNvPr id="39941" name="Picture 5" descr="MCj01366890000[1]"/>
          <p:cNvPicPr>
            <a:picLocks noChangeAspect="1" noChangeArrowheads="1"/>
          </p:cNvPicPr>
          <p:nvPr/>
        </p:nvPicPr>
        <p:blipFill>
          <a:blip r:embed="rId3"/>
          <a:srcRect/>
          <a:stretch>
            <a:fillRect/>
          </a:stretch>
        </p:blipFill>
        <p:spPr bwMode="auto">
          <a:xfrm>
            <a:off x="6072188" y="4038600"/>
            <a:ext cx="3071812" cy="2474913"/>
          </a:xfrm>
          <a:prstGeom prst="rect">
            <a:avLst/>
          </a:prstGeom>
          <a:noFill/>
        </p:spPr>
      </p:pic>
      <p:pic>
        <p:nvPicPr>
          <p:cNvPr id="39942" name="Picture 6" descr="MCj02505360000[1]"/>
          <p:cNvPicPr>
            <a:picLocks noChangeAspect="1" noChangeArrowheads="1"/>
          </p:cNvPicPr>
          <p:nvPr/>
        </p:nvPicPr>
        <p:blipFill>
          <a:blip r:embed="rId4"/>
          <a:srcRect/>
          <a:stretch>
            <a:fillRect/>
          </a:stretch>
        </p:blipFill>
        <p:spPr bwMode="auto">
          <a:xfrm>
            <a:off x="2819400" y="4419600"/>
            <a:ext cx="1997075" cy="1911350"/>
          </a:xfrm>
          <a:prstGeom prst="rect">
            <a:avLst/>
          </a:prstGeom>
          <a:noFill/>
        </p:spPr>
      </p:pic>
      <p:pic>
        <p:nvPicPr>
          <p:cNvPr id="39943" name="Picture 7" descr="MCj02515690000[1]"/>
          <p:cNvPicPr>
            <a:picLocks noChangeAspect="1" noChangeArrowheads="1"/>
          </p:cNvPicPr>
          <p:nvPr/>
        </p:nvPicPr>
        <p:blipFill>
          <a:blip r:embed="rId5"/>
          <a:srcRect/>
          <a:stretch>
            <a:fillRect/>
          </a:stretch>
        </p:blipFill>
        <p:spPr bwMode="auto">
          <a:xfrm>
            <a:off x="0" y="0"/>
            <a:ext cx="1824038" cy="1784350"/>
          </a:xfrm>
          <a:prstGeom prst="rect">
            <a:avLst/>
          </a:prstGeom>
          <a:noFill/>
        </p:spPr>
      </p:pic>
      <p:pic>
        <p:nvPicPr>
          <p:cNvPr id="39944" name="Picture 8" descr="MCj01859520000[1]"/>
          <p:cNvPicPr>
            <a:picLocks noChangeAspect="1" noChangeArrowheads="1"/>
          </p:cNvPicPr>
          <p:nvPr/>
        </p:nvPicPr>
        <p:blipFill>
          <a:blip r:embed="rId6"/>
          <a:srcRect/>
          <a:stretch>
            <a:fillRect/>
          </a:stretch>
        </p:blipFill>
        <p:spPr bwMode="auto">
          <a:xfrm>
            <a:off x="7086600" y="0"/>
            <a:ext cx="1827213" cy="18272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p:cTn id="7" dur="500" fill="hold"/>
                                        <p:tgtEl>
                                          <p:spTgt spid="399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993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9939">
                                            <p:txEl>
                                              <p:pRg st="0" end="0"/>
                                            </p:txEl>
                                          </p:spTgt>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39943"/>
                                        </p:tgtEl>
                                        <p:attrNameLst>
                                          <p:attrName>style.visibility</p:attrName>
                                        </p:attrNameLst>
                                      </p:cBhvr>
                                      <p:to>
                                        <p:strVal val="visible"/>
                                      </p:to>
                                    </p:set>
                                    <p:animEffect transition="in" filter="fade">
                                      <p:cBhvr>
                                        <p:cTn id="13" dur="5000"/>
                                        <p:tgtEl>
                                          <p:spTgt spid="39943"/>
                                        </p:tgtEl>
                                      </p:cBhvr>
                                    </p:animEffect>
                                  </p:childTnLst>
                                </p:cTn>
                              </p:par>
                            </p:childTnLst>
                          </p:cTn>
                        </p:par>
                        <p:par>
                          <p:cTn id="14" fill="hold">
                            <p:stCondLst>
                              <p:cond delay="5500"/>
                            </p:stCondLst>
                            <p:childTnLst>
                              <p:par>
                                <p:cTn id="15" presetID="10" presetClass="entr" presetSubtype="0" fill="hold" nodeType="after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3000"/>
                                        <p:tgtEl>
                                          <p:spTgt spid="39942"/>
                                        </p:tgtEl>
                                      </p:cBhvr>
                                    </p:animEffect>
                                  </p:childTnLst>
                                </p:cTn>
                              </p:par>
                            </p:childTnLst>
                          </p:cTn>
                        </p:par>
                        <p:par>
                          <p:cTn id="18" fill="hold">
                            <p:stCondLst>
                              <p:cond delay="8500"/>
                            </p:stCondLst>
                            <p:childTnLst>
                              <p:par>
                                <p:cTn id="19" presetID="10" presetClass="entr" presetSubtype="0" fill="hold" nodeType="afterEffect">
                                  <p:stCondLst>
                                    <p:cond delay="0"/>
                                  </p:stCondLst>
                                  <p:childTnLst>
                                    <p:set>
                                      <p:cBhvr>
                                        <p:cTn id="20" dur="1" fill="hold">
                                          <p:stCondLst>
                                            <p:cond delay="0"/>
                                          </p:stCondLst>
                                        </p:cTn>
                                        <p:tgtEl>
                                          <p:spTgt spid="39944"/>
                                        </p:tgtEl>
                                        <p:attrNameLst>
                                          <p:attrName>style.visibility</p:attrName>
                                        </p:attrNameLst>
                                      </p:cBhvr>
                                      <p:to>
                                        <p:strVal val="visible"/>
                                      </p:to>
                                    </p:set>
                                    <p:animEffect transition="in" filter="fade">
                                      <p:cBhvr>
                                        <p:cTn id="21" dur="3000"/>
                                        <p:tgtEl>
                                          <p:spTgt spid="39944"/>
                                        </p:tgtEl>
                                      </p:cBhvr>
                                    </p:animEffect>
                                  </p:childTnLst>
                                </p:cTn>
                              </p:par>
                            </p:childTnLst>
                          </p:cTn>
                        </p:par>
                        <p:par>
                          <p:cTn id="22" fill="hold">
                            <p:stCondLst>
                              <p:cond delay="11500"/>
                            </p:stCondLst>
                            <p:childTnLst>
                              <p:par>
                                <p:cTn id="23" presetID="10" presetClass="entr" presetSubtype="0" fill="hold" nodeType="afterEffect">
                                  <p:stCondLst>
                                    <p:cond delay="0"/>
                                  </p:stCondLst>
                                  <p:childTnLst>
                                    <p:set>
                                      <p:cBhvr>
                                        <p:cTn id="24" dur="1" fill="hold">
                                          <p:stCondLst>
                                            <p:cond delay="0"/>
                                          </p:stCondLst>
                                        </p:cTn>
                                        <p:tgtEl>
                                          <p:spTgt spid="39941"/>
                                        </p:tgtEl>
                                        <p:attrNameLst>
                                          <p:attrName>style.visibility</p:attrName>
                                        </p:attrNameLst>
                                      </p:cBhvr>
                                      <p:to>
                                        <p:strVal val="visible"/>
                                      </p:to>
                                    </p:set>
                                    <p:animEffect transition="in" filter="fade">
                                      <p:cBhvr>
                                        <p:cTn id="25" dur="3000"/>
                                        <p:tgtEl>
                                          <p:spTgt spid="39941"/>
                                        </p:tgtEl>
                                      </p:cBhvr>
                                    </p:animEffect>
                                  </p:childTnLst>
                                </p:cTn>
                              </p:par>
                            </p:childTnLst>
                          </p:cTn>
                        </p:par>
                        <p:par>
                          <p:cTn id="26" fill="hold">
                            <p:stCondLst>
                              <p:cond delay="14500"/>
                            </p:stCondLst>
                            <p:childTnLst>
                              <p:par>
                                <p:cTn id="27" presetID="10" presetClass="entr" presetSubtype="0" fill="hold" nodeType="afterEffect">
                                  <p:stCondLst>
                                    <p:cond delay="0"/>
                                  </p:stCondLst>
                                  <p:childTnLst>
                                    <p:set>
                                      <p:cBhvr>
                                        <p:cTn id="28" dur="1" fill="hold">
                                          <p:stCondLst>
                                            <p:cond delay="0"/>
                                          </p:stCondLst>
                                        </p:cTn>
                                        <p:tgtEl>
                                          <p:spTgt spid="39940"/>
                                        </p:tgtEl>
                                        <p:attrNameLst>
                                          <p:attrName>style.visibility</p:attrName>
                                        </p:attrNameLst>
                                      </p:cBhvr>
                                      <p:to>
                                        <p:strVal val="visible"/>
                                      </p:to>
                                    </p:set>
                                    <p:animEffect transition="in" filter="fade">
                                      <p:cBhvr>
                                        <p:cTn id="29" dur="30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z="4000" b="1">
                <a:solidFill>
                  <a:schemeClr val="bg1"/>
                </a:solidFill>
              </a:rPr>
              <a:t>Why People Get into Debt? Cont’d</a:t>
            </a:r>
          </a:p>
        </p:txBody>
      </p:sp>
      <p:sp>
        <p:nvSpPr>
          <p:cNvPr id="31747" name="Rectangle 3"/>
          <p:cNvSpPr>
            <a:spLocks noGrp="1" noChangeArrowheads="1"/>
          </p:cNvSpPr>
          <p:nvPr>
            <p:ph type="body" idx="1"/>
          </p:nvPr>
        </p:nvSpPr>
        <p:spPr/>
        <p:txBody>
          <a:bodyPr/>
          <a:lstStyle/>
          <a:p>
            <a:pPr marL="609600" indent="-609600">
              <a:buFontTx/>
              <a:buAutoNum type="arabicPeriod" startAt="3"/>
            </a:pPr>
            <a:r>
              <a:rPr lang="en-GB" b="1">
                <a:solidFill>
                  <a:schemeClr val="bg1"/>
                </a:solidFill>
              </a:rPr>
              <a:t>Failure to plan for emergencies</a:t>
            </a:r>
          </a:p>
          <a:p>
            <a:pPr marL="609600" indent="-609600">
              <a:buFontTx/>
              <a:buAutoNum type="arabicPeriod" startAt="3"/>
            </a:pPr>
            <a:endParaRPr lang="en-GB" b="1">
              <a:solidFill>
                <a:schemeClr val="bg1"/>
              </a:solidFill>
            </a:endParaRPr>
          </a:p>
          <a:p>
            <a:pPr marL="609600" indent="-609600">
              <a:buFontTx/>
              <a:buAutoNum type="arabicPeriod" startAt="3"/>
            </a:pPr>
            <a:endParaRPr lang="en-GB" b="1">
              <a:solidFill>
                <a:schemeClr val="bg1"/>
              </a:solidFill>
            </a:endParaRPr>
          </a:p>
          <a:p>
            <a:pPr marL="609600" indent="-609600">
              <a:buFontTx/>
              <a:buAutoNum type="arabicPeriod" startAt="3"/>
            </a:pPr>
            <a:r>
              <a:rPr lang="en-GB" b="1">
                <a:solidFill>
                  <a:schemeClr val="bg1"/>
                </a:solidFill>
              </a:rPr>
              <a:t>Budgeting more than net take-home pay.</a:t>
            </a:r>
          </a:p>
          <a:p>
            <a:pPr marL="609600" indent="-609600">
              <a:buFontTx/>
              <a:buAutoNum type="arabicPeriod" startAt="3"/>
            </a:pPr>
            <a:endParaRPr lang="en-GB" b="1">
              <a:solidFill>
                <a:schemeClr val="bg1"/>
              </a:solidFill>
            </a:endParaRPr>
          </a:p>
          <a:p>
            <a:pPr marL="609600" indent="-609600">
              <a:buFontTx/>
              <a:buAutoNum type="arabicPeriod" startAt="3"/>
            </a:pPr>
            <a:r>
              <a:rPr lang="en-GB" b="1">
                <a:solidFill>
                  <a:schemeClr val="bg1"/>
                </a:solidFill>
              </a:rPr>
              <a:t>Failure to put God first.</a:t>
            </a:r>
          </a:p>
        </p:txBody>
      </p:sp>
      <p:pic>
        <p:nvPicPr>
          <p:cNvPr id="31748" name="Picture 4" descr="MCj03609820000[1]"/>
          <p:cNvPicPr>
            <a:picLocks noChangeAspect="1" noChangeArrowheads="1"/>
          </p:cNvPicPr>
          <p:nvPr/>
        </p:nvPicPr>
        <p:blipFill>
          <a:blip r:embed="rId2"/>
          <a:srcRect/>
          <a:stretch>
            <a:fillRect/>
          </a:stretch>
        </p:blipFill>
        <p:spPr bwMode="auto">
          <a:xfrm>
            <a:off x="7381875" y="1524000"/>
            <a:ext cx="1762125" cy="1814513"/>
          </a:xfrm>
          <a:prstGeom prst="rect">
            <a:avLst/>
          </a:prstGeom>
          <a:noFill/>
        </p:spPr>
      </p:pic>
      <p:pic>
        <p:nvPicPr>
          <p:cNvPr id="31749" name="Picture 5" descr="MCj03787430000[1]"/>
          <p:cNvPicPr>
            <a:picLocks noChangeAspect="1" noChangeArrowheads="1"/>
          </p:cNvPicPr>
          <p:nvPr/>
        </p:nvPicPr>
        <p:blipFill>
          <a:blip r:embed="rId3"/>
          <a:srcRect/>
          <a:stretch>
            <a:fillRect/>
          </a:stretch>
        </p:blipFill>
        <p:spPr bwMode="auto">
          <a:xfrm>
            <a:off x="2590800" y="3810000"/>
            <a:ext cx="1831975" cy="1331913"/>
          </a:xfrm>
          <a:prstGeom prst="rect">
            <a:avLst/>
          </a:prstGeom>
          <a:noFill/>
        </p:spPr>
      </p:pic>
      <p:pic>
        <p:nvPicPr>
          <p:cNvPr id="31750" name="Picture 6" descr="MCBD07032_0000[1]"/>
          <p:cNvPicPr>
            <a:picLocks noChangeAspect="1" noChangeArrowheads="1"/>
          </p:cNvPicPr>
          <p:nvPr/>
        </p:nvPicPr>
        <p:blipFill>
          <a:blip r:embed="rId4"/>
          <a:srcRect/>
          <a:stretch>
            <a:fillRect/>
          </a:stretch>
        </p:blipFill>
        <p:spPr bwMode="auto">
          <a:xfrm>
            <a:off x="6019800" y="5181600"/>
            <a:ext cx="1266825" cy="1371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checkerboard(across)">
                                      <p:cBhvr>
                                        <p:cTn id="7" dur="500"/>
                                        <p:tgtEl>
                                          <p:spTgt spid="3174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1748"/>
                                        </p:tgtEl>
                                        <p:attrNameLst>
                                          <p:attrName>style.visibility</p:attrName>
                                        </p:attrNameLst>
                                      </p:cBhvr>
                                      <p:to>
                                        <p:strVal val="visible"/>
                                      </p:to>
                                    </p:set>
                                    <p:animEffect transition="in" filter="fade">
                                      <p:cBhvr>
                                        <p:cTn id="11" dur="2000"/>
                                        <p:tgtEl>
                                          <p:spTgt spid="31748"/>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31747">
                                            <p:txEl>
                                              <p:pRg st="3" end="3"/>
                                            </p:txEl>
                                          </p:spTgt>
                                        </p:tgtEl>
                                        <p:attrNameLst>
                                          <p:attrName>style.visibility</p:attrName>
                                        </p:attrNameLst>
                                      </p:cBhvr>
                                      <p:to>
                                        <p:strVal val="visible"/>
                                      </p:to>
                                    </p:set>
                                    <p:animEffect transition="in" filter="checkerboard(across)">
                                      <p:cBhvr>
                                        <p:cTn id="16" dur="500"/>
                                        <p:tgtEl>
                                          <p:spTgt spid="31747">
                                            <p:txEl>
                                              <p:pRg st="3" end="3"/>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1749"/>
                                        </p:tgtEl>
                                        <p:attrNameLst>
                                          <p:attrName>style.visibility</p:attrName>
                                        </p:attrNameLst>
                                      </p:cBhvr>
                                      <p:to>
                                        <p:strVal val="visible"/>
                                      </p:to>
                                    </p:set>
                                    <p:animEffect transition="in" filter="fade">
                                      <p:cBhvr>
                                        <p:cTn id="20" dur="2000"/>
                                        <p:tgtEl>
                                          <p:spTgt spid="31749"/>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1747">
                                            <p:txEl>
                                              <p:pRg st="5" end="5"/>
                                            </p:txEl>
                                          </p:spTgt>
                                        </p:tgtEl>
                                        <p:attrNameLst>
                                          <p:attrName>style.visibility</p:attrName>
                                        </p:attrNameLst>
                                      </p:cBhvr>
                                      <p:to>
                                        <p:strVal val="visible"/>
                                      </p:to>
                                    </p:set>
                                    <p:animEffect transition="in" filter="checkerboard(across)">
                                      <p:cBhvr>
                                        <p:cTn id="25" dur="500"/>
                                        <p:tgtEl>
                                          <p:spTgt spid="31747">
                                            <p:txEl>
                                              <p:pRg st="5" end="5"/>
                                            </p:txEl>
                                          </p:spTgt>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31750"/>
                                        </p:tgtEl>
                                        <p:attrNameLst>
                                          <p:attrName>style.visibility</p:attrName>
                                        </p:attrNameLst>
                                      </p:cBhvr>
                                      <p:to>
                                        <p:strVal val="visible"/>
                                      </p:to>
                                    </p:set>
                                    <p:animEffect transition="in" filter="fade">
                                      <p:cBhvr>
                                        <p:cTn id="29" dur="20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381000" y="1828800"/>
            <a:ext cx="8229600" cy="4525963"/>
          </a:xfrm>
        </p:spPr>
        <p:txBody>
          <a:bodyPr/>
          <a:lstStyle/>
          <a:p>
            <a:pPr>
              <a:lnSpc>
                <a:spcPct val="90000"/>
              </a:lnSpc>
              <a:buFontTx/>
              <a:buNone/>
            </a:pPr>
            <a:r>
              <a:rPr lang="en-GB" b="1">
                <a:solidFill>
                  <a:schemeClr val="bg1"/>
                </a:solidFill>
              </a:rPr>
              <a:t>Credit does not raise your standard of living.  It lowers it.  The truth is, you must sooner or later live on less in order to come up with the extra money needed to pay back money you borrowed.</a:t>
            </a:r>
          </a:p>
          <a:p>
            <a:pPr>
              <a:lnSpc>
                <a:spcPct val="90000"/>
              </a:lnSpc>
              <a:buFontTx/>
              <a:buNone/>
            </a:pPr>
            <a:r>
              <a:rPr lang="en-GB" b="1">
                <a:solidFill>
                  <a:schemeClr val="bg1"/>
                </a:solidFill>
              </a:rPr>
              <a:t>When you cannot afford to pay cash now, consider whether or not you can afford to pay cash, plus interest, later.</a:t>
            </a:r>
          </a:p>
        </p:txBody>
      </p:sp>
      <p:sp>
        <p:nvSpPr>
          <p:cNvPr id="32772" name="Rectangle 4"/>
          <p:cNvSpPr>
            <a:spLocks noGrp="1" noChangeArrowheads="1"/>
          </p:cNvSpPr>
          <p:nvPr>
            <p:ph type="title"/>
          </p:nvPr>
        </p:nvSpPr>
        <p:spPr/>
        <p:txBody>
          <a:bodyPr/>
          <a:lstStyle/>
          <a:p>
            <a:r>
              <a:rPr lang="en-GB">
                <a:solidFill>
                  <a:schemeClr val="bg1"/>
                </a:solidFill>
              </a:rPr>
              <a:t>Remember:</a:t>
            </a:r>
          </a:p>
        </p:txBody>
      </p:sp>
      <p:pic>
        <p:nvPicPr>
          <p:cNvPr id="32775" name="Picture 7" descr="MPPH01651J0000[1]"/>
          <p:cNvPicPr>
            <a:picLocks noChangeAspect="1" noChangeArrowheads="1"/>
          </p:cNvPicPr>
          <p:nvPr/>
        </p:nvPicPr>
        <p:blipFill>
          <a:blip r:embed="rId2"/>
          <a:srcRect/>
          <a:stretch>
            <a:fillRect/>
          </a:stretch>
        </p:blipFill>
        <p:spPr bwMode="auto">
          <a:xfrm>
            <a:off x="6400800" y="0"/>
            <a:ext cx="2743200" cy="1809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checkerboard(across)">
                                      <p:cBhvr>
                                        <p:cTn id="7" dur="500"/>
                                        <p:tgtEl>
                                          <p:spTgt spid="32771">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2775"/>
                                        </p:tgtEl>
                                        <p:attrNameLst>
                                          <p:attrName>style.visibility</p:attrName>
                                        </p:attrNameLst>
                                      </p:cBhvr>
                                      <p:to>
                                        <p:strVal val="visible"/>
                                      </p:to>
                                    </p:set>
                                    <p:animEffect transition="in" filter="diamond(in)">
                                      <p:cBhvr>
                                        <p:cTn id="10" dur="2000"/>
                                        <p:tgtEl>
                                          <p:spTgt spid="3277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2771">
                                            <p:txEl>
                                              <p:pRg st="1" end="1"/>
                                            </p:txEl>
                                          </p:spTgt>
                                        </p:tgtEl>
                                        <p:attrNameLst>
                                          <p:attrName>style.visibility</p:attrName>
                                        </p:attrNameLst>
                                      </p:cBhvr>
                                      <p:to>
                                        <p:strVal val="visible"/>
                                      </p:to>
                                    </p:set>
                                    <p:animEffect transition="in" filter="dissolve">
                                      <p:cBhvr>
                                        <p:cTn id="15"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b="1">
                <a:solidFill>
                  <a:schemeClr val="bg1"/>
                </a:solidFill>
              </a:rPr>
              <a:t>Signs of financial stress:</a:t>
            </a:r>
          </a:p>
        </p:txBody>
      </p:sp>
      <p:sp>
        <p:nvSpPr>
          <p:cNvPr id="33795" name="Rectangle 3"/>
          <p:cNvSpPr>
            <a:spLocks noGrp="1" noChangeArrowheads="1"/>
          </p:cNvSpPr>
          <p:nvPr>
            <p:ph type="body" idx="1"/>
          </p:nvPr>
        </p:nvSpPr>
        <p:spPr>
          <a:xfrm>
            <a:off x="457200" y="1600200"/>
            <a:ext cx="8229600" cy="4876800"/>
          </a:xfrm>
        </p:spPr>
        <p:txBody>
          <a:bodyPr/>
          <a:lstStyle/>
          <a:p>
            <a:pPr marL="609600" indent="-609600">
              <a:lnSpc>
                <a:spcPct val="90000"/>
              </a:lnSpc>
              <a:buFontTx/>
              <a:buAutoNum type="arabicPeriod"/>
            </a:pPr>
            <a:r>
              <a:rPr lang="en-GB" b="1">
                <a:solidFill>
                  <a:schemeClr val="bg1"/>
                </a:solidFill>
              </a:rPr>
              <a:t>Often late in paying bills</a:t>
            </a:r>
          </a:p>
          <a:p>
            <a:pPr marL="609600" indent="-609600">
              <a:lnSpc>
                <a:spcPct val="90000"/>
              </a:lnSpc>
              <a:buFontTx/>
              <a:buAutoNum type="arabicPeriod"/>
            </a:pPr>
            <a:r>
              <a:rPr lang="en-GB" b="1">
                <a:solidFill>
                  <a:schemeClr val="bg1"/>
                </a:solidFill>
              </a:rPr>
              <a:t>Frequent calls from creditors.</a:t>
            </a:r>
          </a:p>
          <a:p>
            <a:pPr marL="609600" indent="-609600">
              <a:lnSpc>
                <a:spcPct val="90000"/>
              </a:lnSpc>
              <a:buFontTx/>
              <a:buAutoNum type="arabicPeriod"/>
            </a:pPr>
            <a:r>
              <a:rPr lang="en-GB" b="1">
                <a:solidFill>
                  <a:schemeClr val="bg1"/>
                </a:solidFill>
              </a:rPr>
              <a:t>Buying sprees.</a:t>
            </a:r>
          </a:p>
          <a:p>
            <a:pPr marL="609600" indent="-609600">
              <a:lnSpc>
                <a:spcPct val="90000"/>
              </a:lnSpc>
              <a:buFontTx/>
              <a:buAutoNum type="arabicPeriod"/>
            </a:pPr>
            <a:r>
              <a:rPr lang="en-GB" b="1">
                <a:solidFill>
                  <a:schemeClr val="bg1"/>
                </a:solidFill>
              </a:rPr>
              <a:t>Emotional strain.</a:t>
            </a:r>
          </a:p>
          <a:p>
            <a:pPr marL="609600" indent="-609600">
              <a:lnSpc>
                <a:spcPct val="90000"/>
              </a:lnSpc>
              <a:buFontTx/>
              <a:buAutoNum type="arabicPeriod"/>
            </a:pPr>
            <a:r>
              <a:rPr lang="en-GB" b="1">
                <a:solidFill>
                  <a:schemeClr val="bg1"/>
                </a:solidFill>
              </a:rPr>
              <a:t>Physical fatigue</a:t>
            </a:r>
          </a:p>
          <a:p>
            <a:pPr marL="609600" indent="-609600">
              <a:lnSpc>
                <a:spcPct val="90000"/>
              </a:lnSpc>
              <a:buFontTx/>
              <a:buAutoNum type="arabicPeriod"/>
            </a:pPr>
            <a:r>
              <a:rPr lang="en-GB" b="1">
                <a:solidFill>
                  <a:schemeClr val="bg1"/>
                </a:solidFill>
              </a:rPr>
              <a:t>Daily mental fatigue.  Crying moods. Depression.</a:t>
            </a:r>
          </a:p>
          <a:p>
            <a:pPr marL="609600" indent="-609600">
              <a:lnSpc>
                <a:spcPct val="90000"/>
              </a:lnSpc>
              <a:buFontTx/>
              <a:buAutoNum type="arabicPeriod"/>
            </a:pPr>
            <a:r>
              <a:rPr lang="en-GB" b="1">
                <a:solidFill>
                  <a:schemeClr val="bg1"/>
                </a:solidFill>
              </a:rPr>
              <a:t>Nagging and complaining</a:t>
            </a:r>
          </a:p>
          <a:p>
            <a:pPr marL="609600" indent="-609600">
              <a:lnSpc>
                <a:spcPct val="90000"/>
              </a:lnSpc>
              <a:buFontTx/>
              <a:buAutoNum type="arabicPeriod"/>
            </a:pPr>
            <a:r>
              <a:rPr lang="en-GB" b="1">
                <a:solidFill>
                  <a:schemeClr val="bg1"/>
                </a:solidFill>
              </a:rPr>
              <a:t>Strained relationships</a:t>
            </a:r>
          </a:p>
        </p:txBody>
      </p:sp>
      <p:pic>
        <p:nvPicPr>
          <p:cNvPr id="33796" name="Picture 4" descr="MCj04043190000[1]"/>
          <p:cNvPicPr>
            <a:picLocks noChangeAspect="1" noChangeArrowheads="1"/>
          </p:cNvPicPr>
          <p:nvPr/>
        </p:nvPicPr>
        <p:blipFill>
          <a:blip r:embed="rId2"/>
          <a:srcRect/>
          <a:stretch>
            <a:fillRect/>
          </a:stretch>
        </p:blipFill>
        <p:spPr bwMode="auto">
          <a:xfrm>
            <a:off x="7010400" y="1143000"/>
            <a:ext cx="1841500" cy="1698625"/>
          </a:xfrm>
          <a:prstGeom prst="rect">
            <a:avLst/>
          </a:prstGeom>
          <a:noFill/>
        </p:spPr>
      </p:pic>
      <p:pic>
        <p:nvPicPr>
          <p:cNvPr id="33797" name="Picture 5" descr="MPj03874730000[1]"/>
          <p:cNvPicPr>
            <a:picLocks noChangeAspect="1" noChangeArrowheads="1"/>
          </p:cNvPicPr>
          <p:nvPr/>
        </p:nvPicPr>
        <p:blipFill>
          <a:blip r:embed="rId3"/>
          <a:srcRect/>
          <a:stretch>
            <a:fillRect/>
          </a:stretch>
        </p:blipFill>
        <p:spPr bwMode="auto">
          <a:xfrm>
            <a:off x="2493963" y="1143000"/>
            <a:ext cx="3697287" cy="5181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3797"/>
                                        </p:tgtEl>
                                        <p:attrNameLst>
                                          <p:attrName>style.visibility</p:attrName>
                                        </p:attrNameLst>
                                      </p:cBhvr>
                                      <p:to>
                                        <p:strVal val="visible"/>
                                      </p:to>
                                    </p:set>
                                    <p:animEffect transition="in" filter="checkerboard(across)">
                                      <p:cBhvr>
                                        <p:cTn id="7" dur="500"/>
                                        <p:tgtEl>
                                          <p:spTgt spid="337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3797"/>
                                        </p:tgtEl>
                                        <p:attrNameLst>
                                          <p:attrName>style.opacity</p:attrName>
                                        </p:attrNameLst>
                                      </p:cBhvr>
                                      <p:to>
                                        <p:strVal val="0.5"/>
                                      </p:to>
                                    </p:set>
                                    <p:animEffect filter="image" prLst="opacity: 0.5">
                                      <p:cBhvr rctx="IE">
                                        <p:cTn id="12" dur="indefinite"/>
                                        <p:tgtEl>
                                          <p:spTgt spid="33797"/>
                                        </p:tgtEl>
                                      </p:cBhvr>
                                    </p:animEffect>
                                  </p:childTnLst>
                                </p:cTn>
                              </p:par>
                            </p:childTnLst>
                          </p:cTn>
                        </p:par>
                        <p:par>
                          <p:cTn id="13" fill="hold">
                            <p:stCondLst>
                              <p:cond delay="0"/>
                            </p:stCondLst>
                            <p:childTnLst>
                              <p:par>
                                <p:cTn id="14" presetID="5" presetClass="entr" presetSubtype="10" fill="hold" nodeType="afterEffect">
                                  <p:stCondLst>
                                    <p:cond delay="0"/>
                                  </p:stCondLst>
                                  <p:childTnLst>
                                    <p:set>
                                      <p:cBhvr>
                                        <p:cTn id="15" dur="1" fill="hold">
                                          <p:stCondLst>
                                            <p:cond delay="0"/>
                                          </p:stCondLst>
                                        </p:cTn>
                                        <p:tgtEl>
                                          <p:spTgt spid="33795">
                                            <p:txEl>
                                              <p:pRg st="0" end="0"/>
                                            </p:txEl>
                                          </p:spTgt>
                                        </p:tgtEl>
                                        <p:attrNameLst>
                                          <p:attrName>style.visibility</p:attrName>
                                        </p:attrNameLst>
                                      </p:cBhvr>
                                      <p:to>
                                        <p:strVal val="visible"/>
                                      </p:to>
                                    </p:set>
                                    <p:animEffect transition="in" filter="checkerboard(across)">
                                      <p:cBhvr>
                                        <p:cTn id="16" dur="500"/>
                                        <p:tgtEl>
                                          <p:spTgt spid="33795">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3796"/>
                                        </p:tgtEl>
                                        <p:attrNameLst>
                                          <p:attrName>style.visibility</p:attrName>
                                        </p:attrNameLst>
                                      </p:cBhvr>
                                      <p:to>
                                        <p:strVal val="visible"/>
                                      </p:to>
                                    </p:set>
                                    <p:animEffect transition="in" filter="fade">
                                      <p:cBhvr>
                                        <p:cTn id="20" dur="2000"/>
                                        <p:tgtEl>
                                          <p:spTgt spid="33796"/>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3795">
                                            <p:txEl>
                                              <p:pRg st="1" end="1"/>
                                            </p:txEl>
                                          </p:spTgt>
                                        </p:tgtEl>
                                        <p:attrNameLst>
                                          <p:attrName>style.visibility</p:attrName>
                                        </p:attrNameLst>
                                      </p:cBhvr>
                                      <p:to>
                                        <p:strVal val="visible"/>
                                      </p:to>
                                    </p:set>
                                    <p:animEffect transition="in" filter="checkerboard(across)">
                                      <p:cBhvr>
                                        <p:cTn id="25" dur="500"/>
                                        <p:tgtEl>
                                          <p:spTgt spid="3379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33795">
                                            <p:txEl>
                                              <p:pRg st="2" end="2"/>
                                            </p:txEl>
                                          </p:spTgt>
                                        </p:tgtEl>
                                        <p:attrNameLst>
                                          <p:attrName>style.visibility</p:attrName>
                                        </p:attrNameLst>
                                      </p:cBhvr>
                                      <p:to>
                                        <p:strVal val="visible"/>
                                      </p:to>
                                    </p:set>
                                    <p:animEffect transition="in" filter="diamond(in)">
                                      <p:cBhvr>
                                        <p:cTn id="30" dur="2000"/>
                                        <p:tgtEl>
                                          <p:spTgt spid="3379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33795">
                                            <p:txEl>
                                              <p:pRg st="3" end="3"/>
                                            </p:txEl>
                                          </p:spTgt>
                                        </p:tgtEl>
                                        <p:attrNameLst>
                                          <p:attrName>style.visibility</p:attrName>
                                        </p:attrNameLst>
                                      </p:cBhvr>
                                      <p:to>
                                        <p:strVal val="visible"/>
                                      </p:to>
                                    </p:set>
                                    <p:animEffect transition="in" filter="diamond(in)">
                                      <p:cBhvr>
                                        <p:cTn id="35" dur="2000"/>
                                        <p:tgtEl>
                                          <p:spTgt spid="33795">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nodeType="clickEffect">
                                  <p:stCondLst>
                                    <p:cond delay="0"/>
                                  </p:stCondLst>
                                  <p:childTnLst>
                                    <p:set>
                                      <p:cBhvr>
                                        <p:cTn id="39" dur="1" fill="hold">
                                          <p:stCondLst>
                                            <p:cond delay="0"/>
                                          </p:stCondLst>
                                        </p:cTn>
                                        <p:tgtEl>
                                          <p:spTgt spid="33795">
                                            <p:txEl>
                                              <p:pRg st="4" end="4"/>
                                            </p:txEl>
                                          </p:spTgt>
                                        </p:tgtEl>
                                        <p:attrNameLst>
                                          <p:attrName>style.visibility</p:attrName>
                                        </p:attrNameLst>
                                      </p:cBhvr>
                                      <p:to>
                                        <p:strVal val="visible"/>
                                      </p:to>
                                    </p:set>
                                    <p:animEffect transition="in" filter="diamond(in)">
                                      <p:cBhvr>
                                        <p:cTn id="40" dur="2000"/>
                                        <p:tgtEl>
                                          <p:spTgt spid="33795">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33795">
                                            <p:txEl>
                                              <p:pRg st="5" end="5"/>
                                            </p:txEl>
                                          </p:spTgt>
                                        </p:tgtEl>
                                        <p:attrNameLst>
                                          <p:attrName>style.visibility</p:attrName>
                                        </p:attrNameLst>
                                      </p:cBhvr>
                                      <p:to>
                                        <p:strVal val="visible"/>
                                      </p:to>
                                    </p:set>
                                    <p:animEffect transition="in" filter="dissolve">
                                      <p:cBhvr>
                                        <p:cTn id="45" dur="500"/>
                                        <p:tgtEl>
                                          <p:spTgt spid="33795">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nodeType="clickEffect">
                                  <p:stCondLst>
                                    <p:cond delay="0"/>
                                  </p:stCondLst>
                                  <p:childTnLst>
                                    <p:set>
                                      <p:cBhvr>
                                        <p:cTn id="49" dur="1" fill="hold">
                                          <p:stCondLst>
                                            <p:cond delay="0"/>
                                          </p:stCondLst>
                                        </p:cTn>
                                        <p:tgtEl>
                                          <p:spTgt spid="33795">
                                            <p:txEl>
                                              <p:pRg st="6" end="6"/>
                                            </p:txEl>
                                          </p:spTgt>
                                        </p:tgtEl>
                                        <p:attrNameLst>
                                          <p:attrName>style.visibility</p:attrName>
                                        </p:attrNameLst>
                                      </p:cBhvr>
                                      <p:to>
                                        <p:strVal val="visible"/>
                                      </p:to>
                                    </p:set>
                                    <p:animEffect transition="in" filter="checkerboard(across)">
                                      <p:cBhvr>
                                        <p:cTn id="50" dur="500"/>
                                        <p:tgtEl>
                                          <p:spTgt spid="33795">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33795">
                                            <p:txEl>
                                              <p:pRg st="7" end="7"/>
                                            </p:txEl>
                                          </p:spTgt>
                                        </p:tgtEl>
                                        <p:attrNameLst>
                                          <p:attrName>style.visibility</p:attrName>
                                        </p:attrNameLst>
                                      </p:cBhvr>
                                      <p:to>
                                        <p:strVal val="visible"/>
                                      </p:to>
                                    </p:set>
                                    <p:animEffect transition="in" filter="dissolve">
                                      <p:cBhvr>
                                        <p:cTn id="55" dur="500"/>
                                        <p:tgtEl>
                                          <p:spTgt spid="337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0"/>
            <a:ext cx="8229600" cy="1143000"/>
          </a:xfrm>
        </p:spPr>
        <p:txBody>
          <a:bodyPr/>
          <a:lstStyle/>
          <a:p>
            <a:r>
              <a:rPr lang="en-GB" b="1">
                <a:solidFill>
                  <a:schemeClr val="bg1"/>
                </a:solidFill>
              </a:rPr>
              <a:t>Note:</a:t>
            </a:r>
          </a:p>
        </p:txBody>
      </p:sp>
      <p:sp>
        <p:nvSpPr>
          <p:cNvPr id="35843" name="Rectangle 3"/>
          <p:cNvSpPr>
            <a:spLocks noGrp="1" noChangeArrowheads="1"/>
          </p:cNvSpPr>
          <p:nvPr>
            <p:ph type="body" idx="1"/>
          </p:nvPr>
        </p:nvSpPr>
        <p:spPr>
          <a:xfrm>
            <a:off x="228600" y="1143000"/>
            <a:ext cx="8229600" cy="4525963"/>
          </a:xfrm>
        </p:spPr>
        <p:txBody>
          <a:bodyPr/>
          <a:lstStyle/>
          <a:p>
            <a:pPr>
              <a:lnSpc>
                <a:spcPct val="90000"/>
              </a:lnSpc>
            </a:pPr>
            <a:r>
              <a:rPr lang="en-GB" b="1">
                <a:solidFill>
                  <a:schemeClr val="bg1"/>
                </a:solidFill>
              </a:rPr>
              <a:t>Romans 13:8(NIV)— “Let no debt remain outstanding except the continuing debt to love one another.”</a:t>
            </a:r>
          </a:p>
          <a:p>
            <a:pPr>
              <a:lnSpc>
                <a:spcPct val="90000"/>
              </a:lnSpc>
            </a:pPr>
            <a:endParaRPr lang="en-GB" b="1">
              <a:solidFill>
                <a:schemeClr val="bg1"/>
              </a:solidFill>
            </a:endParaRPr>
          </a:p>
          <a:p>
            <a:pPr>
              <a:lnSpc>
                <a:spcPct val="90000"/>
              </a:lnSpc>
            </a:pPr>
            <a:r>
              <a:rPr lang="en-GB" b="1" i="1">
                <a:solidFill>
                  <a:schemeClr val="bg1"/>
                </a:solidFill>
              </a:rPr>
              <a:t>Adventist Home</a:t>
            </a:r>
            <a:r>
              <a:rPr lang="en-GB" b="1">
                <a:solidFill>
                  <a:schemeClr val="bg1"/>
                </a:solidFill>
              </a:rPr>
              <a:t>, p.392, 393— “When one becomes involved in debt, he is in one of Satan’s nets, which he sets for souls…Deny yourself a thousand things rather than run in debt.”</a:t>
            </a:r>
          </a:p>
        </p:txBody>
      </p:sp>
      <p:pic>
        <p:nvPicPr>
          <p:cNvPr id="35844" name="Picture 4" descr="MCj02919700000[1]"/>
          <p:cNvPicPr>
            <a:picLocks noChangeAspect="1" noChangeArrowheads="1"/>
          </p:cNvPicPr>
          <p:nvPr/>
        </p:nvPicPr>
        <p:blipFill>
          <a:blip r:embed="rId2"/>
          <a:srcRect/>
          <a:stretch>
            <a:fillRect/>
          </a:stretch>
        </p:blipFill>
        <p:spPr bwMode="auto">
          <a:xfrm>
            <a:off x="7162800" y="4648200"/>
            <a:ext cx="1827213" cy="18272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20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dissolve">
                                      <p:cBhvr>
                                        <p:cTn id="12" dur="500"/>
                                        <p:tgtEl>
                                          <p:spTgt spid="35843">
                                            <p:txEl>
                                              <p:pRg st="2" end="2"/>
                                            </p:txEl>
                                          </p:spTgt>
                                        </p:tgtEl>
                                      </p:cBhvr>
                                    </p:animEffect>
                                  </p:childTnLst>
                                </p:cTn>
                              </p:par>
                            </p:childTnLst>
                          </p:cTn>
                        </p:par>
                        <p:par>
                          <p:cTn id="13" fill="hold">
                            <p:stCondLst>
                              <p:cond delay="500"/>
                            </p:stCondLst>
                            <p:childTnLst>
                              <p:par>
                                <p:cTn id="14" presetID="21" presetClass="entr" presetSubtype="4" fill="hold" nodeType="afterEffect">
                                  <p:stCondLst>
                                    <p:cond delay="0"/>
                                  </p:stCondLst>
                                  <p:childTnLst>
                                    <p:set>
                                      <p:cBhvr>
                                        <p:cTn id="15" dur="1" fill="hold">
                                          <p:stCondLst>
                                            <p:cond delay="0"/>
                                          </p:stCondLst>
                                        </p:cTn>
                                        <p:tgtEl>
                                          <p:spTgt spid="35844"/>
                                        </p:tgtEl>
                                        <p:attrNameLst>
                                          <p:attrName>style.visibility</p:attrName>
                                        </p:attrNameLst>
                                      </p:cBhvr>
                                      <p:to>
                                        <p:strVal val="visible"/>
                                      </p:to>
                                    </p:set>
                                    <p:animEffect transition="in" filter="wheel(4)">
                                      <p:cBhvr>
                                        <p:cTn id="16" dur="20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457200" y="685800"/>
            <a:ext cx="8229600" cy="5440363"/>
          </a:xfrm>
        </p:spPr>
        <p:txBody>
          <a:bodyPr/>
          <a:lstStyle/>
          <a:p>
            <a:pPr>
              <a:buFontTx/>
              <a:buNone/>
            </a:pPr>
            <a:r>
              <a:rPr lang="en-GB" b="1" i="1">
                <a:solidFill>
                  <a:schemeClr val="bg1"/>
                </a:solidFill>
              </a:rPr>
              <a:t>Adventist Home</a:t>
            </a:r>
            <a:r>
              <a:rPr lang="en-GB" b="1">
                <a:solidFill>
                  <a:schemeClr val="bg1"/>
                </a:solidFill>
              </a:rPr>
              <a:t> p. 393— “This has been the curse of your life, getting into debt.  Avoid it as you would the smallpox.”</a:t>
            </a:r>
          </a:p>
        </p:txBody>
      </p:sp>
      <p:pic>
        <p:nvPicPr>
          <p:cNvPr id="36868" name="Picture 4" descr="MCj02999810000[1]"/>
          <p:cNvPicPr>
            <a:picLocks noChangeAspect="1" noChangeArrowheads="1"/>
          </p:cNvPicPr>
          <p:nvPr/>
        </p:nvPicPr>
        <p:blipFill>
          <a:blip r:embed="rId2"/>
          <a:srcRect/>
          <a:stretch>
            <a:fillRect/>
          </a:stretch>
        </p:blipFill>
        <p:spPr bwMode="auto">
          <a:xfrm>
            <a:off x="2819400" y="2500313"/>
            <a:ext cx="2681288" cy="2679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edge">
                                      <p:cBhvr>
                                        <p:cTn id="7" dur="20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b="1">
                <a:solidFill>
                  <a:schemeClr val="bg1"/>
                </a:solidFill>
              </a:rPr>
              <a:t>What Can Be Done</a:t>
            </a:r>
          </a:p>
        </p:txBody>
      </p:sp>
      <p:sp>
        <p:nvSpPr>
          <p:cNvPr id="37891" name="Rectangle 3"/>
          <p:cNvSpPr>
            <a:spLocks noGrp="1" noChangeArrowheads="1"/>
          </p:cNvSpPr>
          <p:nvPr>
            <p:ph type="body" idx="1"/>
          </p:nvPr>
        </p:nvSpPr>
        <p:spPr/>
        <p:txBody>
          <a:bodyPr/>
          <a:lstStyle/>
          <a:p>
            <a:pPr marL="609600" indent="-609600">
              <a:lnSpc>
                <a:spcPct val="90000"/>
              </a:lnSpc>
              <a:buFontTx/>
              <a:buAutoNum type="arabicPeriod"/>
            </a:pPr>
            <a:r>
              <a:rPr lang="en-GB" b="1">
                <a:solidFill>
                  <a:schemeClr val="bg1"/>
                </a:solidFill>
              </a:rPr>
              <a:t>Be faithful in your tithes and offering </a:t>
            </a:r>
          </a:p>
          <a:p>
            <a:pPr marL="609600" indent="-609600">
              <a:lnSpc>
                <a:spcPct val="90000"/>
              </a:lnSpc>
              <a:buFontTx/>
              <a:buAutoNum type="arabicPeriod"/>
            </a:pPr>
            <a:r>
              <a:rPr lang="en-GB" b="1">
                <a:solidFill>
                  <a:schemeClr val="bg1"/>
                </a:solidFill>
              </a:rPr>
              <a:t>Destroy extra credit cards and stop instalment buying</a:t>
            </a:r>
          </a:p>
          <a:p>
            <a:pPr marL="609600" indent="-609600">
              <a:lnSpc>
                <a:spcPct val="90000"/>
              </a:lnSpc>
              <a:buFontTx/>
              <a:buAutoNum type="arabicPeriod"/>
            </a:pPr>
            <a:r>
              <a:rPr lang="en-GB" b="1">
                <a:solidFill>
                  <a:schemeClr val="bg1"/>
                </a:solidFill>
              </a:rPr>
              <a:t>Purchase depreciating items with cash</a:t>
            </a:r>
          </a:p>
          <a:p>
            <a:pPr marL="609600" indent="-609600">
              <a:lnSpc>
                <a:spcPct val="90000"/>
              </a:lnSpc>
              <a:buFontTx/>
              <a:buAutoNum type="arabicPeriod"/>
            </a:pPr>
            <a:r>
              <a:rPr lang="en-GB" b="1">
                <a:solidFill>
                  <a:schemeClr val="bg1"/>
                </a:solidFill>
              </a:rPr>
              <a:t>Declare a moratorium on additional debts</a:t>
            </a:r>
          </a:p>
          <a:p>
            <a:pPr marL="609600" indent="-609600">
              <a:lnSpc>
                <a:spcPct val="90000"/>
              </a:lnSpc>
              <a:buFontTx/>
              <a:buAutoNum type="arabicPeriod"/>
            </a:pPr>
            <a:r>
              <a:rPr lang="en-GB" b="1">
                <a:solidFill>
                  <a:schemeClr val="bg1"/>
                </a:solidFill>
              </a:rPr>
              <a:t>Set a monthly debt reduction goal</a:t>
            </a:r>
          </a:p>
          <a:p>
            <a:pPr marL="609600" indent="-609600">
              <a:lnSpc>
                <a:spcPct val="90000"/>
              </a:lnSpc>
              <a:buFontTx/>
              <a:buAutoNum type="arabicPeriod"/>
            </a:pPr>
            <a:r>
              <a:rPr lang="en-GB" b="1">
                <a:solidFill>
                  <a:schemeClr val="bg1"/>
                </a:solidFill>
              </a:rPr>
              <a:t>Practice economy measures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dissolve">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dissolve">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dissolve">
                                      <p:cBhvr>
                                        <p:cTn id="17" dur="500"/>
                                        <p:tgtEl>
                                          <p:spTgt spid="3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dissolve">
                                      <p:cBhvr>
                                        <p:cTn id="22" dur="500"/>
                                        <p:tgtEl>
                                          <p:spTgt spid="378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dissolve">
                                      <p:cBhvr>
                                        <p:cTn id="27" dur="500"/>
                                        <p:tgtEl>
                                          <p:spTgt spid="378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7891">
                                            <p:txEl>
                                              <p:pRg st="5" end="5"/>
                                            </p:txEl>
                                          </p:spTgt>
                                        </p:tgtEl>
                                        <p:attrNameLst>
                                          <p:attrName>style.visibility</p:attrName>
                                        </p:attrNameLst>
                                      </p:cBhvr>
                                      <p:to>
                                        <p:strVal val="visible"/>
                                      </p:to>
                                    </p:set>
                                    <p:animEffect transition="in" filter="dissolve">
                                      <p:cBhvr>
                                        <p:cTn id="32" dur="500"/>
                                        <p:tgtEl>
                                          <p:spTgt spid="378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15962"/>
          </a:xfrm>
        </p:spPr>
        <p:txBody>
          <a:bodyPr/>
          <a:lstStyle/>
          <a:p>
            <a:r>
              <a:rPr lang="en-GB" sz="4000" b="1">
                <a:solidFill>
                  <a:schemeClr val="bg1"/>
                </a:solidFill>
              </a:rPr>
              <a:t>Economy Measures</a:t>
            </a:r>
          </a:p>
        </p:txBody>
      </p:sp>
      <p:sp>
        <p:nvSpPr>
          <p:cNvPr id="41987" name="Rectangle 3"/>
          <p:cNvSpPr>
            <a:spLocks noGrp="1" noChangeArrowheads="1"/>
          </p:cNvSpPr>
          <p:nvPr>
            <p:ph type="body" idx="1"/>
          </p:nvPr>
        </p:nvSpPr>
        <p:spPr>
          <a:xfrm>
            <a:off x="457200" y="914400"/>
            <a:ext cx="8229600" cy="5211763"/>
          </a:xfrm>
        </p:spPr>
        <p:txBody>
          <a:bodyPr/>
          <a:lstStyle/>
          <a:p>
            <a:pPr marL="609600" indent="-609600">
              <a:lnSpc>
                <a:spcPct val="80000"/>
              </a:lnSpc>
              <a:buFontTx/>
              <a:buAutoNum type="arabicPeriod"/>
            </a:pPr>
            <a:endParaRPr lang="en-GB" sz="2800" b="1">
              <a:solidFill>
                <a:schemeClr val="bg1"/>
              </a:solidFill>
            </a:endParaRPr>
          </a:p>
          <a:p>
            <a:pPr marL="609600" indent="-609600">
              <a:lnSpc>
                <a:spcPct val="80000"/>
              </a:lnSpc>
              <a:buFontTx/>
              <a:buAutoNum type="arabicPeriod"/>
            </a:pPr>
            <a:r>
              <a:rPr lang="en-GB" sz="2800" b="1">
                <a:solidFill>
                  <a:schemeClr val="bg1"/>
                </a:solidFill>
              </a:rPr>
              <a:t>Develop a budget and stick to it</a:t>
            </a:r>
          </a:p>
          <a:p>
            <a:pPr marL="609600" indent="-609600">
              <a:lnSpc>
                <a:spcPct val="80000"/>
              </a:lnSpc>
              <a:buFontTx/>
              <a:buAutoNum type="arabicPeriod"/>
            </a:pPr>
            <a:r>
              <a:rPr lang="en-GB" sz="2800" b="1">
                <a:solidFill>
                  <a:schemeClr val="bg1"/>
                </a:solidFill>
              </a:rPr>
              <a:t>Do not confuse price with quality</a:t>
            </a:r>
          </a:p>
          <a:p>
            <a:pPr marL="609600" indent="-609600">
              <a:lnSpc>
                <a:spcPct val="80000"/>
              </a:lnSpc>
              <a:buFontTx/>
              <a:buAutoNum type="arabicPeriod"/>
            </a:pPr>
            <a:r>
              <a:rPr lang="en-GB" sz="2800" b="1">
                <a:solidFill>
                  <a:schemeClr val="bg1"/>
                </a:solidFill>
              </a:rPr>
              <a:t>Take extra time to consider large purchases</a:t>
            </a:r>
          </a:p>
          <a:p>
            <a:pPr marL="609600" indent="-609600">
              <a:lnSpc>
                <a:spcPct val="80000"/>
              </a:lnSpc>
              <a:buFontTx/>
              <a:buAutoNum type="arabicPeriod"/>
            </a:pPr>
            <a:r>
              <a:rPr lang="en-GB" sz="2800" b="1">
                <a:solidFill>
                  <a:schemeClr val="bg1"/>
                </a:solidFill>
              </a:rPr>
              <a:t>Avoid or delay purchasing on credit</a:t>
            </a:r>
          </a:p>
          <a:p>
            <a:pPr marL="609600" indent="-609600">
              <a:lnSpc>
                <a:spcPct val="80000"/>
              </a:lnSpc>
              <a:buFontTx/>
              <a:buAutoNum type="arabicPeriod"/>
            </a:pPr>
            <a:r>
              <a:rPr lang="en-GB" sz="2800" b="1">
                <a:solidFill>
                  <a:schemeClr val="bg1"/>
                </a:solidFill>
              </a:rPr>
              <a:t>Avoid unnecessary travel</a:t>
            </a:r>
          </a:p>
          <a:p>
            <a:pPr marL="609600" indent="-609600">
              <a:lnSpc>
                <a:spcPct val="80000"/>
              </a:lnSpc>
              <a:buFontTx/>
              <a:buAutoNum type="arabicPeriod"/>
            </a:pPr>
            <a:r>
              <a:rPr lang="en-GB" sz="2800" b="1">
                <a:solidFill>
                  <a:schemeClr val="bg1"/>
                </a:solidFill>
              </a:rPr>
              <a:t>Practice preventive medicine</a:t>
            </a:r>
          </a:p>
          <a:p>
            <a:pPr marL="609600" indent="-609600">
              <a:lnSpc>
                <a:spcPct val="80000"/>
              </a:lnSpc>
              <a:buFontTx/>
              <a:buAutoNum type="arabicPeriod"/>
            </a:pPr>
            <a:r>
              <a:rPr lang="en-GB" sz="2800" b="1">
                <a:solidFill>
                  <a:schemeClr val="bg1"/>
                </a:solidFill>
              </a:rPr>
              <a:t>Develop sales resistance</a:t>
            </a:r>
          </a:p>
          <a:p>
            <a:pPr marL="609600" indent="-609600">
              <a:lnSpc>
                <a:spcPct val="80000"/>
              </a:lnSpc>
              <a:buFontTx/>
              <a:buAutoNum type="arabicPeriod"/>
            </a:pPr>
            <a:r>
              <a:rPr lang="en-GB" sz="2800" b="1">
                <a:solidFill>
                  <a:schemeClr val="bg1"/>
                </a:solidFill>
              </a:rPr>
              <a:t>Put most of your economy efforts into saving on big items.</a:t>
            </a:r>
          </a:p>
          <a:p>
            <a:pPr marL="609600" indent="-609600">
              <a:lnSpc>
                <a:spcPct val="80000"/>
              </a:lnSpc>
              <a:buFontTx/>
              <a:buAutoNum type="arabicPeriod"/>
            </a:pPr>
            <a:r>
              <a:rPr lang="en-GB" sz="2800" b="1">
                <a:solidFill>
                  <a:schemeClr val="bg1"/>
                </a:solidFill>
              </a:rPr>
              <a:t>Avoid impulse buying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checkerboard(across)">
                                      <p:cBhvr>
                                        <p:cTn id="7" dur="500"/>
                                        <p:tgtEl>
                                          <p:spTgt spid="41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987">
                                            <p:txEl>
                                              <p:pRg st="2" end="2"/>
                                            </p:txEl>
                                          </p:spTgt>
                                        </p:tgtEl>
                                        <p:attrNameLst>
                                          <p:attrName>style.visibility</p:attrName>
                                        </p:attrNameLst>
                                      </p:cBhvr>
                                      <p:to>
                                        <p:strVal val="visible"/>
                                      </p:to>
                                    </p:set>
                                    <p:animEffect transition="in" filter="checkerboard(across)">
                                      <p:cBhvr>
                                        <p:cTn id="12" dur="500"/>
                                        <p:tgtEl>
                                          <p:spTgt spid="419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animEffect transition="in" filter="checkerboard(across)">
                                      <p:cBhvr>
                                        <p:cTn id="17" dur="500"/>
                                        <p:tgtEl>
                                          <p:spTgt spid="419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1987">
                                            <p:txEl>
                                              <p:pRg st="4" end="4"/>
                                            </p:txEl>
                                          </p:spTgt>
                                        </p:tgtEl>
                                        <p:attrNameLst>
                                          <p:attrName>style.visibility</p:attrName>
                                        </p:attrNameLst>
                                      </p:cBhvr>
                                      <p:to>
                                        <p:strVal val="visible"/>
                                      </p:to>
                                    </p:set>
                                    <p:animEffect transition="in" filter="checkerboard(across)">
                                      <p:cBhvr>
                                        <p:cTn id="22" dur="500"/>
                                        <p:tgtEl>
                                          <p:spTgt spid="419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1987">
                                            <p:txEl>
                                              <p:pRg st="5" end="5"/>
                                            </p:txEl>
                                          </p:spTgt>
                                        </p:tgtEl>
                                        <p:attrNameLst>
                                          <p:attrName>style.visibility</p:attrName>
                                        </p:attrNameLst>
                                      </p:cBhvr>
                                      <p:to>
                                        <p:strVal val="visible"/>
                                      </p:to>
                                    </p:set>
                                    <p:animEffect transition="in" filter="checkerboard(across)">
                                      <p:cBhvr>
                                        <p:cTn id="27" dur="500"/>
                                        <p:tgtEl>
                                          <p:spTgt spid="4198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1987">
                                            <p:txEl>
                                              <p:pRg st="6" end="6"/>
                                            </p:txEl>
                                          </p:spTgt>
                                        </p:tgtEl>
                                        <p:attrNameLst>
                                          <p:attrName>style.visibility</p:attrName>
                                        </p:attrNameLst>
                                      </p:cBhvr>
                                      <p:to>
                                        <p:strVal val="visible"/>
                                      </p:to>
                                    </p:set>
                                    <p:animEffect transition="in" filter="checkerboard(across)">
                                      <p:cBhvr>
                                        <p:cTn id="32" dur="500"/>
                                        <p:tgtEl>
                                          <p:spTgt spid="4198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1987">
                                            <p:txEl>
                                              <p:pRg st="7" end="7"/>
                                            </p:txEl>
                                          </p:spTgt>
                                        </p:tgtEl>
                                        <p:attrNameLst>
                                          <p:attrName>style.visibility</p:attrName>
                                        </p:attrNameLst>
                                      </p:cBhvr>
                                      <p:to>
                                        <p:strVal val="visible"/>
                                      </p:to>
                                    </p:set>
                                    <p:animEffect transition="in" filter="checkerboard(across)">
                                      <p:cBhvr>
                                        <p:cTn id="37" dur="500"/>
                                        <p:tgtEl>
                                          <p:spTgt spid="4198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1987">
                                            <p:txEl>
                                              <p:pRg st="8" end="8"/>
                                            </p:txEl>
                                          </p:spTgt>
                                        </p:tgtEl>
                                        <p:attrNameLst>
                                          <p:attrName>style.visibility</p:attrName>
                                        </p:attrNameLst>
                                      </p:cBhvr>
                                      <p:to>
                                        <p:strVal val="visible"/>
                                      </p:to>
                                    </p:set>
                                    <p:animEffect transition="in" filter="checkerboard(across)">
                                      <p:cBhvr>
                                        <p:cTn id="42" dur="500"/>
                                        <p:tgtEl>
                                          <p:spTgt spid="4198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1987">
                                            <p:txEl>
                                              <p:pRg st="9" end="9"/>
                                            </p:txEl>
                                          </p:spTgt>
                                        </p:tgtEl>
                                        <p:attrNameLst>
                                          <p:attrName>style.visibility</p:attrName>
                                        </p:attrNameLst>
                                      </p:cBhvr>
                                      <p:to>
                                        <p:strVal val="visible"/>
                                      </p:to>
                                    </p:set>
                                    <p:animEffect transition="in" filter="checkerboard(across)">
                                      <p:cBhvr>
                                        <p:cTn id="47" dur="500"/>
                                        <p:tgtEl>
                                          <p:spTgt spid="4198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b="1">
                <a:solidFill>
                  <a:schemeClr val="bg1"/>
                </a:solidFill>
              </a:rPr>
              <a:t>Church Finance</a:t>
            </a:r>
          </a:p>
        </p:txBody>
      </p:sp>
      <p:sp>
        <p:nvSpPr>
          <p:cNvPr id="43011" name="Rectangle 3"/>
          <p:cNvSpPr>
            <a:spLocks noGrp="1" noChangeArrowheads="1"/>
          </p:cNvSpPr>
          <p:nvPr>
            <p:ph type="body" idx="1"/>
          </p:nvPr>
        </p:nvSpPr>
        <p:spPr/>
        <p:txBody>
          <a:bodyPr/>
          <a:lstStyle/>
          <a:p>
            <a:pPr marL="609600" indent="-609600">
              <a:buFontTx/>
              <a:buNone/>
            </a:pPr>
            <a:r>
              <a:rPr lang="en-GB" b="1">
                <a:solidFill>
                  <a:schemeClr val="bg1"/>
                </a:solidFill>
              </a:rPr>
              <a:t>There are three basic principles which are involved in financial freedom:</a:t>
            </a:r>
          </a:p>
          <a:p>
            <a:pPr marL="609600" indent="-609600">
              <a:buFontTx/>
              <a:buAutoNum type="arabicPeriod"/>
            </a:pPr>
            <a:r>
              <a:rPr lang="en-GB" b="1">
                <a:solidFill>
                  <a:schemeClr val="bg1"/>
                </a:solidFill>
              </a:rPr>
              <a:t>God owns</a:t>
            </a:r>
          </a:p>
          <a:p>
            <a:pPr marL="609600" indent="-609600">
              <a:buFontTx/>
              <a:buAutoNum type="arabicPeriod"/>
            </a:pPr>
            <a:r>
              <a:rPr lang="en-GB" b="1">
                <a:solidFill>
                  <a:schemeClr val="bg1"/>
                </a:solidFill>
              </a:rPr>
              <a:t>God provides</a:t>
            </a:r>
          </a:p>
          <a:p>
            <a:pPr marL="609600" indent="-609600">
              <a:buFontTx/>
              <a:buAutoNum type="arabicPeriod"/>
            </a:pPr>
            <a:r>
              <a:rPr lang="en-GB" b="1">
                <a:solidFill>
                  <a:schemeClr val="bg1"/>
                </a:solidFill>
              </a:rPr>
              <a:t>God must be first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dissolve">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dissolve">
                                      <p:cBhvr>
                                        <p:cTn id="12" dur="500"/>
                                        <p:tgtEl>
                                          <p:spTgt spid="430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dissolve">
                                      <p:cBhvr>
                                        <p:cTn id="17" dur="500"/>
                                        <p:tgtEl>
                                          <p:spTgt spid="430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dissolve">
                                      <p:cBhvr>
                                        <p:cTn id="22"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0"/>
            <a:ext cx="8229600" cy="715963"/>
          </a:xfrm>
        </p:spPr>
        <p:txBody>
          <a:bodyPr/>
          <a:lstStyle/>
          <a:p>
            <a:r>
              <a:rPr lang="en-GB" sz="4000" b="1">
                <a:solidFill>
                  <a:schemeClr val="bg1"/>
                </a:solidFill>
              </a:rPr>
              <a:t>God Owns</a:t>
            </a:r>
          </a:p>
        </p:txBody>
      </p:sp>
      <p:sp>
        <p:nvSpPr>
          <p:cNvPr id="44035" name="Rectangle 3"/>
          <p:cNvSpPr>
            <a:spLocks noGrp="1" noChangeArrowheads="1"/>
          </p:cNvSpPr>
          <p:nvPr>
            <p:ph type="body" idx="1"/>
          </p:nvPr>
        </p:nvSpPr>
        <p:spPr>
          <a:xfrm>
            <a:off x="457200" y="762000"/>
            <a:ext cx="8229600" cy="5364163"/>
          </a:xfrm>
        </p:spPr>
        <p:txBody>
          <a:bodyPr/>
          <a:lstStyle/>
          <a:p>
            <a:pPr>
              <a:lnSpc>
                <a:spcPct val="90000"/>
              </a:lnSpc>
              <a:buFontTx/>
              <a:buNone/>
            </a:pPr>
            <a:r>
              <a:rPr lang="en-GB" b="1">
                <a:solidFill>
                  <a:schemeClr val="bg1"/>
                </a:solidFill>
              </a:rPr>
              <a:t>Psalm 24:1 </a:t>
            </a:r>
          </a:p>
          <a:p>
            <a:pPr>
              <a:lnSpc>
                <a:spcPct val="90000"/>
              </a:lnSpc>
              <a:buFontTx/>
              <a:buNone/>
            </a:pPr>
            <a:r>
              <a:rPr lang="en-GB" b="1">
                <a:solidFill>
                  <a:schemeClr val="bg1"/>
                </a:solidFill>
              </a:rPr>
              <a:t>(NIV) </a:t>
            </a:r>
            <a:r>
              <a:rPr lang="en-US" b="1">
                <a:solidFill>
                  <a:schemeClr val="bg1"/>
                </a:solidFill>
              </a:rPr>
              <a:t>The earth is the Lord’s, and everything in it, the world, and all who live in it</a:t>
            </a:r>
          </a:p>
          <a:p>
            <a:pPr>
              <a:lnSpc>
                <a:spcPct val="90000"/>
              </a:lnSpc>
              <a:buFontTx/>
              <a:buNone/>
            </a:pPr>
            <a:r>
              <a:rPr lang="en-US" b="1">
                <a:solidFill>
                  <a:schemeClr val="bg1"/>
                </a:solidFill>
              </a:rPr>
              <a:t>Psalm 50:10-12</a:t>
            </a:r>
          </a:p>
          <a:p>
            <a:pPr>
              <a:lnSpc>
                <a:spcPct val="90000"/>
              </a:lnSpc>
              <a:buFontTx/>
              <a:buNone/>
            </a:pPr>
            <a:r>
              <a:rPr lang="en-US" b="1" i="1">
                <a:solidFill>
                  <a:srgbClr val="FFFF00"/>
                </a:solidFill>
              </a:rPr>
              <a:t>10</a:t>
            </a:r>
            <a:r>
              <a:rPr lang="en-US" b="1" i="1">
                <a:solidFill>
                  <a:schemeClr val="bg1"/>
                </a:solidFill>
              </a:rPr>
              <a:t> for every animal of the forest is mine, and the cattle on a thousand hills.  </a:t>
            </a:r>
            <a:r>
              <a:rPr lang="en-US" b="1" i="1">
                <a:solidFill>
                  <a:srgbClr val="FFFF00"/>
                </a:solidFill>
              </a:rPr>
              <a:t>11</a:t>
            </a:r>
            <a:r>
              <a:rPr lang="en-US" b="1" i="1">
                <a:solidFill>
                  <a:schemeClr val="bg1"/>
                </a:solidFill>
              </a:rPr>
              <a:t> I know every bird in the mountains, and the creatures of the field are mine. </a:t>
            </a:r>
            <a:r>
              <a:rPr lang="en-US" b="1" i="1">
                <a:solidFill>
                  <a:srgbClr val="FFFF00"/>
                </a:solidFill>
              </a:rPr>
              <a:t>12</a:t>
            </a:r>
            <a:r>
              <a:rPr lang="en-US" b="1" i="1">
                <a:solidFill>
                  <a:schemeClr val="bg1"/>
                </a:solidFill>
              </a:rPr>
              <a:t> If I were hungry I would not tell you, for the world is mine, and all that is in it. </a:t>
            </a:r>
            <a:endParaRPr lang="en-GB" b="1" i="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20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fade">
                                      <p:cBhvr>
                                        <p:cTn id="12" dur="2000"/>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2000"/>
                                        <p:tgtEl>
                                          <p:spTgt spid="44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fade">
                                      <p:cBhvr>
                                        <p:cTn id="22" dur="20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solidFill>
                  <a:schemeClr val="bg1"/>
                </a:solidFill>
              </a:rPr>
              <a:t>Proverbs 23:4,5</a:t>
            </a:r>
          </a:p>
        </p:txBody>
      </p:sp>
      <p:sp>
        <p:nvSpPr>
          <p:cNvPr id="5123" name="Rectangle 3"/>
          <p:cNvSpPr>
            <a:spLocks noGrp="1" noChangeArrowheads="1"/>
          </p:cNvSpPr>
          <p:nvPr>
            <p:ph type="body" idx="1"/>
          </p:nvPr>
        </p:nvSpPr>
        <p:spPr/>
        <p:txBody>
          <a:bodyPr/>
          <a:lstStyle/>
          <a:p>
            <a:pPr>
              <a:buFontTx/>
              <a:buNone/>
            </a:pPr>
            <a:r>
              <a:rPr lang="en-US" b="1" dirty="0">
                <a:solidFill>
                  <a:schemeClr val="bg1"/>
                </a:solidFill>
              </a:rPr>
              <a:t>4</a:t>
            </a:r>
            <a:r>
              <a:rPr lang="en-GB" dirty="0">
                <a:solidFill>
                  <a:schemeClr val="bg1"/>
                </a:solidFill>
              </a:rPr>
              <a:t>    </a:t>
            </a:r>
            <a:r>
              <a:rPr lang="en-US" dirty="0" smtClean="0">
                <a:solidFill>
                  <a:schemeClr val="bg1"/>
                </a:solidFill>
              </a:rPr>
              <a:t>Do </a:t>
            </a:r>
            <a:r>
              <a:rPr lang="en-US" dirty="0">
                <a:solidFill>
                  <a:schemeClr val="bg1"/>
                </a:solidFill>
              </a:rPr>
              <a:t>not weary yourself to gain wealth, Cease from your </a:t>
            </a:r>
            <a:r>
              <a:rPr lang="en-US" dirty="0" smtClean="0">
                <a:solidFill>
                  <a:schemeClr val="bg1"/>
                </a:solidFill>
              </a:rPr>
              <a:t>consideration </a:t>
            </a:r>
            <a:r>
              <a:rPr lang="en-US" i="1" dirty="0">
                <a:solidFill>
                  <a:schemeClr val="bg1"/>
                </a:solidFill>
              </a:rPr>
              <a:t>of it.</a:t>
            </a:r>
            <a:endParaRPr lang="en-GB" dirty="0">
              <a:solidFill>
                <a:schemeClr val="bg1"/>
              </a:solidFill>
            </a:endParaRPr>
          </a:p>
          <a:p>
            <a:pPr>
              <a:buFontTx/>
              <a:buNone/>
            </a:pPr>
            <a:r>
              <a:rPr lang="en-US" b="1" dirty="0">
                <a:solidFill>
                  <a:schemeClr val="bg1"/>
                </a:solidFill>
              </a:rPr>
              <a:t>5</a:t>
            </a:r>
            <a:r>
              <a:rPr lang="en-GB" dirty="0">
                <a:solidFill>
                  <a:schemeClr val="bg1"/>
                </a:solidFill>
              </a:rPr>
              <a:t>    </a:t>
            </a:r>
            <a:r>
              <a:rPr lang="en-US" dirty="0" smtClean="0">
                <a:solidFill>
                  <a:schemeClr val="bg1"/>
                </a:solidFill>
              </a:rPr>
              <a:t>When </a:t>
            </a:r>
            <a:r>
              <a:rPr lang="en-US" dirty="0">
                <a:solidFill>
                  <a:schemeClr val="bg1"/>
                </a:solidFill>
              </a:rPr>
              <a:t>you set your eyes on it, it is gone. For </a:t>
            </a:r>
            <a:r>
              <a:rPr lang="en-US" i="1" dirty="0" smtClean="0">
                <a:solidFill>
                  <a:schemeClr val="bg1"/>
                </a:solidFill>
              </a:rPr>
              <a:t>wealth </a:t>
            </a:r>
            <a:r>
              <a:rPr lang="en-US" dirty="0">
                <a:solidFill>
                  <a:schemeClr val="bg1"/>
                </a:solidFill>
              </a:rPr>
              <a:t>certainly makes itself wings</a:t>
            </a:r>
          </a:p>
          <a:p>
            <a:pPr>
              <a:buFontTx/>
              <a:buNone/>
            </a:pPr>
            <a:r>
              <a:rPr lang="en-US" dirty="0">
                <a:solidFill>
                  <a:schemeClr val="bg1"/>
                </a:solidFill>
              </a:rPr>
              <a:t>	Like an eagle that flies </a:t>
            </a:r>
            <a:r>
              <a:rPr lang="en-US" i="1" dirty="0">
                <a:solidFill>
                  <a:schemeClr val="bg1"/>
                </a:solidFill>
              </a:rPr>
              <a:t>toward </a:t>
            </a:r>
            <a:r>
              <a:rPr lang="en-US" dirty="0">
                <a:solidFill>
                  <a:schemeClr val="bg1"/>
                </a:solidFill>
              </a:rPr>
              <a:t>the heavens.</a:t>
            </a:r>
            <a:endParaRPr lang="en-GB" dirty="0">
              <a:solidFill>
                <a:schemeClr val="bg1"/>
              </a:solidFill>
            </a:endParaRPr>
          </a:p>
          <a:p>
            <a:pPr>
              <a:buFontTx/>
              <a:buNone/>
            </a:pPr>
            <a:r>
              <a:rPr lang="en-GB" sz="2400" i="1" dirty="0">
                <a:solidFill>
                  <a:schemeClr val="bg1"/>
                </a:solidFill>
              </a:rPr>
              <a:t>	New American Standard Bible</a:t>
            </a:r>
            <a:r>
              <a:rPr lang="en-GB" i="1" dirty="0">
                <a:solidFill>
                  <a:schemeClr val="bg1"/>
                </a:solidFill>
              </a:rPr>
              <a:t> </a:t>
            </a: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animEffect transition="in" filter="fade">
                                      <p:cBhvr>
                                        <p:cTn id="11" dur="2000"/>
                                        <p:tgtEl>
                                          <p:spTgt spid="512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5123">
                                            <p:txEl>
                                              <p:pRg st="1" end="1"/>
                                            </p:txEl>
                                          </p:spTgt>
                                        </p:tgtEl>
                                        <p:attrNameLst>
                                          <p:attrName>style.visibility</p:attrName>
                                        </p:attrNameLst>
                                      </p:cBhvr>
                                      <p:to>
                                        <p:strVal val="visible"/>
                                      </p:to>
                                    </p:set>
                                    <p:animEffect transition="in" filter="fade">
                                      <p:cBhvr>
                                        <p:cTn id="14" dur="2000"/>
                                        <p:tgtEl>
                                          <p:spTgt spid="512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123">
                                            <p:txEl>
                                              <p:pRg st="3" end="3"/>
                                            </p:txEl>
                                          </p:spTgt>
                                        </p:tgtEl>
                                        <p:attrNameLst>
                                          <p:attrName>style.visibility</p:attrName>
                                        </p:attrNameLst>
                                      </p:cBhvr>
                                      <p:to>
                                        <p:strVal val="visible"/>
                                      </p:to>
                                    </p:set>
                                    <p:animEffect transition="in" filter="fade">
                                      <p:cBhvr>
                                        <p:cTn id="20" dur="20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p:txBody>
          <a:bodyPr/>
          <a:lstStyle/>
          <a:p>
            <a:pPr>
              <a:buFontTx/>
              <a:buNone/>
            </a:pPr>
            <a:r>
              <a:rPr lang="en-GB" b="1">
                <a:solidFill>
                  <a:schemeClr val="bg1"/>
                </a:solidFill>
              </a:rPr>
              <a:t>Education p. 137</a:t>
            </a:r>
          </a:p>
          <a:p>
            <a:pPr>
              <a:buFontTx/>
              <a:buNone/>
            </a:pPr>
            <a:r>
              <a:rPr lang="en-GB" b="1">
                <a:solidFill>
                  <a:schemeClr val="bg1"/>
                </a:solidFill>
              </a:rPr>
              <a:t>“That which lies at the foundation of business integrity and of true success is the recognition of God’s ownership.  The creator of all things, He is the original proprietor.  We are His stewards.”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b="1">
                <a:solidFill>
                  <a:schemeClr val="bg1"/>
                </a:solidFill>
              </a:rPr>
              <a:t>God Provides</a:t>
            </a:r>
          </a:p>
        </p:txBody>
      </p:sp>
      <p:sp>
        <p:nvSpPr>
          <p:cNvPr id="46083" name="Rectangle 3"/>
          <p:cNvSpPr>
            <a:spLocks noGrp="1" noChangeArrowheads="1"/>
          </p:cNvSpPr>
          <p:nvPr>
            <p:ph type="body" idx="1"/>
          </p:nvPr>
        </p:nvSpPr>
        <p:spPr/>
        <p:txBody>
          <a:bodyPr/>
          <a:lstStyle/>
          <a:p>
            <a:pPr>
              <a:buFontTx/>
              <a:buNone/>
            </a:pPr>
            <a:r>
              <a:rPr lang="en-GB" b="1">
                <a:solidFill>
                  <a:schemeClr val="bg1"/>
                </a:solidFill>
              </a:rPr>
              <a:t>Proverbs 10:22 (NIV)</a:t>
            </a:r>
          </a:p>
          <a:p>
            <a:pPr>
              <a:buFontTx/>
              <a:buNone/>
            </a:pPr>
            <a:r>
              <a:rPr lang="en-US" b="1">
                <a:solidFill>
                  <a:schemeClr val="bg1"/>
                </a:solidFill>
              </a:rPr>
              <a:t>The blessing of the Lord brings wealth, and he adds no trouble to it. </a:t>
            </a:r>
          </a:p>
          <a:p>
            <a:pPr>
              <a:buFontTx/>
              <a:buNone/>
            </a:pPr>
            <a:r>
              <a:rPr lang="en-US" b="1">
                <a:solidFill>
                  <a:schemeClr val="bg1"/>
                </a:solidFill>
              </a:rPr>
              <a:t>Phil. 4:19 (NASB)</a:t>
            </a:r>
          </a:p>
          <a:p>
            <a:pPr>
              <a:buFontTx/>
              <a:buNone/>
            </a:pPr>
            <a:r>
              <a:rPr lang="en-US" b="1">
                <a:solidFill>
                  <a:schemeClr val="bg1"/>
                </a:solidFill>
              </a:rPr>
              <a:t>And ﻿my God will supply ﻿all your needs according to His </a:t>
            </a:r>
            <a:r>
              <a:rPr lang="en-US" b="1">
                <a:solidFill>
                  <a:schemeClr val="bg1"/>
                </a:solidFill>
                <a:hlinkClick r:id="" action="ppaction://noaction"/>
              </a:rPr>
              <a:t>﻿﻿</a:t>
            </a:r>
            <a:r>
              <a:rPr lang="en-US" b="1">
                <a:solidFill>
                  <a:schemeClr val="bg1"/>
                </a:solidFill>
              </a:rPr>
              <a:t>riches in glory in Christ Jesus.</a:t>
            </a:r>
            <a:r>
              <a:rPr lang="en-GB" b="1">
                <a:solidFill>
                  <a:schemeClr val="bg1"/>
                </a:solidFill>
              </a:rPr>
              <a:t> </a:t>
            </a:r>
            <a:r>
              <a:rPr lang="en-GB" b="1">
                <a:solidFill>
                  <a:schemeClr val="bg1"/>
                </a:solidFill>
                <a:hlinkClick r:id="" action="ppaction://noaction"/>
              </a:rPr>
              <a:t>﻿﻿</a:t>
            </a:r>
            <a:endParaRPr lang="en-GB" b="1">
              <a:solidFill>
                <a:schemeClr val="bg1"/>
              </a:solidFill>
            </a:endParaRPr>
          </a:p>
          <a:p>
            <a:endParaRPr lang="en-GB" b="1">
              <a:solidFill>
                <a:schemeClr val="bg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b="1">
                <a:solidFill>
                  <a:schemeClr val="bg1"/>
                </a:solidFill>
              </a:rPr>
              <a:t>God Must Be First</a:t>
            </a:r>
          </a:p>
        </p:txBody>
      </p:sp>
      <p:sp>
        <p:nvSpPr>
          <p:cNvPr id="47107" name="Rectangle 3"/>
          <p:cNvSpPr>
            <a:spLocks noGrp="1" noChangeArrowheads="1"/>
          </p:cNvSpPr>
          <p:nvPr>
            <p:ph type="body" idx="1"/>
          </p:nvPr>
        </p:nvSpPr>
        <p:spPr/>
        <p:txBody>
          <a:bodyPr/>
          <a:lstStyle/>
          <a:p>
            <a:pPr>
              <a:buFontTx/>
              <a:buNone/>
            </a:pPr>
            <a:r>
              <a:rPr lang="en-GB" b="1">
                <a:solidFill>
                  <a:schemeClr val="bg1"/>
                </a:solidFill>
              </a:rPr>
              <a:t>Ex. 20:3 (NIV)</a:t>
            </a:r>
          </a:p>
          <a:p>
            <a:pPr>
              <a:buFontTx/>
              <a:buNone/>
            </a:pPr>
            <a:r>
              <a:rPr lang="en-US" b="1">
                <a:solidFill>
                  <a:schemeClr val="bg1"/>
                </a:solidFill>
              </a:rPr>
              <a:t>You shall have no other gods before me. </a:t>
            </a:r>
            <a:r>
              <a:rPr lang="en-GB" b="1">
                <a:solidFill>
                  <a:schemeClr val="bg1"/>
                </a:solidFill>
                <a:hlinkClick r:id="" action="ppaction://noaction"/>
              </a:rPr>
              <a:t>﻿</a:t>
            </a:r>
            <a:endParaRPr lang="en-GB" b="1">
              <a:solidFill>
                <a:schemeClr val="bg1"/>
              </a:solidFill>
            </a:endParaRPr>
          </a:p>
          <a:p>
            <a:pPr>
              <a:buFontTx/>
              <a:buNone/>
            </a:pPr>
            <a:endParaRPr lang="en-GB" b="1">
              <a:solidFill>
                <a:schemeClr val="bg1"/>
              </a:solidFill>
            </a:endParaRPr>
          </a:p>
          <a:p>
            <a:pPr>
              <a:buFontTx/>
              <a:buNone/>
            </a:pPr>
            <a:endParaRPr lang="en-GB" b="1" i="1">
              <a:solidFill>
                <a:schemeClr val="bg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715962"/>
          </a:xfrm>
        </p:spPr>
        <p:txBody>
          <a:bodyPr/>
          <a:lstStyle/>
          <a:p>
            <a:r>
              <a:rPr lang="en-GB" sz="4000" b="1">
                <a:solidFill>
                  <a:schemeClr val="bg1"/>
                </a:solidFill>
              </a:rPr>
              <a:t>Mal 3:8-10 (NIV)</a:t>
            </a:r>
          </a:p>
        </p:txBody>
      </p:sp>
      <p:sp>
        <p:nvSpPr>
          <p:cNvPr id="48131" name="Rectangle 3"/>
          <p:cNvSpPr>
            <a:spLocks noGrp="1" noChangeArrowheads="1"/>
          </p:cNvSpPr>
          <p:nvPr>
            <p:ph type="body" idx="1"/>
          </p:nvPr>
        </p:nvSpPr>
        <p:spPr>
          <a:xfrm>
            <a:off x="228600" y="990600"/>
            <a:ext cx="8763000" cy="5135563"/>
          </a:xfrm>
        </p:spPr>
        <p:txBody>
          <a:bodyPr/>
          <a:lstStyle/>
          <a:p>
            <a:pPr>
              <a:lnSpc>
                <a:spcPct val="90000"/>
              </a:lnSpc>
            </a:pPr>
            <a:r>
              <a:rPr lang="en-US" b="1" i="1">
                <a:solidFill>
                  <a:srgbClr val="FFFF00"/>
                </a:solidFill>
              </a:rPr>
              <a:t>8 </a:t>
            </a:r>
            <a:r>
              <a:rPr lang="en-US" b="1" i="1">
                <a:solidFill>
                  <a:schemeClr val="bg1"/>
                </a:solidFill>
              </a:rPr>
              <a:t>“Will a man rob God? Yet you rob me.  “But you ask, ‘How do we rob you?’  “In tithes and offerings. </a:t>
            </a:r>
            <a:r>
              <a:rPr lang="en-US" b="1" i="1">
                <a:solidFill>
                  <a:srgbClr val="FFFF00"/>
                </a:solidFill>
              </a:rPr>
              <a:t>9 </a:t>
            </a:r>
            <a:r>
              <a:rPr lang="en-US" b="1" i="1">
                <a:solidFill>
                  <a:schemeClr val="bg1"/>
                </a:solidFill>
              </a:rPr>
              <a:t>You are under a curse—the whole nation of you—because you are robbing me. </a:t>
            </a:r>
            <a:r>
              <a:rPr lang="en-US" b="1" i="1">
                <a:solidFill>
                  <a:srgbClr val="FFFF00"/>
                </a:solidFill>
              </a:rPr>
              <a:t>10</a:t>
            </a:r>
            <a:r>
              <a:rPr lang="en-US" b="1" i="1">
                <a:solidFill>
                  <a:schemeClr val="bg1"/>
                </a:solidFill>
              </a:rPr>
              <a:t> Bring the whole tithe into the storehouse, that there may be food in my house. Test me in this,” says the Lord Almighty, “and see if I will not throw open the floodgates of heaven and pour out so much blessing that you will not have room enough for it. </a:t>
            </a:r>
            <a:endParaRPr lang="en-GB" b="1" i="1">
              <a:solidFill>
                <a:schemeClr val="bg1"/>
              </a:solidFill>
            </a:endParaRPr>
          </a:p>
          <a:p>
            <a:pPr>
              <a:lnSpc>
                <a:spcPct val="90000"/>
              </a:lnSpc>
            </a:pPr>
            <a:endParaRPr lang="en-GB" b="1" i="1">
              <a:solidFill>
                <a:schemeClr val="bg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GB" b="1">
                <a:solidFill>
                  <a:schemeClr val="bg1"/>
                </a:solidFill>
              </a:rPr>
              <a:t>What is the Tithe?</a:t>
            </a:r>
          </a:p>
        </p:txBody>
      </p:sp>
      <p:sp>
        <p:nvSpPr>
          <p:cNvPr id="49155" name="Rectangle 3"/>
          <p:cNvSpPr>
            <a:spLocks noGrp="1" noChangeArrowheads="1"/>
          </p:cNvSpPr>
          <p:nvPr>
            <p:ph type="body" idx="1"/>
          </p:nvPr>
        </p:nvSpPr>
        <p:spPr/>
        <p:txBody>
          <a:bodyPr/>
          <a:lstStyle/>
          <a:p>
            <a:r>
              <a:rPr lang="en-GB" b="1">
                <a:solidFill>
                  <a:schemeClr val="bg1"/>
                </a:solidFill>
              </a:rPr>
              <a:t>Tithe means one tenth</a:t>
            </a:r>
          </a:p>
          <a:p>
            <a:r>
              <a:rPr lang="en-GB" b="1">
                <a:solidFill>
                  <a:schemeClr val="bg1"/>
                </a:solidFill>
              </a:rPr>
              <a:t>It is holy—Lev. 27:30</a:t>
            </a:r>
          </a:p>
          <a:p>
            <a:pPr lvl="1"/>
            <a:r>
              <a:rPr lang="en-US" b="1">
                <a:solidFill>
                  <a:schemeClr val="bg1"/>
                </a:solidFill>
              </a:rPr>
              <a:t>A tithe of everything from the land, whether grain from the soil or fruit from the trees, belongs to the Lord; it is holy to the Lord.</a:t>
            </a:r>
            <a:r>
              <a:rPr lang="en-GB" b="1">
                <a:solidFill>
                  <a:schemeClr val="bg1"/>
                </a:solidFill>
              </a:rPr>
              <a:t> </a:t>
            </a:r>
          </a:p>
          <a:p>
            <a:pPr lvl="1">
              <a:buFontTx/>
              <a:buNone/>
            </a:pPr>
            <a:endParaRPr lang="en-GB"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dissolve">
                                      <p:cBhvr>
                                        <p:cTn id="7" dur="500"/>
                                        <p:tgtEl>
                                          <p:spTgt spid="49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dissolve">
                                      <p:cBhvr>
                                        <p:cTn id="12" dur="500"/>
                                        <p:tgtEl>
                                          <p:spTgt spid="49155">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animEffect transition="in" filter="dissolve">
                                      <p:cBhvr>
                                        <p:cTn id="15"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b="1">
                <a:solidFill>
                  <a:schemeClr val="bg1"/>
                </a:solidFill>
              </a:rPr>
              <a:t>What is the Offering</a:t>
            </a:r>
          </a:p>
        </p:txBody>
      </p:sp>
      <p:sp>
        <p:nvSpPr>
          <p:cNvPr id="50179" name="Rectangle 3"/>
          <p:cNvSpPr>
            <a:spLocks noGrp="1" noChangeArrowheads="1"/>
          </p:cNvSpPr>
          <p:nvPr>
            <p:ph type="body" idx="1"/>
          </p:nvPr>
        </p:nvSpPr>
        <p:spPr/>
        <p:txBody>
          <a:bodyPr/>
          <a:lstStyle/>
          <a:p>
            <a:r>
              <a:rPr lang="en-GB" b="1">
                <a:solidFill>
                  <a:schemeClr val="bg1"/>
                </a:solidFill>
              </a:rPr>
              <a:t>The offering is your gift of gratitude to God for his blessings on your life.</a:t>
            </a:r>
          </a:p>
          <a:p>
            <a:r>
              <a:rPr lang="en-GB" b="1">
                <a:solidFill>
                  <a:schemeClr val="bg1"/>
                </a:solidFill>
              </a:rPr>
              <a:t>2 Cor. 9:7 </a:t>
            </a:r>
            <a:r>
              <a:rPr lang="en-US" b="1">
                <a:solidFill>
                  <a:schemeClr val="bg1"/>
                </a:solidFill>
              </a:rPr>
              <a:t>Each man should give what he has decided in his heart to give, not reluctantly or under compulsion, for God loves a cheerful giver.</a:t>
            </a:r>
            <a:r>
              <a:rPr lang="en-GB" b="1">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2000"/>
                                        <p:tgtEl>
                                          <p:spTgt spid="50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fade">
                                      <p:cBhvr>
                                        <p:cTn id="12" dur="2000"/>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228600" y="457200"/>
            <a:ext cx="8686800" cy="6019800"/>
          </a:xfrm>
        </p:spPr>
        <p:txBody>
          <a:bodyPr/>
          <a:lstStyle/>
          <a:p>
            <a:pPr>
              <a:lnSpc>
                <a:spcPct val="90000"/>
              </a:lnSpc>
              <a:buFontTx/>
              <a:buNone/>
            </a:pPr>
            <a:r>
              <a:rPr lang="en-GB" sz="2800" b="1" i="1">
                <a:solidFill>
                  <a:schemeClr val="bg1"/>
                </a:solidFill>
              </a:rPr>
              <a:t>Counsels on Stewardship p.80,81</a:t>
            </a:r>
          </a:p>
          <a:p>
            <a:pPr>
              <a:lnSpc>
                <a:spcPct val="90000"/>
              </a:lnSpc>
              <a:buFontTx/>
              <a:buNone/>
            </a:pPr>
            <a:r>
              <a:rPr lang="en-GB" sz="2800" b="1">
                <a:solidFill>
                  <a:schemeClr val="bg1"/>
                </a:solidFill>
              </a:rPr>
              <a:t>This matter of giving is not left to impulse.  God has given us definite instruction in regard to it.  He has specified tithes and offerings as the measure of our obligation.  And He desires us to give regularly and systematically…Let each regularly examine his income, which is all a blessing from God, and set apart the tithe as a separate fund, to be sacredly the Lord’s.  This fund should not in any case be devoted to any other use; it is to be devoted solely to support the ministry of the gospel.  After the tithe is set apart, let gifts and offerings be apportioned, “as God hath prospered” you.</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228600" y="457200"/>
            <a:ext cx="8686800" cy="6019800"/>
          </a:xfrm>
        </p:spPr>
        <p:txBody>
          <a:bodyPr/>
          <a:lstStyle/>
          <a:p>
            <a:pPr>
              <a:lnSpc>
                <a:spcPct val="90000"/>
              </a:lnSpc>
              <a:buFontTx/>
              <a:buNone/>
            </a:pPr>
            <a:r>
              <a:rPr lang="en-GB" sz="2800" b="1" i="1">
                <a:solidFill>
                  <a:schemeClr val="bg1"/>
                </a:solidFill>
              </a:rPr>
              <a:t>Counsels on Stewardship p.80,81</a:t>
            </a:r>
          </a:p>
          <a:p>
            <a:pPr>
              <a:lnSpc>
                <a:spcPct val="90000"/>
              </a:lnSpc>
              <a:buFontTx/>
              <a:buNone/>
            </a:pPr>
            <a:r>
              <a:rPr lang="en-GB" sz="2800" b="1">
                <a:solidFill>
                  <a:schemeClr val="bg1"/>
                </a:solidFill>
              </a:rPr>
              <a:t>This matter of giving is not left to impulse.  God has given us definite instruction in regard to it.  He has specified tithes and offerings as the measure of our obligation.  And He desires us to give </a:t>
            </a:r>
            <a:r>
              <a:rPr lang="en-GB" sz="2800" b="1" i="1" u="sng">
                <a:solidFill>
                  <a:schemeClr val="bg1"/>
                </a:solidFill>
              </a:rPr>
              <a:t>regularly</a:t>
            </a:r>
            <a:r>
              <a:rPr lang="en-GB" sz="2800" b="1">
                <a:solidFill>
                  <a:schemeClr val="bg1"/>
                </a:solidFill>
              </a:rPr>
              <a:t> and </a:t>
            </a:r>
            <a:r>
              <a:rPr lang="en-GB" sz="2800" b="1" i="1" u="sng">
                <a:solidFill>
                  <a:schemeClr val="bg1"/>
                </a:solidFill>
              </a:rPr>
              <a:t>systematically</a:t>
            </a:r>
            <a:r>
              <a:rPr lang="en-GB" sz="2800" b="1">
                <a:solidFill>
                  <a:schemeClr val="bg1"/>
                </a:solidFill>
              </a:rPr>
              <a:t>…Let each regularly examine his income, which is all a blessing from God, and set apart the tithe as a separate fund, to be sacredly the Lord’s.  This fund should not in any case be devoted to any other use; it is to be devoted solely to support the ministry of the gospel.  After the tithe is set apart, let gifts and offerings be apportioned, “as God hath prospered” you.</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1371600"/>
            <a:ext cx="8229600" cy="2971800"/>
          </a:xfrm>
        </p:spPr>
        <p:txBody>
          <a:bodyPr/>
          <a:lstStyle/>
          <a:p>
            <a:r>
              <a:rPr lang="en-GB" sz="6600" b="1">
                <a:solidFill>
                  <a:schemeClr val="bg1"/>
                </a:solidFill>
              </a:rPr>
              <a:t>What Happens to the Money You Give to the Church?</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274638"/>
            <a:ext cx="8229600" cy="639762"/>
          </a:xfrm>
        </p:spPr>
        <p:txBody>
          <a:bodyPr/>
          <a:lstStyle/>
          <a:p>
            <a:r>
              <a:rPr lang="en-GB" sz="4000" b="1">
                <a:solidFill>
                  <a:schemeClr val="bg1"/>
                </a:solidFill>
              </a:rPr>
              <a:t>The Tithe</a:t>
            </a:r>
          </a:p>
        </p:txBody>
      </p:sp>
      <p:sp>
        <p:nvSpPr>
          <p:cNvPr id="54275" name="Rectangle 3"/>
          <p:cNvSpPr>
            <a:spLocks noGrp="1" noChangeArrowheads="1"/>
          </p:cNvSpPr>
          <p:nvPr>
            <p:ph type="body" idx="1"/>
          </p:nvPr>
        </p:nvSpPr>
        <p:spPr>
          <a:xfrm>
            <a:off x="152400" y="990600"/>
            <a:ext cx="8991600" cy="5486400"/>
          </a:xfrm>
        </p:spPr>
        <p:txBody>
          <a:bodyPr/>
          <a:lstStyle/>
          <a:p>
            <a:pPr marL="609600" indent="-609600">
              <a:lnSpc>
                <a:spcPct val="90000"/>
              </a:lnSpc>
              <a:buFontTx/>
              <a:buNone/>
            </a:pPr>
            <a:r>
              <a:rPr lang="en-GB" sz="2800" b="1">
                <a:solidFill>
                  <a:schemeClr val="bg1"/>
                </a:solidFill>
              </a:rPr>
              <a:t>This fund is not retained by the local congregation</a:t>
            </a:r>
          </a:p>
          <a:p>
            <a:pPr marL="609600" indent="-609600">
              <a:lnSpc>
                <a:spcPct val="90000"/>
              </a:lnSpc>
              <a:buFontTx/>
              <a:buNone/>
            </a:pPr>
            <a:r>
              <a:rPr lang="en-GB" sz="2800" b="1">
                <a:solidFill>
                  <a:schemeClr val="bg1"/>
                </a:solidFill>
              </a:rPr>
              <a:t>It is generally used by the conference in the following proportion:</a:t>
            </a:r>
          </a:p>
          <a:p>
            <a:pPr marL="609600" indent="-609600">
              <a:lnSpc>
                <a:spcPct val="90000"/>
              </a:lnSpc>
            </a:pPr>
            <a:r>
              <a:rPr lang="en-GB" sz="2800" b="1">
                <a:solidFill>
                  <a:schemeClr val="bg1"/>
                </a:solidFill>
              </a:rPr>
              <a:t>Workers’ salary and allowances (about 38%)</a:t>
            </a:r>
          </a:p>
          <a:p>
            <a:pPr marL="609600" indent="-609600">
              <a:lnSpc>
                <a:spcPct val="90000"/>
              </a:lnSpc>
            </a:pPr>
            <a:r>
              <a:rPr lang="en-GB" sz="2800" b="1">
                <a:solidFill>
                  <a:schemeClr val="bg1"/>
                </a:solidFill>
              </a:rPr>
              <a:t>Administrative and General—this includes evangelism, moving, office equipment etc. (about 14%)</a:t>
            </a:r>
          </a:p>
          <a:p>
            <a:pPr marL="609600" indent="-609600">
              <a:lnSpc>
                <a:spcPct val="90000"/>
              </a:lnSpc>
            </a:pPr>
            <a:r>
              <a:rPr lang="en-GB" sz="2800" b="1">
                <a:solidFill>
                  <a:schemeClr val="bg1"/>
                </a:solidFill>
              </a:rPr>
              <a:t>Departmental expenses (about 1%)</a:t>
            </a:r>
          </a:p>
          <a:p>
            <a:pPr marL="609600" indent="-609600">
              <a:lnSpc>
                <a:spcPct val="90000"/>
              </a:lnSpc>
            </a:pPr>
            <a:r>
              <a:rPr lang="en-GB" sz="2800" b="1">
                <a:solidFill>
                  <a:schemeClr val="bg1"/>
                </a:solidFill>
              </a:rPr>
              <a:t>Tithe to higher organization (26%)</a:t>
            </a:r>
          </a:p>
          <a:p>
            <a:pPr marL="609600" indent="-609600">
              <a:lnSpc>
                <a:spcPct val="90000"/>
              </a:lnSpc>
            </a:pPr>
            <a:r>
              <a:rPr lang="en-GB" sz="2800" b="1">
                <a:solidFill>
                  <a:schemeClr val="bg1"/>
                </a:solidFill>
              </a:rPr>
              <a:t>Sustentation—retirement expenses (7%) </a:t>
            </a:r>
          </a:p>
          <a:p>
            <a:pPr marL="609600" indent="-609600">
              <a:lnSpc>
                <a:spcPct val="90000"/>
              </a:lnSpc>
            </a:pPr>
            <a:r>
              <a:rPr lang="en-GB" sz="2800" b="1">
                <a:solidFill>
                  <a:schemeClr val="bg1"/>
                </a:solidFill>
              </a:rPr>
              <a:t>Subsidies—schools, insurance, education assistance etc. (14%)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2000"/>
                                        <p:tgtEl>
                                          <p:spTgt spid="542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fade">
                                      <p:cBhvr>
                                        <p:cTn id="12" dur="2000"/>
                                        <p:tgtEl>
                                          <p:spTgt spid="542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fade">
                                      <p:cBhvr>
                                        <p:cTn id="17" dur="2000"/>
                                        <p:tgtEl>
                                          <p:spTgt spid="542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4275">
                                            <p:txEl>
                                              <p:pRg st="3" end="3"/>
                                            </p:txEl>
                                          </p:spTgt>
                                        </p:tgtEl>
                                        <p:attrNameLst>
                                          <p:attrName>style.visibility</p:attrName>
                                        </p:attrNameLst>
                                      </p:cBhvr>
                                      <p:to>
                                        <p:strVal val="visible"/>
                                      </p:to>
                                    </p:set>
                                    <p:animEffect transition="in" filter="fade">
                                      <p:cBhvr>
                                        <p:cTn id="22" dur="2000"/>
                                        <p:tgtEl>
                                          <p:spTgt spid="542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4275">
                                            <p:txEl>
                                              <p:pRg st="4" end="4"/>
                                            </p:txEl>
                                          </p:spTgt>
                                        </p:tgtEl>
                                        <p:attrNameLst>
                                          <p:attrName>style.visibility</p:attrName>
                                        </p:attrNameLst>
                                      </p:cBhvr>
                                      <p:to>
                                        <p:strVal val="visible"/>
                                      </p:to>
                                    </p:set>
                                    <p:animEffect transition="in" filter="fade">
                                      <p:cBhvr>
                                        <p:cTn id="27" dur="2000"/>
                                        <p:tgtEl>
                                          <p:spTgt spid="542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4275">
                                            <p:txEl>
                                              <p:pRg st="5" end="5"/>
                                            </p:txEl>
                                          </p:spTgt>
                                        </p:tgtEl>
                                        <p:attrNameLst>
                                          <p:attrName>style.visibility</p:attrName>
                                        </p:attrNameLst>
                                      </p:cBhvr>
                                      <p:to>
                                        <p:strVal val="visible"/>
                                      </p:to>
                                    </p:set>
                                    <p:animEffect transition="in" filter="fade">
                                      <p:cBhvr>
                                        <p:cTn id="32" dur="2000"/>
                                        <p:tgtEl>
                                          <p:spTgt spid="542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4275">
                                            <p:txEl>
                                              <p:pRg st="6" end="6"/>
                                            </p:txEl>
                                          </p:spTgt>
                                        </p:tgtEl>
                                        <p:attrNameLst>
                                          <p:attrName>style.visibility</p:attrName>
                                        </p:attrNameLst>
                                      </p:cBhvr>
                                      <p:to>
                                        <p:strVal val="visible"/>
                                      </p:to>
                                    </p:set>
                                    <p:animEffect transition="in" filter="fade">
                                      <p:cBhvr>
                                        <p:cTn id="37" dur="2000"/>
                                        <p:tgtEl>
                                          <p:spTgt spid="542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4275">
                                            <p:txEl>
                                              <p:pRg st="7" end="7"/>
                                            </p:txEl>
                                          </p:spTgt>
                                        </p:tgtEl>
                                        <p:attrNameLst>
                                          <p:attrName>style.visibility</p:attrName>
                                        </p:attrNameLst>
                                      </p:cBhvr>
                                      <p:to>
                                        <p:strVal val="visible"/>
                                      </p:to>
                                    </p:set>
                                    <p:animEffect transition="in" filter="fade">
                                      <p:cBhvr>
                                        <p:cTn id="42" dur="2000"/>
                                        <p:tgtEl>
                                          <p:spTgt spid="542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n-US">
              <a:solidFill>
                <a:schemeClr val="bg1"/>
              </a:solidFill>
            </a:endParaRPr>
          </a:p>
        </p:txBody>
      </p:sp>
      <p:sp>
        <p:nvSpPr>
          <p:cNvPr id="6147" name="Rectangle 3"/>
          <p:cNvSpPr>
            <a:spLocks noGrp="1" noChangeArrowheads="1"/>
          </p:cNvSpPr>
          <p:nvPr>
            <p:ph type="body" idx="1"/>
          </p:nvPr>
        </p:nvSpPr>
        <p:spPr/>
        <p:txBody>
          <a:bodyPr/>
          <a:lstStyle/>
          <a:p>
            <a:pPr>
              <a:buFontTx/>
              <a:buNone/>
            </a:pPr>
            <a:r>
              <a:rPr lang="en-GB" sz="2800">
                <a:solidFill>
                  <a:schemeClr val="bg1"/>
                </a:solidFill>
              </a:rPr>
              <a:t>Financial difficulties are major contributing factors in separations and divorces.  Love of money splits many families! </a:t>
            </a:r>
          </a:p>
          <a:p>
            <a:pPr>
              <a:buFontTx/>
              <a:buNone/>
            </a:pPr>
            <a:r>
              <a:rPr lang="en-GB" sz="2800">
                <a:solidFill>
                  <a:schemeClr val="bg1"/>
                </a:solidFill>
              </a:rPr>
              <a:t>Homes are affected by the priorities we set for the use of money.</a:t>
            </a:r>
          </a:p>
          <a:p>
            <a:pPr>
              <a:buFontTx/>
              <a:buNone/>
            </a:pPr>
            <a:r>
              <a:rPr lang="en-GB" sz="2800">
                <a:solidFill>
                  <a:schemeClr val="bg1"/>
                </a:solidFill>
              </a:rPr>
              <a:t>Much marriage tension, misunderstanding, anger and broken homes could be prevented by following the practical principles for money management contained in Gods word.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dissolve">
                                      <p:cBhvr>
                                        <p:cTn id="12" dur="500"/>
                                        <p:tgtEl>
                                          <p:spTgt spid="6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dissolve">
                                      <p:cBhvr>
                                        <p:cTn id="17" dur="500"/>
                                        <p:tgtEl>
                                          <p:spTgt spid="61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dissolve">
                                      <p:cBhvr>
                                        <p:cTn id="22"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b="1">
                <a:solidFill>
                  <a:schemeClr val="bg1"/>
                </a:solidFill>
              </a:rPr>
              <a:t>The Offerings:</a:t>
            </a:r>
          </a:p>
        </p:txBody>
      </p:sp>
      <p:sp>
        <p:nvSpPr>
          <p:cNvPr id="55299" name="Rectangle 3"/>
          <p:cNvSpPr>
            <a:spLocks noGrp="1" noChangeArrowheads="1"/>
          </p:cNvSpPr>
          <p:nvPr>
            <p:ph type="body" idx="1"/>
          </p:nvPr>
        </p:nvSpPr>
        <p:spPr>
          <a:xfrm>
            <a:off x="457200" y="1219200"/>
            <a:ext cx="8229600" cy="5334000"/>
          </a:xfrm>
        </p:spPr>
        <p:txBody>
          <a:bodyPr/>
          <a:lstStyle/>
          <a:p>
            <a:pPr>
              <a:lnSpc>
                <a:spcPct val="90000"/>
              </a:lnSpc>
              <a:buFontTx/>
              <a:buNone/>
            </a:pPr>
            <a:r>
              <a:rPr lang="en-GB" b="1">
                <a:solidFill>
                  <a:schemeClr val="bg1"/>
                </a:solidFill>
              </a:rPr>
              <a:t>All offerings (Sabbath school investment, 13</a:t>
            </a:r>
            <a:r>
              <a:rPr lang="en-GB" b="1" baseline="30000">
                <a:solidFill>
                  <a:schemeClr val="bg1"/>
                </a:solidFill>
              </a:rPr>
              <a:t>th</a:t>
            </a:r>
            <a:r>
              <a:rPr lang="en-GB" b="1">
                <a:solidFill>
                  <a:schemeClr val="bg1"/>
                </a:solidFill>
              </a:rPr>
              <a:t> Sabbath, week of sacrifice, etc.) with the exception of ingathering and special projects are divided in a ratio of 60:20:20</a:t>
            </a:r>
          </a:p>
          <a:p>
            <a:pPr>
              <a:lnSpc>
                <a:spcPct val="90000"/>
              </a:lnSpc>
              <a:buFontTx/>
              <a:buNone/>
            </a:pPr>
            <a:r>
              <a:rPr lang="en-GB" b="1">
                <a:solidFill>
                  <a:schemeClr val="bg1"/>
                </a:solidFill>
              </a:rPr>
              <a:t>60% for local church operations</a:t>
            </a:r>
          </a:p>
          <a:p>
            <a:pPr>
              <a:lnSpc>
                <a:spcPct val="90000"/>
              </a:lnSpc>
              <a:buFontTx/>
              <a:buNone/>
            </a:pPr>
            <a:r>
              <a:rPr lang="en-GB" b="1">
                <a:solidFill>
                  <a:schemeClr val="bg1"/>
                </a:solidFill>
              </a:rPr>
              <a:t>20% for Missions</a:t>
            </a:r>
          </a:p>
          <a:p>
            <a:pPr>
              <a:lnSpc>
                <a:spcPct val="90000"/>
              </a:lnSpc>
              <a:buFontTx/>
              <a:buNone/>
            </a:pPr>
            <a:r>
              <a:rPr lang="en-GB" b="1">
                <a:solidFill>
                  <a:schemeClr val="bg1"/>
                </a:solidFill>
              </a:rPr>
              <a:t>20% for conference development (this is further divided into two equal parts with half going to the conference and half staying in the island)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20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fade">
                                      <p:cBhvr>
                                        <p:cTn id="12" dur="2000"/>
                                        <p:tgtEl>
                                          <p:spTgt spid="55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fade">
                                      <p:cBhvr>
                                        <p:cTn id="17" dur="2000"/>
                                        <p:tgtEl>
                                          <p:spTgt spid="552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fade">
                                      <p:cBhvr>
                                        <p:cTn id="22" dur="20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b="1">
                <a:solidFill>
                  <a:schemeClr val="bg1"/>
                </a:solidFill>
              </a:rPr>
              <a:t>The Mission Offering:</a:t>
            </a:r>
          </a:p>
        </p:txBody>
      </p:sp>
      <p:sp>
        <p:nvSpPr>
          <p:cNvPr id="56323" name="Rectangle 3"/>
          <p:cNvSpPr>
            <a:spLocks noGrp="1" noChangeArrowheads="1"/>
          </p:cNvSpPr>
          <p:nvPr>
            <p:ph type="body" idx="1"/>
          </p:nvPr>
        </p:nvSpPr>
        <p:spPr/>
        <p:txBody>
          <a:bodyPr/>
          <a:lstStyle/>
          <a:p>
            <a:pPr>
              <a:buFontTx/>
              <a:buNone/>
            </a:pPr>
            <a:r>
              <a:rPr lang="en-GB" b="1">
                <a:solidFill>
                  <a:schemeClr val="bg1"/>
                </a:solidFill>
              </a:rPr>
              <a:t>Mission offerings are not used for Conference operation.  These are passed on monthly to the Inter American Division which in turn passes them on to the General Conference where they become a part of the world appropriations budget.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b="1">
                <a:solidFill>
                  <a:schemeClr val="bg1"/>
                </a:solidFill>
              </a:rPr>
              <a:t>Ingathering</a:t>
            </a:r>
          </a:p>
        </p:txBody>
      </p:sp>
      <p:sp>
        <p:nvSpPr>
          <p:cNvPr id="57347" name="Rectangle 3"/>
          <p:cNvSpPr>
            <a:spLocks noGrp="1" noChangeArrowheads="1"/>
          </p:cNvSpPr>
          <p:nvPr>
            <p:ph type="body" idx="1"/>
          </p:nvPr>
        </p:nvSpPr>
        <p:spPr/>
        <p:txBody>
          <a:bodyPr/>
          <a:lstStyle/>
          <a:p>
            <a:pPr>
              <a:buFontTx/>
              <a:buNone/>
            </a:pPr>
            <a:r>
              <a:rPr lang="en-GB" sz="2800" b="1">
                <a:solidFill>
                  <a:schemeClr val="bg1"/>
                </a:solidFill>
              </a:rPr>
              <a:t>The annual Ingathering campaign at the beginning of the year provides some additional income for the educational, health welfare and disaster relief work of the church.  Approximately 50% of the basic goal remains with the conference with the other 50% going to the Union and Division. </a:t>
            </a:r>
          </a:p>
          <a:p>
            <a:pPr>
              <a:buFontTx/>
              <a:buNone/>
            </a:pPr>
            <a:r>
              <a:rPr lang="en-GB" sz="2800" b="1">
                <a:solidFill>
                  <a:schemeClr val="bg1"/>
                </a:solidFill>
              </a:rPr>
              <a:t>90% of the overflow goes back to the local church.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GB" b="1">
                <a:solidFill>
                  <a:schemeClr val="bg1"/>
                </a:solidFill>
              </a:rPr>
              <a:t>The Local Church Budget:</a:t>
            </a:r>
          </a:p>
        </p:txBody>
      </p:sp>
      <p:sp>
        <p:nvSpPr>
          <p:cNvPr id="58371" name="Rectangle 3"/>
          <p:cNvSpPr>
            <a:spLocks noGrp="1" noChangeArrowheads="1"/>
          </p:cNvSpPr>
          <p:nvPr>
            <p:ph type="body" idx="1"/>
          </p:nvPr>
        </p:nvSpPr>
        <p:spPr/>
        <p:txBody>
          <a:bodyPr/>
          <a:lstStyle/>
          <a:p>
            <a:pPr>
              <a:buFontTx/>
              <a:buNone/>
            </a:pPr>
            <a:r>
              <a:rPr lang="en-GB" b="1">
                <a:solidFill>
                  <a:schemeClr val="bg1"/>
                </a:solidFill>
              </a:rPr>
              <a:t>60% of all regular offerings are used to run the local church.</a:t>
            </a:r>
          </a:p>
          <a:p>
            <a:pPr algn="ctr">
              <a:buFontTx/>
              <a:buNone/>
            </a:pPr>
            <a:r>
              <a:rPr lang="en-GB" sz="4000" b="1">
                <a:solidFill>
                  <a:schemeClr val="bg1"/>
                </a:solidFill>
              </a:rPr>
              <a:t>How much offering should you give?</a:t>
            </a:r>
          </a:p>
          <a:p>
            <a:pPr>
              <a:buFontTx/>
              <a:buNone/>
            </a:pPr>
            <a:endParaRPr lang="en-GB" sz="40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dissolve">
                                      <p:cBhvr>
                                        <p:cTn id="12" dur="500"/>
                                        <p:tgtEl>
                                          <p:spTgt spid="583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b="1">
                <a:solidFill>
                  <a:schemeClr val="bg1"/>
                </a:solidFill>
              </a:rPr>
              <a:t>Accountability Measures:</a:t>
            </a:r>
          </a:p>
        </p:txBody>
      </p:sp>
      <p:sp>
        <p:nvSpPr>
          <p:cNvPr id="59395" name="Rectangle 3"/>
          <p:cNvSpPr>
            <a:spLocks noGrp="1" noChangeArrowheads="1"/>
          </p:cNvSpPr>
          <p:nvPr>
            <p:ph type="body" idx="1"/>
          </p:nvPr>
        </p:nvSpPr>
        <p:spPr/>
        <p:txBody>
          <a:bodyPr/>
          <a:lstStyle/>
          <a:p>
            <a:pPr marL="609600" indent="-609600">
              <a:lnSpc>
                <a:spcPct val="90000"/>
              </a:lnSpc>
              <a:buFontTx/>
              <a:buAutoNum type="arabicPeriod"/>
            </a:pPr>
            <a:r>
              <a:rPr lang="en-GB" b="1">
                <a:solidFill>
                  <a:schemeClr val="bg1"/>
                </a:solidFill>
              </a:rPr>
              <a:t>All are encouraged to use the envelop provided for giving. This requires you to plan your giving.</a:t>
            </a:r>
          </a:p>
          <a:p>
            <a:pPr marL="609600" indent="-609600">
              <a:lnSpc>
                <a:spcPct val="90000"/>
              </a:lnSpc>
              <a:buFontTx/>
              <a:buAutoNum type="arabicPeriod"/>
            </a:pPr>
            <a:endParaRPr lang="en-GB" b="1">
              <a:solidFill>
                <a:schemeClr val="bg1"/>
              </a:solidFill>
            </a:endParaRPr>
          </a:p>
          <a:p>
            <a:pPr marL="609600" indent="-609600">
              <a:lnSpc>
                <a:spcPct val="90000"/>
              </a:lnSpc>
              <a:buFontTx/>
              <a:buAutoNum type="arabicPeriod"/>
            </a:pPr>
            <a:r>
              <a:rPr lang="en-GB" b="1">
                <a:solidFill>
                  <a:schemeClr val="bg1"/>
                </a:solidFill>
              </a:rPr>
              <a:t>Every member is to be given a receipt of his returns.  The tithe envelop is this receipt. </a:t>
            </a:r>
          </a:p>
          <a:p>
            <a:pPr marL="609600" indent="-609600">
              <a:lnSpc>
                <a:spcPct val="90000"/>
              </a:lnSpc>
              <a:buFontTx/>
              <a:buAutoNum type="arabicPeriod"/>
            </a:pPr>
            <a:r>
              <a:rPr lang="en-GB" b="1">
                <a:solidFill>
                  <a:schemeClr val="bg1"/>
                </a:solidFill>
              </a:rPr>
              <a:t>The auditor</a:t>
            </a:r>
          </a:p>
          <a:p>
            <a:pPr marL="609600" indent="-609600">
              <a:lnSpc>
                <a:spcPct val="90000"/>
              </a:lnSpc>
              <a:buFontTx/>
              <a:buAutoNum type="arabicPeriod"/>
            </a:pPr>
            <a:r>
              <a:rPr lang="en-GB" b="1">
                <a:solidFill>
                  <a:schemeClr val="bg1"/>
                </a:solidFill>
              </a:rPr>
              <a:t>The Stewardship Secretary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dissolve">
                                      <p:cBhvr>
                                        <p:cTn id="7" dur="500"/>
                                        <p:tgtEl>
                                          <p:spTgt spid="59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9395">
                                            <p:txEl>
                                              <p:pRg st="2" end="2"/>
                                            </p:txEl>
                                          </p:spTgt>
                                        </p:tgtEl>
                                        <p:attrNameLst>
                                          <p:attrName>style.visibility</p:attrName>
                                        </p:attrNameLst>
                                      </p:cBhvr>
                                      <p:to>
                                        <p:strVal val="visible"/>
                                      </p:to>
                                    </p:set>
                                    <p:animEffect transition="in" filter="dissolve">
                                      <p:cBhvr>
                                        <p:cTn id="12" dur="500"/>
                                        <p:tgtEl>
                                          <p:spTgt spid="593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9395">
                                            <p:txEl>
                                              <p:pRg st="3" end="3"/>
                                            </p:txEl>
                                          </p:spTgt>
                                        </p:tgtEl>
                                        <p:attrNameLst>
                                          <p:attrName>style.visibility</p:attrName>
                                        </p:attrNameLst>
                                      </p:cBhvr>
                                      <p:to>
                                        <p:strVal val="visible"/>
                                      </p:to>
                                    </p:set>
                                    <p:animEffect transition="in" filter="dissolve">
                                      <p:cBhvr>
                                        <p:cTn id="17" dur="500"/>
                                        <p:tgtEl>
                                          <p:spTgt spid="5939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9395">
                                            <p:txEl>
                                              <p:pRg st="4" end="4"/>
                                            </p:txEl>
                                          </p:spTgt>
                                        </p:tgtEl>
                                        <p:attrNameLst>
                                          <p:attrName>style.visibility</p:attrName>
                                        </p:attrNameLst>
                                      </p:cBhvr>
                                      <p:to>
                                        <p:strVal val="visible"/>
                                      </p:to>
                                    </p:set>
                                    <p:animEffect transition="in" filter="dissolve">
                                      <p:cBhvr>
                                        <p:cTn id="22"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7" name="Rectangle 3"/>
          <p:cNvSpPr>
            <a:spLocks noGrp="1" noChangeArrowheads="1"/>
          </p:cNvSpPr>
          <p:nvPr>
            <p:ph type="body" idx="4294967295"/>
          </p:nvPr>
        </p:nvSpPr>
        <p:spPr>
          <a:xfrm>
            <a:off x="0" y="457200"/>
            <a:ext cx="8229600" cy="5668963"/>
          </a:xfrm>
        </p:spPr>
        <p:txBody>
          <a:bodyPr/>
          <a:lstStyle/>
          <a:p>
            <a:r>
              <a:rPr lang="en-GB"/>
              <a:t>	</a:t>
            </a:r>
          </a:p>
        </p:txBody>
      </p:sp>
      <p:graphicFrame>
        <p:nvGraphicFramePr>
          <p:cNvPr id="62772" name="Object 308"/>
          <p:cNvGraphicFramePr>
            <a:graphicFrameLocks noChangeAspect="1"/>
          </p:cNvGraphicFramePr>
          <p:nvPr/>
        </p:nvGraphicFramePr>
        <p:xfrm>
          <a:off x="1025525" y="0"/>
          <a:ext cx="6510338" cy="6858000"/>
        </p:xfrm>
        <a:graphic>
          <a:graphicData uri="http://schemas.openxmlformats.org/presentationml/2006/ole">
            <mc:AlternateContent xmlns:mc="http://schemas.openxmlformats.org/markup-compatibility/2006">
              <mc:Choice xmlns:v="urn:schemas-microsoft-com:vml" Requires="v">
                <p:oleObj spid="_x0000_s62773" name="Worksheet" r:id="rId4" imgW="5486581" imgH="5772161" progId="Excel.Sheet.8">
                  <p:embed/>
                </p:oleObj>
              </mc:Choice>
              <mc:Fallback>
                <p:oleObj name="Worksheet" r:id="rId4" imgW="5486581" imgH="5772161" progId="Excel.Sheet.8">
                  <p:embed/>
                  <p:pic>
                    <p:nvPicPr>
                      <p:cNvPr id="0" name="Picture 3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5525" y="0"/>
                        <a:ext cx="6510338"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81000" y="762000"/>
            <a:ext cx="8534400" cy="4525963"/>
          </a:xfrm>
        </p:spPr>
        <p:txBody>
          <a:bodyPr/>
          <a:lstStyle/>
          <a:p>
            <a:pPr>
              <a:buFontTx/>
              <a:buNone/>
            </a:pPr>
            <a:r>
              <a:rPr lang="en-GB" sz="4000" b="1">
                <a:solidFill>
                  <a:schemeClr val="bg1"/>
                </a:solidFill>
              </a:rPr>
              <a:t>The following money management quiz is designed to help you evaluate your personal finances.  It serves only as an indicator of where you may have some problems or potential problems. You are the best judge of your own situation.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81000"/>
            <a:ext cx="8229600" cy="5745163"/>
          </a:xfrm>
        </p:spPr>
        <p:txBody>
          <a:bodyPr/>
          <a:lstStyle/>
          <a:p>
            <a:pPr marL="609600" indent="-609600">
              <a:buFontTx/>
              <a:buAutoNum type="arabicPeriod"/>
            </a:pPr>
            <a:r>
              <a:rPr lang="en-GB">
                <a:solidFill>
                  <a:schemeClr val="bg1"/>
                </a:solidFill>
              </a:rPr>
              <a:t>Do you have a budget?</a:t>
            </a:r>
          </a:p>
          <a:p>
            <a:pPr marL="609600" indent="-609600">
              <a:buFontTx/>
              <a:buNone/>
            </a:pPr>
            <a:r>
              <a:rPr lang="en-GB">
                <a:solidFill>
                  <a:schemeClr val="bg1"/>
                </a:solidFill>
              </a:rPr>
              <a:t>		A) yes 	10 points</a:t>
            </a:r>
          </a:p>
          <a:p>
            <a:pPr marL="609600" indent="-609600">
              <a:buFontTx/>
              <a:buNone/>
            </a:pPr>
            <a:r>
              <a:rPr lang="en-GB">
                <a:solidFill>
                  <a:schemeClr val="bg1"/>
                </a:solidFill>
              </a:rPr>
              <a:t>		B) no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dissolv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dissolve">
                                      <p:cBhvr>
                                        <p:cTn id="12" dur="500"/>
                                        <p:tgtEl>
                                          <p:spTgt spid="8195">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8195">
                                            <p:txEl>
                                              <p:pRg st="2" end="2"/>
                                            </p:txEl>
                                          </p:spTgt>
                                        </p:tgtEl>
                                        <p:attrNameLst>
                                          <p:attrName>style.visibility</p:attrName>
                                        </p:attrNameLst>
                                      </p:cBhvr>
                                      <p:to>
                                        <p:strVal val="visible"/>
                                      </p:to>
                                    </p:set>
                                    <p:animEffect transition="in" filter="dissolve">
                                      <p:cBhvr>
                                        <p:cTn id="16"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p:txBody>
          <a:bodyPr/>
          <a:lstStyle/>
          <a:p>
            <a:pPr marL="609600" indent="-609600">
              <a:buFontTx/>
              <a:buAutoNum type="arabicPeriod" startAt="2"/>
            </a:pPr>
            <a:r>
              <a:rPr lang="en-GB">
                <a:solidFill>
                  <a:schemeClr val="bg1"/>
                </a:solidFill>
              </a:rPr>
              <a:t>Based on four weeks pay per month, how much of your take-home pay goes toward rent/mortgage and utilities?</a:t>
            </a:r>
          </a:p>
          <a:p>
            <a:pPr marL="609600" indent="-609600">
              <a:buFontTx/>
              <a:buNone/>
            </a:pPr>
            <a:r>
              <a:rPr lang="en-GB">
                <a:solidFill>
                  <a:schemeClr val="bg1"/>
                </a:solidFill>
              </a:rPr>
              <a:t>		A) 	Under 30%	10 points</a:t>
            </a:r>
          </a:p>
          <a:p>
            <a:pPr marL="609600" indent="-609600">
              <a:buFontTx/>
              <a:buNone/>
            </a:pPr>
            <a:r>
              <a:rPr lang="en-GB">
                <a:solidFill>
                  <a:schemeClr val="bg1"/>
                </a:solidFill>
              </a:rPr>
              <a:t>		B)	35%			  5 points</a:t>
            </a:r>
          </a:p>
          <a:p>
            <a:pPr marL="609600" indent="-609600">
              <a:buFontTx/>
              <a:buNone/>
            </a:pPr>
            <a:r>
              <a:rPr lang="en-GB">
                <a:solidFill>
                  <a:schemeClr val="bg1"/>
                </a:solidFill>
              </a:rPr>
              <a:t>		C)	40% or more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dissolve">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dissolve">
                                      <p:cBhvr>
                                        <p:cTn id="12" dur="500"/>
                                        <p:tgtEl>
                                          <p:spTgt spid="9219">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9219">
                                            <p:txEl>
                                              <p:pRg st="2" end="2"/>
                                            </p:txEl>
                                          </p:spTgt>
                                        </p:tgtEl>
                                        <p:attrNameLst>
                                          <p:attrName>style.visibility</p:attrName>
                                        </p:attrNameLst>
                                      </p:cBhvr>
                                      <p:to>
                                        <p:strVal val="visible"/>
                                      </p:to>
                                    </p:set>
                                    <p:animEffect transition="in" filter="dissolve">
                                      <p:cBhvr>
                                        <p:cTn id="16" dur="500"/>
                                        <p:tgtEl>
                                          <p:spTgt spid="9219">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9219">
                                            <p:txEl>
                                              <p:pRg st="3" end="3"/>
                                            </p:txEl>
                                          </p:spTgt>
                                        </p:tgtEl>
                                        <p:attrNameLst>
                                          <p:attrName>style.visibility</p:attrName>
                                        </p:attrNameLst>
                                      </p:cBhvr>
                                      <p:to>
                                        <p:strVal val="visible"/>
                                      </p:to>
                                    </p:set>
                                    <p:animEffect transition="in" filter="dissolve">
                                      <p:cBhvr>
                                        <p:cTn id="20"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685800"/>
            <a:ext cx="8229600" cy="5440363"/>
          </a:xfrm>
        </p:spPr>
        <p:txBody>
          <a:bodyPr/>
          <a:lstStyle/>
          <a:p>
            <a:pPr marL="609600" indent="-609600">
              <a:buFontTx/>
              <a:buAutoNum type="arabicPeriod" startAt="3"/>
            </a:pPr>
            <a:r>
              <a:rPr lang="en-GB">
                <a:solidFill>
                  <a:schemeClr val="bg1"/>
                </a:solidFill>
              </a:rPr>
              <a:t>Total the monthly amount due on all credit cards, charge accounts, loans (including auto, personal, second mortgage, etc.). What percent of your monthly (4 week) take-home pay does this represent?</a:t>
            </a:r>
          </a:p>
          <a:p>
            <a:pPr marL="609600" indent="-609600">
              <a:buFontTx/>
              <a:buNone/>
            </a:pPr>
            <a:r>
              <a:rPr lang="en-GB">
                <a:solidFill>
                  <a:schemeClr val="bg1"/>
                </a:solidFill>
              </a:rPr>
              <a:t>	A)  15% or less		10 points</a:t>
            </a:r>
          </a:p>
          <a:p>
            <a:pPr marL="609600" indent="-609600">
              <a:buFontTx/>
              <a:buNone/>
            </a:pPr>
            <a:r>
              <a:rPr lang="en-GB">
                <a:solidFill>
                  <a:schemeClr val="bg1"/>
                </a:solidFill>
              </a:rPr>
              <a:t>	B)  20%			  5 points</a:t>
            </a:r>
          </a:p>
          <a:p>
            <a:pPr marL="609600" indent="-609600">
              <a:buFontTx/>
              <a:buNone/>
            </a:pPr>
            <a:r>
              <a:rPr lang="en-GB">
                <a:solidFill>
                  <a:schemeClr val="bg1"/>
                </a:solidFill>
              </a:rPr>
              <a:t>	C)  40% or more		  0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ssolve">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dissolve">
                                      <p:cBhvr>
                                        <p:cTn id="12" dur="500"/>
                                        <p:tgtEl>
                                          <p:spTgt spid="10243">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0243">
                                            <p:txEl>
                                              <p:pRg st="2" end="2"/>
                                            </p:txEl>
                                          </p:spTgt>
                                        </p:tgtEl>
                                        <p:attrNameLst>
                                          <p:attrName>style.visibility</p:attrName>
                                        </p:attrNameLst>
                                      </p:cBhvr>
                                      <p:to>
                                        <p:strVal val="visible"/>
                                      </p:to>
                                    </p:set>
                                    <p:animEffect transition="in" filter="dissolve">
                                      <p:cBhvr>
                                        <p:cTn id="16" dur="500"/>
                                        <p:tgtEl>
                                          <p:spTgt spid="10243">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0243">
                                            <p:txEl>
                                              <p:pRg st="3" end="3"/>
                                            </p:txEl>
                                          </p:spTgt>
                                        </p:tgtEl>
                                        <p:attrNameLst>
                                          <p:attrName>style.visibility</p:attrName>
                                        </p:attrNameLst>
                                      </p:cBhvr>
                                      <p:to>
                                        <p:strVal val="visible"/>
                                      </p:to>
                                    </p:set>
                                    <p:animEffect transition="in" filter="dissolve">
                                      <p:cBhvr>
                                        <p:cTn id="20"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749</TotalTime>
  <Words>2110</Words>
  <Application>Microsoft Office PowerPoint</Application>
  <PresentationFormat>On-screen Show (4:3)</PresentationFormat>
  <Paragraphs>227</Paragraphs>
  <Slides>55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Default Design</vt:lpstr>
      <vt:lpstr>Worksheet</vt:lpstr>
      <vt:lpstr>INTRODUCTION TO FAMILY FINANCE</vt:lpstr>
      <vt:lpstr>PowerPoint Presentation</vt:lpstr>
      <vt:lpstr>Many of Christ’s parables are about attitude toward money.</vt:lpstr>
      <vt:lpstr>Proverbs 23:4,5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Totals:</vt:lpstr>
      <vt:lpstr>Why Have a Budget?</vt:lpstr>
      <vt:lpstr>PowerPoint Presentation</vt:lpstr>
      <vt:lpstr>Reasons For a Family Budget:</vt:lpstr>
      <vt:lpstr>PowerPoint Presentation</vt:lpstr>
      <vt:lpstr>Steps in Developing a Family Budget:</vt:lpstr>
      <vt:lpstr>PowerPoint Presentation</vt:lpstr>
      <vt:lpstr>Fixed Expenditures:</vt:lpstr>
      <vt:lpstr>Flexible Expenditures:</vt:lpstr>
      <vt:lpstr>Getting Out of Debt</vt:lpstr>
      <vt:lpstr>PowerPoint Presentation</vt:lpstr>
      <vt:lpstr>PowerPoint Presentation</vt:lpstr>
      <vt:lpstr>Why People Get into Debt?</vt:lpstr>
      <vt:lpstr>PowerPoint Presentation</vt:lpstr>
      <vt:lpstr>Why People Get into Debt? Cont’d</vt:lpstr>
      <vt:lpstr>Remember:</vt:lpstr>
      <vt:lpstr>Signs of financial stress:</vt:lpstr>
      <vt:lpstr>Note:</vt:lpstr>
      <vt:lpstr>PowerPoint Presentation</vt:lpstr>
      <vt:lpstr>What Can Be Done</vt:lpstr>
      <vt:lpstr>Economy Measures</vt:lpstr>
      <vt:lpstr>Church Finance</vt:lpstr>
      <vt:lpstr>God Owns</vt:lpstr>
      <vt:lpstr>PowerPoint Presentation</vt:lpstr>
      <vt:lpstr>God Provides</vt:lpstr>
      <vt:lpstr>God Must Be First</vt:lpstr>
      <vt:lpstr>Mal 3:8-10 (NIV)</vt:lpstr>
      <vt:lpstr>What is the Tithe?</vt:lpstr>
      <vt:lpstr>What is the Offering</vt:lpstr>
      <vt:lpstr>PowerPoint Presentation</vt:lpstr>
      <vt:lpstr>PowerPoint Presentation</vt:lpstr>
      <vt:lpstr>What Happens to the Money You Give to the Church?</vt:lpstr>
      <vt:lpstr>The Tithe</vt:lpstr>
      <vt:lpstr>The Offerings:</vt:lpstr>
      <vt:lpstr>The Mission Offering:</vt:lpstr>
      <vt:lpstr>Ingathering</vt:lpstr>
      <vt:lpstr>The Local Church Budget:</vt:lpstr>
      <vt:lpstr>Accountability Measures:</vt:lpstr>
      <vt:lpstr>PowerPoint Presentation</vt:lpstr>
    </vt:vector>
  </TitlesOfParts>
  <Company>SDA Coordinating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FAMILY FINANCE</dc:title>
  <dc:creator>Carson L. Greene</dc:creator>
  <cp:lastModifiedBy>Carson Greene</cp:lastModifiedBy>
  <cp:revision>16</cp:revision>
  <dcterms:created xsi:type="dcterms:W3CDTF">2006-04-09T22:18:55Z</dcterms:created>
  <dcterms:modified xsi:type="dcterms:W3CDTF">2014-11-23T19:11:01Z</dcterms:modified>
</cp:coreProperties>
</file>