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5" r:id="rId1"/>
  </p:sldMasterIdLst>
  <p:sldIdLst>
    <p:sldId id="256" r:id="rId2"/>
    <p:sldId id="257" r:id="rId3"/>
    <p:sldId id="258" r:id="rId4"/>
    <p:sldId id="259" r:id="rId5"/>
    <p:sldId id="260" r:id="rId6"/>
    <p:sldId id="261" r:id="rId7"/>
    <p:sldId id="262" r:id="rId8"/>
    <p:sldId id="263" r:id="rId9"/>
    <p:sldId id="264" r:id="rId10"/>
    <p:sldId id="287" r:id="rId11"/>
    <p:sldId id="265" r:id="rId12"/>
    <p:sldId id="295" r:id="rId13"/>
    <p:sldId id="266" r:id="rId14"/>
    <p:sldId id="296" r:id="rId15"/>
    <p:sldId id="267" r:id="rId16"/>
    <p:sldId id="268" r:id="rId17"/>
    <p:sldId id="288" r:id="rId18"/>
    <p:sldId id="269" r:id="rId19"/>
    <p:sldId id="270" r:id="rId20"/>
    <p:sldId id="271" r:id="rId21"/>
    <p:sldId id="289" r:id="rId22"/>
    <p:sldId id="272" r:id="rId23"/>
    <p:sldId id="294" r:id="rId24"/>
    <p:sldId id="273" r:id="rId25"/>
    <p:sldId id="274" r:id="rId26"/>
    <p:sldId id="275" r:id="rId27"/>
    <p:sldId id="276" r:id="rId28"/>
    <p:sldId id="277" r:id="rId29"/>
    <p:sldId id="278" r:id="rId30"/>
    <p:sldId id="279" r:id="rId31"/>
    <p:sldId id="290" r:id="rId32"/>
    <p:sldId id="280" r:id="rId33"/>
    <p:sldId id="281" r:id="rId34"/>
    <p:sldId id="291" r:id="rId35"/>
    <p:sldId id="282" r:id="rId36"/>
    <p:sldId id="283" r:id="rId37"/>
    <p:sldId id="292" r:id="rId38"/>
    <p:sldId id="286" r:id="rId39"/>
    <p:sldId id="293"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284" r:id="rId61"/>
    <p:sldId id="285"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98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374321F0-E7F6-4096-87C4-C79760BC4573}" type="datetimeFigureOut">
              <a:rPr lang="en-US" smtClean="0"/>
              <a:t>1/10/19</a:t>
            </a:fld>
            <a:endParaRPr lang="en-US"/>
          </a:p>
        </p:txBody>
      </p:sp>
      <p:sp>
        <p:nvSpPr>
          <p:cNvPr id="16" name="Slide Number Placeholder 15"/>
          <p:cNvSpPr>
            <a:spLocks noGrp="1"/>
          </p:cNvSpPr>
          <p:nvPr>
            <p:ph type="sldNum" sz="quarter" idx="11"/>
          </p:nvPr>
        </p:nvSpPr>
        <p:spPr/>
        <p:txBody>
          <a:bodyPr/>
          <a:lstStyle/>
          <a:p>
            <a:fld id="{B9D2C864-9362-43C7-A136-D9C41D93A96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321F0-E7F6-4096-87C4-C79760BC4573}"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33820-AE13-4635-8E67-F3FFE51D356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321F0-E7F6-4096-87C4-C79760BC4573}"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33820-AE13-4635-8E67-F3FFE51D356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374321F0-E7F6-4096-87C4-C79760BC4573}" type="datetimeFigureOut">
              <a:rPr lang="en-US" smtClean="0"/>
              <a:t>1/10/19</a:t>
            </a:fld>
            <a:endParaRPr lang="en-US"/>
          </a:p>
        </p:txBody>
      </p:sp>
      <p:sp>
        <p:nvSpPr>
          <p:cNvPr id="15" name="Slide Number Placeholder 14"/>
          <p:cNvSpPr>
            <a:spLocks noGrp="1"/>
          </p:cNvSpPr>
          <p:nvPr>
            <p:ph type="sldNum" sz="quarter" idx="15"/>
          </p:nvPr>
        </p:nvSpPr>
        <p:spPr/>
        <p:txBody>
          <a:bodyPr/>
          <a:lstStyle>
            <a:lvl1pPr algn="ctr">
              <a:defRPr/>
            </a:lvl1pPr>
          </a:lstStyle>
          <a:p>
            <a:fld id="{6FC33820-AE13-4635-8E67-F3FFE51D356D}"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4321F0-E7F6-4096-87C4-C79760BC4573}"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33820-AE13-4635-8E67-F3FFE51D356D}" type="slidenum">
              <a:rPr lang="en-US" smtClean="0"/>
              <a:t>‹#›</a:t>
            </a:fld>
            <a:endParaRPr lang="en-US"/>
          </a:p>
        </p:txBody>
      </p:sp>
      <p:sp>
        <p:nvSpPr>
          <p:cNvPr id="2" name="Title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74321F0-E7F6-4096-87C4-C79760BC4573}" type="datetimeFigureOut">
              <a:rPr lang="en-US" smtClean="0"/>
              <a:t>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33820-AE13-4635-8E67-F3FFE51D356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609600" y="1524000"/>
            <a:ext cx="54132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524000"/>
            <a:ext cx="54132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FC33820-AE13-4635-8E67-F3FFE51D356D}"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74321F0-E7F6-4096-87C4-C79760BC4573}" type="datetimeFigureOut">
              <a:rPr lang="en-US" smtClean="0"/>
              <a:t>1/10/19</a:t>
            </a:fld>
            <a:endParaRPr lang="en-US"/>
          </a:p>
        </p:txBody>
      </p:sp>
      <p:sp>
        <p:nvSpPr>
          <p:cNvPr id="3" name="Text Placeholder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609600" y="2201896"/>
            <a:ext cx="53848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6199717" y="2201896"/>
            <a:ext cx="53848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609600" y="155448"/>
            <a:ext cx="109728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4321F0-E7F6-4096-87C4-C79760BC4573}" type="datetimeFigureOut">
              <a:rPr lang="en-US" smtClean="0"/>
              <a:t>1/10/19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33820-AE13-4635-8E67-F3FFE51D356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321F0-E7F6-4096-87C4-C79760BC4573}" type="datetimeFigureOut">
              <a:rPr lang="en-US" smtClean="0"/>
              <a:t>1/10/19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33820-AE13-4635-8E67-F3FFE51D356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609600" y="457200"/>
            <a:ext cx="83312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74321F0-E7F6-4096-87C4-C79760BC4573}" type="datetimeFigureOut">
              <a:rPr lang="en-US" smtClean="0"/>
              <a:t>1/10/19</a:t>
            </a:fld>
            <a:endParaRPr lang="en-US"/>
          </a:p>
        </p:txBody>
      </p:sp>
      <p:sp>
        <p:nvSpPr>
          <p:cNvPr id="9" name="Slide Number Placeholder 8"/>
          <p:cNvSpPr>
            <a:spLocks noGrp="1"/>
          </p:cNvSpPr>
          <p:nvPr>
            <p:ph type="sldNum" sz="quarter" idx="15"/>
          </p:nvPr>
        </p:nvSpPr>
        <p:spPr/>
        <p:txBody>
          <a:bodyPr/>
          <a:lstStyle/>
          <a:p>
            <a:fld id="{2754ED01-E2A0-4C1E-8E21-014B99041579}"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374321F0-E7F6-4096-87C4-C79760BC4573}" type="datetimeFigureOut">
              <a:rPr lang="en-US" smtClean="0"/>
              <a:t>1/10/19</a:t>
            </a:fld>
            <a:endParaRPr lang="en-US"/>
          </a:p>
        </p:txBody>
      </p:sp>
      <p:sp>
        <p:nvSpPr>
          <p:cNvPr id="9" name="Slide Number Placeholder 8"/>
          <p:cNvSpPr>
            <a:spLocks noGrp="1"/>
          </p:cNvSpPr>
          <p:nvPr>
            <p:ph type="sldNum" sz="quarter" idx="11"/>
          </p:nvPr>
        </p:nvSpPr>
        <p:spPr/>
        <p:txBody>
          <a:bodyPr/>
          <a:lstStyle/>
          <a:p>
            <a:fld id="{6FC33820-AE13-4635-8E67-F3FFE51D356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374321F0-E7F6-4096-87C4-C79760BC4573}" type="datetimeFigureOut">
              <a:rPr lang="en-US" smtClean="0"/>
              <a:t>1/10/19</a:t>
            </a:fld>
            <a:endParaRPr lang="en-US"/>
          </a:p>
        </p:txBody>
      </p:sp>
      <p:sp>
        <p:nvSpPr>
          <p:cNvPr id="10" name="Footer Placeholder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FC33820-AE13-4635-8E67-F3FFE51D356D}" type="slidenum">
              <a:rPr lang="en-US" smtClean="0"/>
              <a:t>‹#›</a:t>
            </a:fld>
            <a:endParaRPr lang="en-US"/>
          </a:p>
        </p:txBody>
      </p:sp>
      <p:sp>
        <p:nvSpPr>
          <p:cNvPr id="5" name="Title Placeholder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4326" r:id="rId1"/>
    <p:sldLayoutId id="2147484327" r:id="rId2"/>
    <p:sldLayoutId id="2147484328" r:id="rId3"/>
    <p:sldLayoutId id="2147484329" r:id="rId4"/>
    <p:sldLayoutId id="2147484330" r:id="rId5"/>
    <p:sldLayoutId id="2147484331" r:id="rId6"/>
    <p:sldLayoutId id="2147484332" r:id="rId7"/>
    <p:sldLayoutId id="2147484333" r:id="rId8"/>
    <p:sldLayoutId id="2147484334" r:id="rId9"/>
    <p:sldLayoutId id="2147484335" r:id="rId10"/>
    <p:sldLayoutId id="2147484336" r:id="rId11"/>
  </p:sldLayoutIdLst>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dirty="0" smtClean="0"/>
              <a:t>MANAGING PERSONAL FINANCES FOR OPTIMAL PERFORMANCE</a:t>
            </a:r>
            <a:endParaRPr lang="en-US" dirty="0"/>
          </a:p>
        </p:txBody>
      </p:sp>
    </p:spTree>
    <p:extLst>
      <p:ext uri="{BB962C8B-B14F-4D97-AF65-F5344CB8AC3E}">
        <p14:creationId xmlns:p14="http://schemas.microsoft.com/office/powerpoint/2010/main" val="24992705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Your goals, along with an emergency fund, will help you stop making financial decisions based on fear and help you get control of your situation.</a:t>
            </a:r>
          </a:p>
          <a:p>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743790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a:t>When creating a financial plan, remember these things:</a:t>
            </a:r>
          </a:p>
          <a:p>
            <a:pPr lvl="0"/>
            <a:r>
              <a:rPr lang="en-US" sz="3200" dirty="0"/>
              <a:t>Your budget is key to success. It is the tool that will give you the most control of your financial future. Your budget is the key to achieving the rest of your plan.</a:t>
            </a:r>
          </a:p>
          <a:p>
            <a:pPr lvl="0"/>
            <a:r>
              <a:rPr lang="en-US" sz="3200" dirty="0"/>
              <a:t>You should keep contributing to long-term goals like saving for retirement no matter what stage of your financial plan you’re in.</a:t>
            </a:r>
          </a:p>
          <a:p>
            <a:endParaRPr lang="en-US" sz="32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20236083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600" dirty="0"/>
              <a:t>Building an emergency fund is another key factor to financial success.</a:t>
            </a:r>
          </a:p>
          <a:p>
            <a:endParaRPr lang="en-US" sz="3600" dirty="0"/>
          </a:p>
        </p:txBody>
      </p:sp>
      <p:sp>
        <p:nvSpPr>
          <p:cNvPr id="3" name="Title 2"/>
          <p:cNvSpPr>
            <a:spLocks noGrp="1"/>
          </p:cNvSpPr>
          <p:nvPr>
            <p:ph type="title"/>
          </p:nvPr>
        </p:nvSpPr>
        <p:spPr/>
        <p:txBody>
          <a:bodyPr/>
          <a:lstStyle/>
          <a:p>
            <a:pPr algn="ctr"/>
            <a:r>
              <a:rPr lang="en-US" dirty="0" smtClean="0">
                <a:latin typeface="Arial Black"/>
                <a:cs typeface="Arial Black"/>
              </a:rPr>
              <a:t>4</a:t>
            </a:r>
            <a:endParaRPr lang="en-US" dirty="0">
              <a:latin typeface="Arial Black"/>
              <a:cs typeface="Arial Black"/>
            </a:endParaRPr>
          </a:p>
        </p:txBody>
      </p:sp>
    </p:spTree>
    <p:extLst>
      <p:ext uri="{BB962C8B-B14F-4D97-AF65-F5344CB8AC3E}">
        <p14:creationId xmlns:p14="http://schemas.microsoft.com/office/powerpoint/2010/main" val="29246747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400" dirty="0"/>
              <a:t>Stick to Your Budget</a:t>
            </a:r>
          </a:p>
          <a:p>
            <a:r>
              <a:rPr lang="en-US" sz="3400" dirty="0"/>
              <a:t>Your budget is one of the biggest tools that will help you succeed financially. It allows you to create a spending plan so you can focus your money in a way that will help you to reach your goals</a:t>
            </a:r>
            <a:r>
              <a:rPr lang="en-US" sz="3400" dirty="0" smtClean="0"/>
              <a:t>.</a:t>
            </a:r>
            <a:endParaRPr lang="en-US" sz="3400" dirty="0"/>
          </a:p>
        </p:txBody>
      </p:sp>
      <p:sp>
        <p:nvSpPr>
          <p:cNvPr id="4" name="Title 3"/>
          <p:cNvSpPr>
            <a:spLocks noGrp="1"/>
          </p:cNvSpPr>
          <p:nvPr>
            <p:ph type="title"/>
          </p:nvPr>
        </p:nvSpPr>
        <p:spPr/>
        <p:txBody>
          <a:bodyPr/>
          <a:lstStyle/>
          <a:p>
            <a:pPr algn="ctr"/>
            <a:r>
              <a:rPr lang="en-US" dirty="0" smtClean="0">
                <a:latin typeface="Arial Black"/>
                <a:cs typeface="Arial Black"/>
              </a:rPr>
              <a:t>5</a:t>
            </a:r>
            <a:endParaRPr lang="en-US" dirty="0">
              <a:latin typeface="Arial Black"/>
              <a:cs typeface="Arial Black"/>
            </a:endParaRPr>
          </a:p>
        </p:txBody>
      </p:sp>
    </p:spTree>
    <p:extLst>
      <p:ext uri="{BB962C8B-B14F-4D97-AF65-F5344CB8AC3E}">
        <p14:creationId xmlns:p14="http://schemas.microsoft.com/office/powerpoint/2010/main" val="288799417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A budget lets you decide how to spend your money. Without the plan, you may spend your money on things that are not important to you, what you want in the moment, and then wonder why you are never reaching the financial milestones you have set for yourself</a:t>
            </a:r>
          </a:p>
          <a:p>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3774985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400" dirty="0"/>
              <a:t>A few things to keep in mind: Even after you are out of debt, you still need to have a budget. It is easy to spend more than you make, and if you stop tracking your spending, you could slide back into debt.</a:t>
            </a:r>
          </a:p>
          <a:p>
            <a:r>
              <a:rPr lang="en-US" sz="3400" dirty="0"/>
              <a:t>If you are married, you and your spouse need to work together on the budget. This will help you to achieve your financial goals together and prevent fights. Below are some tips for married couples who want to create a budget together:</a:t>
            </a:r>
          </a:p>
          <a:p>
            <a:endParaRPr lang="en-US" sz="3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47231908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600" dirty="0"/>
              <a:t>Get Out of Debt</a:t>
            </a:r>
          </a:p>
          <a:p>
            <a:r>
              <a:rPr lang="en-US" sz="3600" dirty="0"/>
              <a:t>Debt is a huge obstacle to reaching your financial goals, so eliminating it should be a priority.</a:t>
            </a:r>
          </a:p>
          <a:p>
            <a:pPr marL="0" indent="0">
              <a:buNone/>
            </a:pPr>
            <a:endParaRPr lang="en-US" sz="36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619516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Set up a debt elimination plan, which will help you pay it off more quickly. While making minimum payments on all your debt, you focus extra money on one debt at a time and then move all the money you were paying on the first debt to the next debt once the first is paid off, creating a “snowball effect.”</a:t>
            </a:r>
          </a:p>
          <a:p>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3883411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Once you are out of debt, you need to make a commitment to stay out of debt. Stop carrying your credit cards around with you, and save up an emergency fund to cover unexpected expenses so you do not need to turn to a credit card to cover them. These tips will help you pay off debt more quickly:</a:t>
            </a:r>
          </a:p>
          <a:p>
            <a:endParaRPr lang="en-US" sz="36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2352839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600" dirty="0"/>
              <a:t>Sell items to find extra money to </a:t>
            </a:r>
            <a:r>
              <a:rPr lang="en-US" sz="3600" dirty="0" smtClean="0"/>
              <a:t>kick start </a:t>
            </a:r>
            <a:r>
              <a:rPr lang="en-US" sz="3600" dirty="0"/>
              <a:t>your debt payment plan.</a:t>
            </a:r>
          </a:p>
          <a:p>
            <a:pPr lvl="0"/>
            <a:r>
              <a:rPr lang="en-US" sz="3600" dirty="0"/>
              <a:t>A second job can help speed up this process and may be necessary if you want to make lasting changes to your situation.</a:t>
            </a:r>
          </a:p>
          <a:p>
            <a:pPr lvl="0"/>
            <a:r>
              <a:rPr lang="en-US" sz="3600" dirty="0"/>
              <a:t>Look for areas you can cut your budget to increase your debt payments.</a:t>
            </a:r>
          </a:p>
          <a:p>
            <a:endParaRPr lang="en-US" sz="36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68711133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3500" dirty="0" smtClean="0"/>
              <a:t>IF YOUR EXPENSES EXCEED YOUR INCOME,</a:t>
            </a:r>
          </a:p>
          <a:p>
            <a:pPr marL="0" indent="0" algn="ctr">
              <a:buNone/>
            </a:pPr>
            <a:r>
              <a:rPr lang="en-US" sz="3500" dirty="0" smtClean="0"/>
              <a:t> THEN YOUR UPKEEP BECOMES YOUR DOWNFALL</a:t>
            </a:r>
            <a:endParaRPr lang="en-US" sz="3500"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09834159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Don’t Be Afraid to Ask for Advice</a:t>
            </a:r>
          </a:p>
          <a:p>
            <a:r>
              <a:rPr lang="en-US" sz="3600" dirty="0"/>
              <a:t>You </a:t>
            </a:r>
            <a:r>
              <a:rPr lang="en-US" sz="3600" dirty="0" smtClean="0"/>
              <a:t>can </a:t>
            </a:r>
            <a:r>
              <a:rPr lang="en-US" sz="3600" dirty="0"/>
              <a:t>find a mentor </a:t>
            </a:r>
            <a:r>
              <a:rPr lang="en-US" sz="3600" dirty="0" smtClean="0"/>
              <a:t>who </a:t>
            </a:r>
            <a:r>
              <a:rPr lang="en-US" sz="3600" dirty="0"/>
              <a:t>would be willing to walk you through your budget the first few months. This can help you if you are overwhelmed with your budget.</a:t>
            </a:r>
          </a:p>
          <a:p>
            <a:endParaRPr lang="en-US" sz="36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77973573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600" dirty="0"/>
              <a:t>If your parents or family members are good with money, consider asking them for help, or sitting down and talking to them about what worked for them financially and what they would have done differently.</a:t>
            </a:r>
          </a:p>
          <a:p>
            <a:r>
              <a:rPr lang="en-US" sz="3600" dirty="0"/>
              <a:t>Your local church or community center may be offering classes on personal finances and budgeting. Occasionally, banks and credit unions offer courses, as well.</a:t>
            </a:r>
          </a:p>
          <a:p>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845894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a:t>When you are trying to set up a budget or you are trying to find additional money in your budget, it can be difficult to cut certain items. You may feel like the things listed are a must have for you to get by. You can develop bad financial habits that hurt you in the long run. </a:t>
            </a:r>
          </a:p>
        </p:txBody>
      </p:sp>
      <p:sp>
        <p:nvSpPr>
          <p:cNvPr id="2" name="Title 1"/>
          <p:cNvSpPr>
            <a:spLocks noGrp="1"/>
          </p:cNvSpPr>
          <p:nvPr>
            <p:ph type="title"/>
          </p:nvPr>
        </p:nvSpPr>
        <p:spPr/>
        <p:txBody>
          <a:bodyPr>
            <a:normAutofit fontScale="90000"/>
          </a:bodyPr>
          <a:lstStyle/>
          <a:p>
            <a:r>
              <a:rPr lang="en-US" b="1" dirty="0"/>
              <a:t>10 Budget Busters That You Can Live </a:t>
            </a:r>
            <a:r>
              <a:rPr lang="en-US" b="1" dirty="0" smtClean="0"/>
              <a:t>Without</a:t>
            </a:r>
            <a:endParaRPr lang="en-US" b="1" dirty="0"/>
          </a:p>
        </p:txBody>
      </p:sp>
    </p:spTree>
    <p:extLst>
      <p:ext uri="{BB962C8B-B14F-4D97-AF65-F5344CB8AC3E}">
        <p14:creationId xmlns:p14="http://schemas.microsoft.com/office/powerpoint/2010/main" val="135375840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500" dirty="0"/>
              <a:t>These 10 items are ones that many people have a hard time cutting. Learn cheaper alternatives that will help you save money while still enjoying some of the things that are most important to you. You may want to do some of these things with all of the extra money you save. </a:t>
            </a:r>
          </a:p>
          <a:p>
            <a:endParaRPr lang="en-US" sz="35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4014428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a:t>With subscription prices between $92 to $245 or more a month, cable television can be a big budget buster. Canceling your cable television bill can help you save a significant amount of money each year. You can save between $1104 and $2940 each year by simply canceling your cable. If you have internet you do not need Cable Television.  If you still want access to the latest television shows, try Hulu Plus or a similar service to watch the shows over the Internet. This is an easy cut, and once you cancel cable, you may find that you do not miss it at all.</a:t>
            </a:r>
          </a:p>
        </p:txBody>
      </p:sp>
      <p:sp>
        <p:nvSpPr>
          <p:cNvPr id="2" name="Title 1"/>
          <p:cNvSpPr>
            <a:spLocks noGrp="1"/>
          </p:cNvSpPr>
          <p:nvPr>
            <p:ph type="title"/>
          </p:nvPr>
        </p:nvSpPr>
        <p:spPr/>
        <p:txBody>
          <a:bodyPr>
            <a:normAutofit/>
          </a:bodyPr>
          <a:lstStyle/>
          <a:p>
            <a:r>
              <a:rPr lang="en-US" dirty="0"/>
              <a:t>Cable </a:t>
            </a:r>
            <a:r>
              <a:rPr lang="en-US" dirty="0" smtClean="0"/>
              <a:t>Television</a:t>
            </a:r>
            <a:endParaRPr lang="en-US" dirty="0"/>
          </a:p>
        </p:txBody>
      </p:sp>
    </p:spTree>
    <p:extLst>
      <p:ext uri="{BB962C8B-B14F-4D97-AF65-F5344CB8AC3E}">
        <p14:creationId xmlns:p14="http://schemas.microsoft.com/office/powerpoint/2010/main" val="227992083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Paying off your car can free up a lot of cash in your budget, but sometimes you do need to borrow money to get a car. One way to save is to buy used. Shop for a deal and you can keep your car payments lower and more manageable. In the meantime start putting some money away each month to pay for your next car purchase. If you do this, you will find that you can save money on the interest for the car loan.</a:t>
            </a:r>
          </a:p>
          <a:p>
            <a:endParaRPr lang="en-US" sz="3200" dirty="0"/>
          </a:p>
        </p:txBody>
      </p:sp>
      <p:sp>
        <p:nvSpPr>
          <p:cNvPr id="2" name="Title 1"/>
          <p:cNvSpPr>
            <a:spLocks noGrp="1"/>
          </p:cNvSpPr>
          <p:nvPr>
            <p:ph type="title"/>
          </p:nvPr>
        </p:nvSpPr>
        <p:spPr/>
        <p:txBody>
          <a:bodyPr/>
          <a:lstStyle/>
          <a:p>
            <a:r>
              <a:rPr lang="en-US" dirty="0" smtClean="0"/>
              <a:t>New Car Payments</a:t>
            </a:r>
            <a:endParaRPr lang="en-US" dirty="0"/>
          </a:p>
        </p:txBody>
      </p:sp>
    </p:spTree>
    <p:extLst>
      <p:ext uri="{BB962C8B-B14F-4D97-AF65-F5344CB8AC3E}">
        <p14:creationId xmlns:p14="http://schemas.microsoft.com/office/powerpoint/2010/main" val="291763124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Eating out can add up quickly. If you enjoy eating out because you love really good freshly prepared food, you can save money by learning to cook the items yourself. If you eat out because you are strapped for time, try cooking over the weekend and making your own freezer meals. You can stop eating out and save a lot of money. It is easy to save more than $100 a week if you stop eating out if you are single and even more if you are married or have children.</a:t>
            </a:r>
          </a:p>
          <a:p>
            <a:endParaRPr lang="en-US" sz="3200" dirty="0"/>
          </a:p>
        </p:txBody>
      </p:sp>
      <p:sp>
        <p:nvSpPr>
          <p:cNvPr id="2" name="Title 1"/>
          <p:cNvSpPr>
            <a:spLocks noGrp="1"/>
          </p:cNvSpPr>
          <p:nvPr>
            <p:ph type="title"/>
          </p:nvPr>
        </p:nvSpPr>
        <p:spPr/>
        <p:txBody>
          <a:bodyPr/>
          <a:lstStyle/>
          <a:p>
            <a:r>
              <a:rPr lang="en-US" dirty="0"/>
              <a:t> Eating Out</a:t>
            </a:r>
          </a:p>
        </p:txBody>
      </p:sp>
    </p:spTree>
    <p:extLst>
      <p:ext uri="{BB962C8B-B14F-4D97-AF65-F5344CB8AC3E}">
        <p14:creationId xmlns:p14="http://schemas.microsoft.com/office/powerpoint/2010/main" val="14013492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Gym memberships can be pricey, especially if you are locked into a contract. Some gym memberships are more reasonably priced than others. If </a:t>
            </a:r>
            <a:r>
              <a:rPr lang="en-US" sz="3200" dirty="0" smtClean="0"/>
              <a:t>you think you </a:t>
            </a:r>
            <a:r>
              <a:rPr lang="en-US" sz="3200" dirty="0"/>
              <a:t>really need a gym to exercise in</a:t>
            </a:r>
            <a:r>
              <a:rPr lang="en-US" sz="3200" dirty="0" smtClean="0"/>
              <a:t>, </a:t>
            </a:r>
            <a:r>
              <a:rPr lang="en-US" sz="3200" dirty="0"/>
              <a:t>try exercising at home or </a:t>
            </a:r>
            <a:r>
              <a:rPr lang="en-US" sz="3200" dirty="0" smtClean="0"/>
              <a:t>walking or jogging </a:t>
            </a:r>
            <a:r>
              <a:rPr lang="en-US" sz="3200" dirty="0"/>
              <a:t>in your neighborhood.</a:t>
            </a:r>
          </a:p>
          <a:p>
            <a:endParaRPr lang="en-US" sz="3200" dirty="0"/>
          </a:p>
        </p:txBody>
      </p:sp>
      <p:sp>
        <p:nvSpPr>
          <p:cNvPr id="2" name="Title 1"/>
          <p:cNvSpPr>
            <a:spLocks noGrp="1"/>
          </p:cNvSpPr>
          <p:nvPr>
            <p:ph type="title"/>
          </p:nvPr>
        </p:nvSpPr>
        <p:spPr/>
        <p:txBody>
          <a:bodyPr/>
          <a:lstStyle/>
          <a:p>
            <a:r>
              <a:rPr lang="en-US" dirty="0"/>
              <a:t>Gym Memberships</a:t>
            </a:r>
          </a:p>
        </p:txBody>
      </p:sp>
    </p:spTree>
    <p:extLst>
      <p:ext uri="{BB962C8B-B14F-4D97-AF65-F5344CB8AC3E}">
        <p14:creationId xmlns:p14="http://schemas.microsoft.com/office/powerpoint/2010/main" val="261033967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The holidays and birthdays can get very expensive. If you come from a family that expects you to give gifts to every family member, it can add up quickly. You can scale back on the gifts and try to give homemade gifts or shop throughout the year to find sales. You may also want to talk to your family about drawing names at Christmas time. The alternative is to find less expensive gifts by shopping throughout the year.</a:t>
            </a:r>
          </a:p>
        </p:txBody>
      </p:sp>
      <p:sp>
        <p:nvSpPr>
          <p:cNvPr id="2" name="Title 1"/>
          <p:cNvSpPr>
            <a:spLocks noGrp="1"/>
          </p:cNvSpPr>
          <p:nvPr>
            <p:ph type="title"/>
          </p:nvPr>
        </p:nvSpPr>
        <p:spPr/>
        <p:txBody>
          <a:bodyPr/>
          <a:lstStyle/>
          <a:p>
            <a:r>
              <a:rPr lang="en-US" dirty="0"/>
              <a:t>Huge Gifts</a:t>
            </a:r>
          </a:p>
        </p:txBody>
      </p:sp>
    </p:spTree>
    <p:extLst>
      <p:ext uri="{BB962C8B-B14F-4D97-AF65-F5344CB8AC3E}">
        <p14:creationId xmlns:p14="http://schemas.microsoft.com/office/powerpoint/2010/main" val="75763917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400" dirty="0"/>
              <a:t>Vacations are a lot of fun, but if you have a lot of debt or you are struggling to make ends meet, you should not spend a ton of money on vacations each year. You can plan smaller less expensive vacations like camping or to destinations you can reach by car. If you have a dream vacation save up for it, and pay for it with cash. If you are debt free and saving towards retirement, you can take the types of vacations you want to, just make sure you pay cash for it. </a:t>
            </a:r>
          </a:p>
        </p:txBody>
      </p:sp>
      <p:sp>
        <p:nvSpPr>
          <p:cNvPr id="2" name="Title 1"/>
          <p:cNvSpPr>
            <a:spLocks noGrp="1"/>
          </p:cNvSpPr>
          <p:nvPr>
            <p:ph type="title"/>
          </p:nvPr>
        </p:nvSpPr>
        <p:spPr/>
        <p:txBody>
          <a:bodyPr>
            <a:normAutofit/>
          </a:bodyPr>
          <a:lstStyle/>
          <a:p>
            <a:r>
              <a:rPr lang="en-US" dirty="0"/>
              <a:t>Expensive </a:t>
            </a:r>
            <a:r>
              <a:rPr lang="en-US" dirty="0" smtClean="0"/>
              <a:t>Vacations</a:t>
            </a:r>
            <a:endParaRPr lang="en-US" dirty="0"/>
          </a:p>
        </p:txBody>
      </p:sp>
    </p:spTree>
    <p:extLst>
      <p:ext uri="{BB962C8B-B14F-4D97-AF65-F5344CB8AC3E}">
        <p14:creationId xmlns:p14="http://schemas.microsoft.com/office/powerpoint/2010/main" val="30694379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latin typeface="Arial" panose="020B0604020202020204" pitchFamily="34" charset="0"/>
                <a:ea typeface="Calibri" panose="020F0502020204030204" pitchFamily="34" charset="0"/>
                <a:cs typeface="Times New Roman" panose="02020603050405020304" pitchFamily="18" charset="0"/>
              </a:rPr>
              <a:t>Wouldn’t it be nice if there was a magic formula or one easy trick that one could use so you never had to worry about money again? If you’re tired of constantly being stressed out about money, then maybe it’s time to get a hold on your Personal Finances.</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77724417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400" dirty="0"/>
              <a:t>When you are paying more than about 25 percent of your salary to your mortgage or your rent each month, it can be crippling when you try to manage paying all of your other bills. Before you take out a mortgage </a:t>
            </a:r>
            <a:r>
              <a:rPr lang="en-US" sz="3400" dirty="0" smtClean="0"/>
              <a:t>make </a:t>
            </a:r>
            <a:r>
              <a:rPr lang="en-US" sz="3400" dirty="0"/>
              <a:t>up a budget. You need to carefully determine how much home you can afford, instead of just taking whatever the bank is willing to lend to you. </a:t>
            </a:r>
          </a:p>
        </p:txBody>
      </p:sp>
      <p:sp>
        <p:nvSpPr>
          <p:cNvPr id="2" name="Title 1"/>
          <p:cNvSpPr>
            <a:spLocks noGrp="1"/>
          </p:cNvSpPr>
          <p:nvPr>
            <p:ph type="title"/>
          </p:nvPr>
        </p:nvSpPr>
        <p:spPr/>
        <p:txBody>
          <a:bodyPr>
            <a:normAutofit fontScale="90000"/>
          </a:bodyPr>
          <a:lstStyle/>
          <a:p>
            <a:r>
              <a:rPr lang="en-US" dirty="0"/>
              <a:t>Building or Buying a House You Can't Afford (or Renting an Apartment You Can't Afford</a:t>
            </a:r>
            <a:r>
              <a:rPr lang="en-US" dirty="0" smtClean="0"/>
              <a:t>)</a:t>
            </a:r>
            <a:endParaRPr lang="en-US" dirty="0"/>
          </a:p>
        </p:txBody>
      </p:sp>
    </p:spTree>
    <p:extLst>
      <p:ext uri="{BB962C8B-B14F-4D97-AF65-F5344CB8AC3E}">
        <p14:creationId xmlns:p14="http://schemas.microsoft.com/office/powerpoint/2010/main" val="41527575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It is better to buy or build a less expensive home that you can afford than your dream home that you end up defaulting on. When you live in a high cost of living area, your rent may also be really expensive. You can reduce this by living a bit further out of town.</a:t>
            </a:r>
          </a:p>
          <a:p>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7841428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400" dirty="0"/>
              <a:t>Entertainment costs can add up quickly whether you are a big sports fan, love day passes, or you love to </a:t>
            </a:r>
            <a:r>
              <a:rPr lang="en-US" sz="3400" dirty="0" smtClean="0"/>
              <a:t>go to </a:t>
            </a:r>
            <a:r>
              <a:rPr lang="en-US" sz="3400" dirty="0"/>
              <a:t>expensive restaurants. This is an area that you need to be willing to cut back on when you are in debt or times are tight.  Instead of going to every football game, just go to a few this year.  You may want to try to find frugal activities that do not cost a lot to do. </a:t>
            </a:r>
          </a:p>
          <a:p>
            <a:endParaRPr lang="en-US" sz="3400" dirty="0"/>
          </a:p>
        </p:txBody>
      </p:sp>
      <p:sp>
        <p:nvSpPr>
          <p:cNvPr id="2" name="Title 1"/>
          <p:cNvSpPr>
            <a:spLocks noGrp="1"/>
          </p:cNvSpPr>
          <p:nvPr>
            <p:ph type="title"/>
          </p:nvPr>
        </p:nvSpPr>
        <p:spPr/>
        <p:txBody>
          <a:bodyPr/>
          <a:lstStyle/>
          <a:p>
            <a:r>
              <a:rPr lang="en-US" dirty="0"/>
              <a:t>Entertainment Costs</a:t>
            </a:r>
          </a:p>
        </p:txBody>
      </p:sp>
    </p:spTree>
    <p:extLst>
      <p:ext uri="{BB962C8B-B14F-4D97-AF65-F5344CB8AC3E}">
        <p14:creationId xmlns:p14="http://schemas.microsoft.com/office/powerpoint/2010/main" val="242578455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400" dirty="0"/>
              <a:t>Your shopping habits really affect the way that you spend money. One of the biggest things you can do is to reduce how often you are in a store. This goes for everything from clothes shopping to grocery shopping. Try to do one major trip every week for groceries and always shop with a grocery list. </a:t>
            </a:r>
          </a:p>
        </p:txBody>
      </p:sp>
      <p:sp>
        <p:nvSpPr>
          <p:cNvPr id="2" name="Title 1"/>
          <p:cNvSpPr>
            <a:spLocks noGrp="1"/>
          </p:cNvSpPr>
          <p:nvPr>
            <p:ph type="title"/>
          </p:nvPr>
        </p:nvSpPr>
        <p:spPr/>
        <p:txBody>
          <a:bodyPr>
            <a:normAutofit/>
          </a:bodyPr>
          <a:lstStyle/>
          <a:p>
            <a:r>
              <a:rPr lang="en-US" dirty="0"/>
              <a:t>Shopping </a:t>
            </a:r>
            <a:r>
              <a:rPr lang="en-US" dirty="0" smtClean="0"/>
              <a:t>Habits</a:t>
            </a:r>
            <a:endParaRPr lang="en-US" dirty="0"/>
          </a:p>
        </p:txBody>
      </p:sp>
    </p:spTree>
    <p:extLst>
      <p:ext uri="{BB962C8B-B14F-4D97-AF65-F5344CB8AC3E}">
        <p14:creationId xmlns:p14="http://schemas.microsoft.com/office/powerpoint/2010/main" val="18391573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Try to limit your other shopping trips and if you do not have money to buy an item, do not go into the store looking for it. Another trick is to switch to cash for these budget items. You can make this work by leaving your debit and credit cards at home.</a:t>
            </a:r>
          </a:p>
          <a:p>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3003103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500" dirty="0"/>
              <a:t>An unexpected medical bill or a car repair can bust anyone’s budget. The best way to fix this is to set up an emergency fund to cover these unexpected expenses. Additionally, if you include money for car repairs or medical costs in your budget, and allow unused money to roll over each month, you will build up sinking funds to cover the costs of these expenses over time. Planning can help you handle the costs of emergencies.​</a:t>
            </a:r>
          </a:p>
          <a:p>
            <a:endParaRPr lang="en-US" sz="3500" dirty="0"/>
          </a:p>
        </p:txBody>
      </p:sp>
      <p:sp>
        <p:nvSpPr>
          <p:cNvPr id="2" name="Title 1"/>
          <p:cNvSpPr>
            <a:spLocks noGrp="1"/>
          </p:cNvSpPr>
          <p:nvPr>
            <p:ph type="title"/>
          </p:nvPr>
        </p:nvSpPr>
        <p:spPr/>
        <p:txBody>
          <a:bodyPr>
            <a:normAutofit/>
          </a:bodyPr>
          <a:lstStyle/>
          <a:p>
            <a:r>
              <a:rPr lang="en-US" dirty="0" smtClean="0"/>
              <a:t>Emergencies</a:t>
            </a:r>
            <a:endParaRPr lang="en-US" dirty="0"/>
          </a:p>
        </p:txBody>
      </p:sp>
    </p:spTree>
    <p:extLst>
      <p:ext uri="{BB962C8B-B14F-4D97-AF65-F5344CB8AC3E}">
        <p14:creationId xmlns:p14="http://schemas.microsoft.com/office/powerpoint/2010/main" val="265679473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321" y="1925117"/>
            <a:ext cx="10972800" cy="4572000"/>
          </a:xfrm>
        </p:spPr>
        <p:txBody>
          <a:bodyPr>
            <a:normAutofit/>
          </a:bodyPr>
          <a:lstStyle/>
          <a:p>
            <a:r>
              <a:rPr lang="en-US" sz="3600" b="1" dirty="0"/>
              <a:t>The 30-day rule is a simple method to control impulse spending.</a:t>
            </a:r>
            <a:r>
              <a:rPr lang="en-US" sz="3600" dirty="0"/>
              <a:t> Here’s how it works</a:t>
            </a:r>
            <a:r>
              <a:rPr lang="en-US" sz="3600" dirty="0" smtClean="0"/>
              <a:t>:</a:t>
            </a:r>
          </a:p>
          <a:p>
            <a:pPr marL="0" indent="0">
              <a:buNone/>
            </a:pPr>
            <a:endParaRPr lang="en-US" sz="3600" dirty="0"/>
          </a:p>
          <a:p>
            <a:pPr lvl="0"/>
            <a:r>
              <a:rPr lang="en-US" sz="3600" dirty="0"/>
              <a:t>Whenever you feel the urge to splurge — whether it’s for new shoes, a new dress, or a new cell phone — force yourself to stop. If you’re already holding the item, put it back. Leave the store.</a:t>
            </a:r>
          </a:p>
          <a:p>
            <a:endParaRPr lang="en-US" sz="3600" dirty="0"/>
          </a:p>
        </p:txBody>
      </p:sp>
      <p:sp>
        <p:nvSpPr>
          <p:cNvPr id="2" name="Title 1"/>
          <p:cNvSpPr>
            <a:spLocks noGrp="1"/>
          </p:cNvSpPr>
          <p:nvPr>
            <p:ph type="title"/>
          </p:nvPr>
        </p:nvSpPr>
        <p:spPr>
          <a:xfrm>
            <a:off x="609600" y="397527"/>
            <a:ext cx="10972800" cy="1219200"/>
          </a:xfrm>
        </p:spPr>
        <p:txBody>
          <a:bodyPr>
            <a:noAutofit/>
          </a:bodyPr>
          <a:lstStyle/>
          <a:p>
            <a:pPr algn="ctr"/>
            <a:r>
              <a:rPr lang="en-US" sz="3600" b="1" dirty="0"/>
              <a:t>Control Impulse Spending with the 30-Day </a:t>
            </a:r>
            <a:r>
              <a:rPr lang="en-US" sz="3600" b="1" dirty="0" smtClean="0"/>
              <a:t>Rule</a:t>
            </a:r>
            <a:endParaRPr lang="en-US" sz="3600" dirty="0"/>
          </a:p>
        </p:txBody>
      </p:sp>
    </p:spTree>
    <p:extLst>
      <p:ext uri="{BB962C8B-B14F-4D97-AF65-F5344CB8AC3E}">
        <p14:creationId xmlns:p14="http://schemas.microsoft.com/office/powerpoint/2010/main" val="7914864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600" dirty="0"/>
              <a:t>When you get home, take a piece of paper and write down the name of the item, the store where you found it, and the price. Also write down the date.</a:t>
            </a:r>
          </a:p>
          <a:p>
            <a:pPr lvl="0"/>
            <a:r>
              <a:rPr lang="en-US" sz="3600" dirty="0"/>
              <a:t>Now post this note someplace obvious: a calendar, the fridge, a bulletin board. </a:t>
            </a:r>
          </a:p>
          <a:p>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132227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600" dirty="0"/>
              <a:t>For the next thirty days, think whether you really want the item, but do not buy it.</a:t>
            </a:r>
          </a:p>
          <a:p>
            <a:pPr lvl="0"/>
            <a:r>
              <a:rPr lang="en-US" sz="3600" dirty="0"/>
              <a:t>If, at the end of a month, the urge is still there, then consider purchasing it. (But </a:t>
            </a:r>
            <a:r>
              <a:rPr lang="en-US" sz="3600" i="1" dirty="0"/>
              <a:t>do not use credit to do so</a:t>
            </a:r>
            <a:r>
              <a:rPr lang="en-US" sz="3600" dirty="0"/>
              <a:t>.)</a:t>
            </a:r>
          </a:p>
          <a:p>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3632772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That’s all there is to it. But it’s surprisingly effective. The 30-day rule works especially well because you aren’t actually denying yourself — you’re simply delaying gratification. This rule has another advantage: it gives you a chance to research the item you want to purchase. This can save you from grief.</a:t>
            </a:r>
          </a:p>
          <a:p>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845270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There are five keys that can help you get control of your finances. Follow these five steps consistently, and your financial problems will start to diminish–along with the financial stress that goes along with them.</a:t>
            </a:r>
            <a:endParaRPr lang="en-US" sz="36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endParaRPr lang="en-US" sz="3600" dirty="0">
              <a:solidFill>
                <a:srgbClr val="FFFFFF"/>
              </a:solidFill>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5163788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3600" dirty="0" smtClean="0"/>
              <a:t>Be faithful to God by honoring Him with tithes and offerings!</a:t>
            </a:r>
            <a:endParaRPr lang="en-US" sz="3600" dirty="0"/>
          </a:p>
        </p:txBody>
      </p:sp>
      <p:sp>
        <p:nvSpPr>
          <p:cNvPr id="3" name="Title 2"/>
          <p:cNvSpPr>
            <a:spLocks noGrp="1"/>
          </p:cNvSpPr>
          <p:nvPr>
            <p:ph type="title"/>
          </p:nvPr>
        </p:nvSpPr>
        <p:spPr/>
        <p:txBody>
          <a:bodyPr/>
          <a:lstStyle/>
          <a:p>
            <a:pPr algn="ctr"/>
            <a:r>
              <a:rPr lang="en-US" b="1" dirty="0" smtClean="0"/>
              <a:t>Five Things, Yea Six</a:t>
            </a:r>
            <a:endParaRPr lang="en-US" b="1" dirty="0"/>
          </a:p>
        </p:txBody>
      </p:sp>
    </p:spTree>
    <p:extLst>
      <p:ext uri="{BB962C8B-B14F-4D97-AF65-F5344CB8AC3E}">
        <p14:creationId xmlns:p14="http://schemas.microsoft.com/office/powerpoint/2010/main" val="267066117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normAutofit/>
          </a:bodyPr>
          <a:lstStyle/>
          <a:p>
            <a:pPr marL="609600" indent="-609600">
              <a:buFontTx/>
              <a:buNone/>
            </a:pPr>
            <a:r>
              <a:rPr lang="en-GB" sz="3600" b="1" dirty="0">
                <a:solidFill>
                  <a:srgbClr val="FFFFFF"/>
                </a:solidFill>
              </a:rPr>
              <a:t>There are three basic principles which are involved in financial freedom:</a:t>
            </a:r>
          </a:p>
          <a:p>
            <a:pPr marL="609600" indent="-609600">
              <a:buFontTx/>
              <a:buAutoNum type="arabicPeriod"/>
            </a:pPr>
            <a:r>
              <a:rPr lang="en-GB" sz="3600" b="1" dirty="0">
                <a:solidFill>
                  <a:srgbClr val="FFFFFF"/>
                </a:solidFill>
              </a:rPr>
              <a:t>God owns</a:t>
            </a:r>
          </a:p>
          <a:p>
            <a:pPr marL="609600" indent="-609600">
              <a:buFontTx/>
              <a:buAutoNum type="arabicPeriod"/>
            </a:pPr>
            <a:r>
              <a:rPr lang="en-GB" sz="3600" b="1" dirty="0">
                <a:solidFill>
                  <a:srgbClr val="FFFFFF"/>
                </a:solidFill>
              </a:rPr>
              <a:t>God provides</a:t>
            </a:r>
          </a:p>
          <a:p>
            <a:pPr marL="609600" indent="-609600">
              <a:buFontTx/>
              <a:buAutoNum type="arabicPeriod"/>
            </a:pPr>
            <a:r>
              <a:rPr lang="en-GB" sz="3600" b="1" dirty="0">
                <a:solidFill>
                  <a:srgbClr val="FFFFFF"/>
                </a:solidFill>
              </a:rPr>
              <a:t>God must be first</a:t>
            </a:r>
          </a:p>
        </p:txBody>
      </p:sp>
    </p:spTree>
    <p:extLst>
      <p:ext uri="{BB962C8B-B14F-4D97-AF65-F5344CB8AC3E}">
        <p14:creationId xmlns:p14="http://schemas.microsoft.com/office/powerpoint/2010/main" val="91922958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dissolv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dissolv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dissolve">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42764" y="668530"/>
            <a:ext cx="10972800" cy="715963"/>
          </a:xfrm>
        </p:spPr>
        <p:txBody>
          <a:bodyPr/>
          <a:lstStyle/>
          <a:p>
            <a:r>
              <a:rPr lang="en-GB" sz="4000" b="1" dirty="0">
                <a:solidFill>
                  <a:srgbClr val="FFFFFF"/>
                </a:solidFill>
              </a:rPr>
              <a:t>God Owns</a:t>
            </a:r>
          </a:p>
        </p:txBody>
      </p:sp>
      <p:sp>
        <p:nvSpPr>
          <p:cNvPr id="5123" name="Rectangle 3"/>
          <p:cNvSpPr>
            <a:spLocks noGrp="1" noChangeArrowheads="1"/>
          </p:cNvSpPr>
          <p:nvPr>
            <p:ph type="body" idx="1"/>
          </p:nvPr>
        </p:nvSpPr>
        <p:spPr>
          <a:xfrm>
            <a:off x="520486" y="1675658"/>
            <a:ext cx="10972800" cy="4653089"/>
          </a:xfrm>
        </p:spPr>
        <p:txBody>
          <a:bodyPr>
            <a:normAutofit/>
          </a:bodyPr>
          <a:lstStyle/>
          <a:p>
            <a:pPr>
              <a:lnSpc>
                <a:spcPct val="90000"/>
              </a:lnSpc>
              <a:buFontTx/>
              <a:buNone/>
            </a:pPr>
            <a:r>
              <a:rPr lang="en-GB" sz="3200" b="1" dirty="0">
                <a:solidFill>
                  <a:srgbClr val="FFFFFF"/>
                </a:solidFill>
              </a:rPr>
              <a:t>Psalm 24:1 </a:t>
            </a:r>
          </a:p>
          <a:p>
            <a:pPr>
              <a:lnSpc>
                <a:spcPct val="90000"/>
              </a:lnSpc>
              <a:buFontTx/>
              <a:buNone/>
            </a:pPr>
            <a:r>
              <a:rPr lang="en-GB" sz="3200" b="1" dirty="0">
                <a:solidFill>
                  <a:srgbClr val="FFFFFF"/>
                </a:solidFill>
              </a:rPr>
              <a:t>(NIV) </a:t>
            </a:r>
            <a:r>
              <a:rPr lang="en-US" sz="3200" b="1" dirty="0">
                <a:solidFill>
                  <a:srgbClr val="FFFFFF"/>
                </a:solidFill>
              </a:rPr>
              <a:t>The earth is the Lord’s, and everything in it, the world, and all who live in it</a:t>
            </a:r>
          </a:p>
          <a:p>
            <a:pPr>
              <a:lnSpc>
                <a:spcPct val="90000"/>
              </a:lnSpc>
              <a:buFontTx/>
              <a:buNone/>
            </a:pPr>
            <a:r>
              <a:rPr lang="en-US" sz="3200" b="1" dirty="0">
                <a:solidFill>
                  <a:srgbClr val="FFFFFF"/>
                </a:solidFill>
              </a:rPr>
              <a:t>Psalm 50:10-12</a:t>
            </a:r>
          </a:p>
          <a:p>
            <a:pPr>
              <a:lnSpc>
                <a:spcPct val="90000"/>
              </a:lnSpc>
              <a:buFontTx/>
              <a:buNone/>
            </a:pPr>
            <a:r>
              <a:rPr lang="en-US" sz="3200" b="1" i="1" dirty="0">
                <a:solidFill>
                  <a:srgbClr val="FFFFFF"/>
                </a:solidFill>
              </a:rPr>
              <a:t>10 for every animal of the forest is mine, and the cattle on a thousand hills.  11 I know every bird in the mountains, and the creatures of the field are mine. 12 If I were hungry I would not tell you, for the world is mine, and all that is in it. </a:t>
            </a:r>
            <a:endParaRPr lang="en-GB" sz="3200" b="1" i="1" dirty="0">
              <a:solidFill>
                <a:srgbClr val="FFFFFF"/>
              </a:solidFill>
            </a:endParaRPr>
          </a:p>
        </p:txBody>
      </p:sp>
    </p:spTree>
    <p:extLst>
      <p:ext uri="{BB962C8B-B14F-4D97-AF65-F5344CB8AC3E}">
        <p14:creationId xmlns:p14="http://schemas.microsoft.com/office/powerpoint/2010/main" val="194860390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Effect transition="in" filter="fade">
                                      <p:cBhvr>
                                        <p:cTn id="11" dur="2000"/>
                                        <p:tgtEl>
                                          <p:spTgt spid="512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fade">
                                      <p:cBhvr>
                                        <p:cTn id="16" dur="2000"/>
                                        <p:tgtEl>
                                          <p:spTgt spid="5123">
                                            <p:txEl>
                                              <p:pRg st="2" end="2"/>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5123">
                                            <p:txEl>
                                              <p:pRg st="3" end="3"/>
                                            </p:txEl>
                                          </p:spTgt>
                                        </p:tgtEl>
                                        <p:attrNameLst>
                                          <p:attrName>style.visibility</p:attrName>
                                        </p:attrNameLst>
                                      </p:cBhvr>
                                      <p:to>
                                        <p:strVal val="visible"/>
                                      </p:to>
                                    </p:set>
                                    <p:animEffect transition="in" filter="fade">
                                      <p:cBhvr>
                                        <p:cTn id="20" dur="2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p:txBody>
          <a:bodyPr>
            <a:normAutofit/>
          </a:bodyPr>
          <a:lstStyle/>
          <a:p>
            <a:pPr>
              <a:buFontTx/>
              <a:buNone/>
            </a:pPr>
            <a:r>
              <a:rPr lang="en-GB" sz="3600" b="1" dirty="0">
                <a:solidFill>
                  <a:srgbClr val="FFFFFF"/>
                </a:solidFill>
              </a:rPr>
              <a:t>Education p. 137</a:t>
            </a:r>
          </a:p>
          <a:p>
            <a:pPr>
              <a:buFontTx/>
              <a:buNone/>
            </a:pPr>
            <a:r>
              <a:rPr lang="en-GB" sz="3600" b="1" dirty="0">
                <a:solidFill>
                  <a:srgbClr val="FFFFFF"/>
                </a:solidFill>
              </a:rPr>
              <a:t>“That which lies at the foundation of business integrity and of true success is the recognition of God’s ownership.  The creator of all things, He is the original proprietor.  We are His stewards.”</a:t>
            </a:r>
          </a:p>
        </p:txBody>
      </p:sp>
    </p:spTree>
    <p:extLst>
      <p:ext uri="{BB962C8B-B14F-4D97-AF65-F5344CB8AC3E}">
        <p14:creationId xmlns:p14="http://schemas.microsoft.com/office/powerpoint/2010/main" val="353011649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b="1" dirty="0">
                <a:solidFill>
                  <a:srgbClr val="FFFFFF"/>
                </a:solidFill>
              </a:rPr>
              <a:t>God Provides</a:t>
            </a:r>
          </a:p>
        </p:txBody>
      </p:sp>
      <p:sp>
        <p:nvSpPr>
          <p:cNvPr id="7171" name="Rectangle 3"/>
          <p:cNvSpPr>
            <a:spLocks noGrp="1" noChangeArrowheads="1"/>
          </p:cNvSpPr>
          <p:nvPr>
            <p:ph type="body" idx="1"/>
          </p:nvPr>
        </p:nvSpPr>
        <p:spPr/>
        <p:txBody>
          <a:bodyPr>
            <a:normAutofit/>
          </a:bodyPr>
          <a:lstStyle/>
          <a:p>
            <a:pPr>
              <a:buFontTx/>
              <a:buNone/>
            </a:pPr>
            <a:r>
              <a:rPr lang="en-GB" sz="3600" b="1" dirty="0">
                <a:solidFill>
                  <a:srgbClr val="FFFFFF"/>
                </a:solidFill>
              </a:rPr>
              <a:t>Proverbs 10:22 (NIV)</a:t>
            </a:r>
          </a:p>
          <a:p>
            <a:pPr>
              <a:buFontTx/>
              <a:buNone/>
            </a:pPr>
            <a:r>
              <a:rPr lang="en-US" sz="3600" b="1" dirty="0">
                <a:solidFill>
                  <a:srgbClr val="FFFFFF"/>
                </a:solidFill>
              </a:rPr>
              <a:t>The blessing of the Lord brings wealth, and he adds no trouble to it. </a:t>
            </a:r>
          </a:p>
          <a:p>
            <a:pPr>
              <a:buFontTx/>
              <a:buNone/>
            </a:pPr>
            <a:r>
              <a:rPr lang="en-US" sz="3600" b="1" dirty="0">
                <a:solidFill>
                  <a:srgbClr val="FFFFFF"/>
                </a:solidFill>
              </a:rPr>
              <a:t>Phil. 4:19 (NASB)</a:t>
            </a:r>
          </a:p>
          <a:p>
            <a:pPr>
              <a:buFontTx/>
              <a:buNone/>
            </a:pPr>
            <a:r>
              <a:rPr lang="en-US" sz="3600" b="1" dirty="0">
                <a:solidFill>
                  <a:srgbClr val="FFFFFF"/>
                </a:solidFill>
              </a:rPr>
              <a:t>And </a:t>
            </a:r>
            <a:r>
              <a:rPr lang="en-US" sz="3600" b="1" dirty="0" smtClean="0">
                <a:solidFill>
                  <a:srgbClr val="FFFFFF"/>
                </a:solidFill>
              </a:rPr>
              <a:t>my </a:t>
            </a:r>
            <a:r>
              <a:rPr lang="en-US" sz="3600" b="1" dirty="0">
                <a:solidFill>
                  <a:srgbClr val="FFFFFF"/>
                </a:solidFill>
              </a:rPr>
              <a:t>God will supply </a:t>
            </a:r>
            <a:r>
              <a:rPr lang="en-US" sz="3600" b="1" dirty="0" smtClean="0">
                <a:solidFill>
                  <a:srgbClr val="FFFFFF"/>
                </a:solidFill>
              </a:rPr>
              <a:t>all </a:t>
            </a:r>
            <a:r>
              <a:rPr lang="en-US" sz="3600" b="1" dirty="0">
                <a:solidFill>
                  <a:srgbClr val="FFFFFF"/>
                </a:solidFill>
              </a:rPr>
              <a:t>your needs according to His </a:t>
            </a:r>
            <a:r>
              <a:rPr lang="en-US" sz="3600" b="1" dirty="0" smtClean="0">
                <a:solidFill>
                  <a:srgbClr val="FFFFFF"/>
                </a:solidFill>
              </a:rPr>
              <a:t>riches </a:t>
            </a:r>
            <a:r>
              <a:rPr lang="en-US" sz="3600" b="1" dirty="0">
                <a:solidFill>
                  <a:srgbClr val="FFFFFF"/>
                </a:solidFill>
              </a:rPr>
              <a:t>in glory in Christ Jesus.</a:t>
            </a:r>
            <a:r>
              <a:rPr lang="en-GB" sz="3600" b="1" dirty="0">
                <a:solidFill>
                  <a:srgbClr val="FFFFFF"/>
                </a:solidFill>
              </a:rPr>
              <a:t> </a:t>
            </a:r>
          </a:p>
          <a:p>
            <a:endParaRPr lang="en-GB" sz="3600" b="1" dirty="0">
              <a:solidFill>
                <a:srgbClr val="FFFFFF"/>
              </a:solidFill>
            </a:endParaRPr>
          </a:p>
        </p:txBody>
      </p:sp>
    </p:spTree>
    <p:extLst>
      <p:ext uri="{BB962C8B-B14F-4D97-AF65-F5344CB8AC3E}">
        <p14:creationId xmlns:p14="http://schemas.microsoft.com/office/powerpoint/2010/main" val="288202283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10" dur="500"/>
                                        <p:tgtEl>
                                          <p:spTgt spid="71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checkerboard(across)">
                                      <p:cBhvr>
                                        <p:cTn id="15" dur="500"/>
                                        <p:tgtEl>
                                          <p:spTgt spid="7171">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checkerboard(across)">
                                      <p:cBhvr>
                                        <p:cTn id="18"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b="1" dirty="0">
                <a:solidFill>
                  <a:srgbClr val="FFFFFF"/>
                </a:solidFill>
              </a:rPr>
              <a:t>God Must Be First</a:t>
            </a:r>
          </a:p>
        </p:txBody>
      </p:sp>
      <p:sp>
        <p:nvSpPr>
          <p:cNvPr id="8195" name="Rectangle 3"/>
          <p:cNvSpPr>
            <a:spLocks noGrp="1" noChangeArrowheads="1"/>
          </p:cNvSpPr>
          <p:nvPr>
            <p:ph type="body" idx="1"/>
          </p:nvPr>
        </p:nvSpPr>
        <p:spPr/>
        <p:txBody>
          <a:bodyPr>
            <a:normAutofit/>
          </a:bodyPr>
          <a:lstStyle/>
          <a:p>
            <a:pPr>
              <a:buFontTx/>
              <a:buNone/>
            </a:pPr>
            <a:r>
              <a:rPr lang="en-GB" sz="3600" b="1" dirty="0">
                <a:solidFill>
                  <a:srgbClr val="FFFFFF"/>
                </a:solidFill>
              </a:rPr>
              <a:t>Ex. 20:3 (NIV)</a:t>
            </a:r>
          </a:p>
          <a:p>
            <a:pPr>
              <a:buFontTx/>
              <a:buNone/>
            </a:pPr>
            <a:r>
              <a:rPr lang="en-US" sz="3600" b="1" dirty="0">
                <a:solidFill>
                  <a:srgbClr val="FFFFFF"/>
                </a:solidFill>
              </a:rPr>
              <a:t>You shall have no other gods before me. </a:t>
            </a:r>
            <a:endParaRPr lang="en-GB" sz="3600" b="1" dirty="0">
              <a:solidFill>
                <a:srgbClr val="FFFFFF"/>
              </a:solidFill>
            </a:endParaRPr>
          </a:p>
          <a:p>
            <a:pPr>
              <a:buFontTx/>
              <a:buNone/>
            </a:pPr>
            <a:endParaRPr lang="en-GB" sz="3600" b="1" dirty="0">
              <a:solidFill>
                <a:srgbClr val="FFFFFF"/>
              </a:solidFill>
            </a:endParaRPr>
          </a:p>
          <a:p>
            <a:pPr>
              <a:buFontTx/>
              <a:buNone/>
            </a:pPr>
            <a:endParaRPr lang="en-GB" sz="3600" b="1" i="1" dirty="0">
              <a:solidFill>
                <a:srgbClr val="FFFFFF"/>
              </a:solidFill>
            </a:endParaRPr>
          </a:p>
        </p:txBody>
      </p:sp>
    </p:spTree>
    <p:extLst>
      <p:ext uri="{BB962C8B-B14F-4D97-AF65-F5344CB8AC3E}">
        <p14:creationId xmlns:p14="http://schemas.microsoft.com/office/powerpoint/2010/main" val="44558622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checkerboard(across)">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274638"/>
            <a:ext cx="10972800" cy="715962"/>
          </a:xfrm>
        </p:spPr>
        <p:txBody>
          <a:bodyPr/>
          <a:lstStyle/>
          <a:p>
            <a:r>
              <a:rPr lang="en-GB" sz="4000" b="1" dirty="0">
                <a:solidFill>
                  <a:srgbClr val="FFFFFF"/>
                </a:solidFill>
              </a:rPr>
              <a:t>Mal 3:8-10 (NIV)</a:t>
            </a:r>
          </a:p>
        </p:txBody>
      </p:sp>
      <p:sp>
        <p:nvSpPr>
          <p:cNvPr id="9219" name="Rectangle 3"/>
          <p:cNvSpPr>
            <a:spLocks noGrp="1" noChangeArrowheads="1"/>
          </p:cNvSpPr>
          <p:nvPr>
            <p:ph type="body" idx="1"/>
          </p:nvPr>
        </p:nvSpPr>
        <p:spPr>
          <a:xfrm>
            <a:off x="282521" y="1302580"/>
            <a:ext cx="11684000" cy="5135563"/>
          </a:xfrm>
        </p:spPr>
        <p:txBody>
          <a:bodyPr>
            <a:normAutofit/>
          </a:bodyPr>
          <a:lstStyle/>
          <a:p>
            <a:pPr>
              <a:lnSpc>
                <a:spcPct val="90000"/>
              </a:lnSpc>
            </a:pPr>
            <a:r>
              <a:rPr lang="en-US" sz="3600" b="1" i="1" dirty="0">
                <a:solidFill>
                  <a:srgbClr val="FFFFFF"/>
                </a:solidFill>
              </a:rPr>
              <a:t>8 “Will a man rob God? Yet you rob me.  “But you ask, ‘How do we rob you?’  “In tithes and offerings. 9 You are under a curse—the whole nation of you—because you are robbing me. 10 Bring the whole tithe into the storehouse, that there may be food in my house. Test me in this,” says the Lord Almighty, “and see if I will not throw open the floodgates of heaven and pour out so much blessing that you will not have room enough for it. </a:t>
            </a:r>
            <a:endParaRPr lang="en-GB" sz="3600" b="1" i="1" dirty="0">
              <a:solidFill>
                <a:srgbClr val="FFFFFF"/>
              </a:solidFill>
            </a:endParaRPr>
          </a:p>
          <a:p>
            <a:pPr>
              <a:lnSpc>
                <a:spcPct val="90000"/>
              </a:lnSpc>
            </a:pPr>
            <a:endParaRPr lang="en-GB" sz="3600" b="1" i="1" dirty="0">
              <a:solidFill>
                <a:srgbClr val="FFFFFF"/>
              </a:solidFill>
            </a:endParaRPr>
          </a:p>
        </p:txBody>
      </p:sp>
    </p:spTree>
    <p:extLst>
      <p:ext uri="{BB962C8B-B14F-4D97-AF65-F5344CB8AC3E}">
        <p14:creationId xmlns:p14="http://schemas.microsoft.com/office/powerpoint/2010/main" val="8173448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b="1" dirty="0">
                <a:solidFill>
                  <a:srgbClr val="FFFFFF"/>
                </a:solidFill>
              </a:rPr>
              <a:t>What is the Tithe?</a:t>
            </a:r>
          </a:p>
        </p:txBody>
      </p:sp>
      <p:sp>
        <p:nvSpPr>
          <p:cNvPr id="10243" name="Rectangle 3"/>
          <p:cNvSpPr>
            <a:spLocks noGrp="1" noChangeArrowheads="1"/>
          </p:cNvSpPr>
          <p:nvPr>
            <p:ph type="body" idx="1"/>
          </p:nvPr>
        </p:nvSpPr>
        <p:spPr/>
        <p:txBody>
          <a:bodyPr>
            <a:normAutofit/>
          </a:bodyPr>
          <a:lstStyle/>
          <a:p>
            <a:r>
              <a:rPr lang="en-GB" sz="3600" b="1" dirty="0">
                <a:solidFill>
                  <a:srgbClr val="FFFFFF"/>
                </a:solidFill>
              </a:rPr>
              <a:t>Tithe means one tenth</a:t>
            </a:r>
          </a:p>
          <a:p>
            <a:r>
              <a:rPr lang="en-GB" sz="3600" b="1" dirty="0">
                <a:solidFill>
                  <a:srgbClr val="FFFFFF"/>
                </a:solidFill>
              </a:rPr>
              <a:t>It is holy—Lev. 27:30</a:t>
            </a:r>
          </a:p>
          <a:p>
            <a:pPr lvl="1"/>
            <a:r>
              <a:rPr lang="en-US" sz="3600" b="1" dirty="0">
                <a:solidFill>
                  <a:srgbClr val="FFFFFF"/>
                </a:solidFill>
              </a:rPr>
              <a:t>A tithe of everything from the land, whether grain from the soil or fruit from the trees, belongs to the Lord; it is holy to the Lord.</a:t>
            </a:r>
            <a:r>
              <a:rPr lang="en-GB" sz="3600" b="1" dirty="0">
                <a:solidFill>
                  <a:srgbClr val="FFFFFF"/>
                </a:solidFill>
              </a:rPr>
              <a:t> </a:t>
            </a:r>
          </a:p>
          <a:p>
            <a:pPr lvl="1">
              <a:buFontTx/>
              <a:buNone/>
            </a:pPr>
            <a:endParaRPr lang="en-GB" sz="3600" b="1" dirty="0">
              <a:solidFill>
                <a:srgbClr val="FFFFFF"/>
              </a:solidFill>
            </a:endParaRPr>
          </a:p>
        </p:txBody>
      </p:sp>
    </p:spTree>
    <p:extLst>
      <p:ext uri="{BB962C8B-B14F-4D97-AF65-F5344CB8AC3E}">
        <p14:creationId xmlns:p14="http://schemas.microsoft.com/office/powerpoint/2010/main" val="422655760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dissolve">
                                      <p:cBhvr>
                                        <p:cTn id="15"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b="1" dirty="0">
                <a:solidFill>
                  <a:srgbClr val="FFFFFF"/>
                </a:solidFill>
              </a:rPr>
              <a:t>What is the Offering</a:t>
            </a:r>
          </a:p>
        </p:txBody>
      </p:sp>
      <p:sp>
        <p:nvSpPr>
          <p:cNvPr id="11267" name="Rectangle 3"/>
          <p:cNvSpPr>
            <a:spLocks noGrp="1" noChangeArrowheads="1"/>
          </p:cNvSpPr>
          <p:nvPr>
            <p:ph type="body" idx="1"/>
          </p:nvPr>
        </p:nvSpPr>
        <p:spPr/>
        <p:txBody>
          <a:bodyPr>
            <a:normAutofit/>
          </a:bodyPr>
          <a:lstStyle/>
          <a:p>
            <a:r>
              <a:rPr lang="en-GB" sz="3600" b="1" dirty="0">
                <a:solidFill>
                  <a:srgbClr val="FFFFFF"/>
                </a:solidFill>
              </a:rPr>
              <a:t>The offering is your gift of gratitude to God for his blessings on your life.</a:t>
            </a:r>
          </a:p>
          <a:p>
            <a:r>
              <a:rPr lang="en-GB" sz="3600" b="1" dirty="0">
                <a:solidFill>
                  <a:srgbClr val="FFFFFF"/>
                </a:solidFill>
              </a:rPr>
              <a:t>2 Cor. 9:7 </a:t>
            </a:r>
            <a:r>
              <a:rPr lang="en-US" sz="3600" b="1" dirty="0">
                <a:solidFill>
                  <a:srgbClr val="FFFFFF"/>
                </a:solidFill>
              </a:rPr>
              <a:t>Each man should give what he has decided in his heart to give, not reluctantly or under compulsion, for God loves a cheerful giver.</a:t>
            </a:r>
            <a:r>
              <a:rPr lang="en-GB" sz="3600" b="1" dirty="0">
                <a:solidFill>
                  <a:srgbClr val="FFFFFF"/>
                </a:solidFill>
              </a:rPr>
              <a:t> </a:t>
            </a:r>
          </a:p>
        </p:txBody>
      </p:sp>
    </p:spTree>
    <p:extLst>
      <p:ext uri="{BB962C8B-B14F-4D97-AF65-F5344CB8AC3E}">
        <p14:creationId xmlns:p14="http://schemas.microsoft.com/office/powerpoint/2010/main" val="7814925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20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304800" y="457200"/>
            <a:ext cx="11582400" cy="6019800"/>
          </a:xfrm>
        </p:spPr>
        <p:txBody>
          <a:bodyPr>
            <a:normAutofit/>
          </a:bodyPr>
          <a:lstStyle/>
          <a:p>
            <a:pPr>
              <a:lnSpc>
                <a:spcPct val="90000"/>
              </a:lnSpc>
              <a:buFontTx/>
              <a:buNone/>
            </a:pPr>
            <a:r>
              <a:rPr lang="en-GB" sz="3300" b="1" i="1" dirty="0">
                <a:solidFill>
                  <a:srgbClr val="FFFFFF"/>
                </a:solidFill>
              </a:rPr>
              <a:t>Counsels on Stewardship p.80,81</a:t>
            </a:r>
          </a:p>
          <a:p>
            <a:pPr>
              <a:lnSpc>
                <a:spcPct val="90000"/>
              </a:lnSpc>
              <a:buFontTx/>
              <a:buNone/>
            </a:pPr>
            <a:r>
              <a:rPr lang="en-GB" sz="3300" b="1" dirty="0">
                <a:solidFill>
                  <a:srgbClr val="FFFFFF"/>
                </a:solidFill>
              </a:rPr>
              <a:t>This matter of giving is not left to impulse.  God has given us definite instruction in regard to it.  He has specified tithes and offerings as the measure of our obligation.  And He desires us to give regularly and systematically…Let each regularly examine his income, which is all a blessing from God, and set apart the tithe as a separate fund, to be sacredly the Lord’s.  This fund should not in any case be devoted to any other use; it is to be devoted solely to support the ministry of the gospel.  After the tithe is set apart, let gifts and offerings be apportioned, “as God hath prospered” you.</a:t>
            </a:r>
          </a:p>
        </p:txBody>
      </p:sp>
    </p:spTree>
    <p:extLst>
      <p:ext uri="{BB962C8B-B14F-4D97-AF65-F5344CB8AC3E}">
        <p14:creationId xmlns:p14="http://schemas.microsoft.com/office/powerpoint/2010/main" val="349855150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500" dirty="0"/>
              <a:t>The first thing you should do is to write specific goals about what you want to do with your life and your money. Finances can affect many different areas of your life. Your goal to become a home owner affects how you will plan your finances. Your goal to retire early is dependent on how well you handle your finances now. Homeownership, starting a family, will all be affected by how you manage your finances.</a:t>
            </a:r>
          </a:p>
          <a:p>
            <a:endParaRPr lang="en-US" sz="3500" dirty="0"/>
          </a:p>
        </p:txBody>
      </p:sp>
      <p:sp>
        <p:nvSpPr>
          <p:cNvPr id="2" name="Title 1"/>
          <p:cNvSpPr>
            <a:spLocks noGrp="1"/>
          </p:cNvSpPr>
          <p:nvPr>
            <p:ph type="title"/>
          </p:nvPr>
        </p:nvSpPr>
        <p:spPr/>
        <p:txBody>
          <a:bodyPr/>
          <a:lstStyle/>
          <a:p>
            <a:pPr algn="ctr"/>
            <a:r>
              <a:rPr lang="en-US" dirty="0" smtClean="0">
                <a:latin typeface="Arial Black"/>
                <a:cs typeface="Arial Black"/>
              </a:rPr>
              <a:t>1</a:t>
            </a:r>
            <a:endParaRPr lang="en-US" dirty="0">
              <a:latin typeface="Arial Black"/>
              <a:cs typeface="Arial Black"/>
            </a:endParaRPr>
          </a:p>
        </p:txBody>
      </p:sp>
    </p:spTree>
    <p:extLst>
      <p:ext uri="{BB962C8B-B14F-4D97-AF65-F5344CB8AC3E}">
        <p14:creationId xmlns:p14="http://schemas.microsoft.com/office/powerpoint/2010/main" val="18645640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1371600"/>
            <a:ext cx="10972800" cy="2971800"/>
          </a:xfrm>
        </p:spPr>
        <p:txBody>
          <a:bodyPr>
            <a:normAutofit fontScale="90000"/>
          </a:bodyPr>
          <a:lstStyle/>
          <a:p>
            <a:pPr algn="ctr"/>
            <a:r>
              <a:rPr lang="en-GB" sz="6600" b="1" dirty="0">
                <a:solidFill>
                  <a:srgbClr val="FFFFFF"/>
                </a:solidFill>
              </a:rPr>
              <a:t>What Happens to the Money You Give to the Church?</a:t>
            </a:r>
          </a:p>
        </p:txBody>
      </p:sp>
    </p:spTree>
    <p:extLst>
      <p:ext uri="{BB962C8B-B14F-4D97-AF65-F5344CB8AC3E}">
        <p14:creationId xmlns:p14="http://schemas.microsoft.com/office/powerpoint/2010/main" val="376343109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274638"/>
            <a:ext cx="10972800" cy="639762"/>
          </a:xfrm>
        </p:spPr>
        <p:txBody>
          <a:bodyPr>
            <a:normAutofit fontScale="90000"/>
          </a:bodyPr>
          <a:lstStyle/>
          <a:p>
            <a:r>
              <a:rPr lang="en-GB" sz="4000" b="1" dirty="0">
                <a:solidFill>
                  <a:srgbClr val="FFFFFF"/>
                </a:solidFill>
              </a:rPr>
              <a:t>The Tithe</a:t>
            </a:r>
          </a:p>
        </p:txBody>
      </p:sp>
      <p:sp>
        <p:nvSpPr>
          <p:cNvPr id="15363" name="Rectangle 3"/>
          <p:cNvSpPr>
            <a:spLocks noGrp="1" noChangeArrowheads="1"/>
          </p:cNvSpPr>
          <p:nvPr>
            <p:ph type="body" idx="1"/>
          </p:nvPr>
        </p:nvSpPr>
        <p:spPr>
          <a:xfrm>
            <a:off x="512409" y="990600"/>
            <a:ext cx="11094776" cy="5486400"/>
          </a:xfrm>
        </p:spPr>
        <p:txBody>
          <a:bodyPr>
            <a:normAutofit/>
          </a:bodyPr>
          <a:lstStyle/>
          <a:p>
            <a:pPr marL="609600" indent="-609600">
              <a:lnSpc>
                <a:spcPct val="90000"/>
              </a:lnSpc>
              <a:buFontTx/>
              <a:buNone/>
            </a:pPr>
            <a:r>
              <a:rPr lang="en-GB" sz="2800" b="1" dirty="0">
                <a:solidFill>
                  <a:srgbClr val="FFFFFF"/>
                </a:solidFill>
              </a:rPr>
              <a:t>This fund is not retained by the local congregation</a:t>
            </a:r>
          </a:p>
          <a:p>
            <a:pPr marL="609600" indent="-609600">
              <a:lnSpc>
                <a:spcPct val="90000"/>
              </a:lnSpc>
              <a:buFontTx/>
              <a:buNone/>
            </a:pPr>
            <a:r>
              <a:rPr lang="en-GB" sz="2800" b="1" dirty="0">
                <a:solidFill>
                  <a:srgbClr val="FFFFFF"/>
                </a:solidFill>
              </a:rPr>
              <a:t>It is generally used by the conference in the following proportion:</a:t>
            </a:r>
          </a:p>
          <a:p>
            <a:pPr marL="609600" indent="-609600">
              <a:lnSpc>
                <a:spcPct val="90000"/>
              </a:lnSpc>
            </a:pPr>
            <a:r>
              <a:rPr lang="en-GB" sz="2800" b="1" dirty="0">
                <a:solidFill>
                  <a:srgbClr val="FFFFFF"/>
                </a:solidFill>
              </a:rPr>
              <a:t>Tithe to higher organization (26%</a:t>
            </a:r>
            <a:r>
              <a:rPr lang="en-GB" sz="2800" b="1" dirty="0" smtClean="0">
                <a:solidFill>
                  <a:srgbClr val="FFFFFF"/>
                </a:solidFill>
              </a:rPr>
              <a:t>)</a:t>
            </a:r>
          </a:p>
          <a:p>
            <a:pPr marL="609600" indent="-609600">
              <a:lnSpc>
                <a:spcPct val="90000"/>
              </a:lnSpc>
            </a:pPr>
            <a:r>
              <a:rPr lang="en-GB" sz="2800" b="1" dirty="0" smtClean="0">
                <a:solidFill>
                  <a:srgbClr val="FFFFFF"/>
                </a:solidFill>
              </a:rPr>
              <a:t>Publishing (1%)</a:t>
            </a:r>
          </a:p>
          <a:p>
            <a:pPr marL="609600" indent="-609600">
              <a:lnSpc>
                <a:spcPct val="90000"/>
              </a:lnSpc>
            </a:pPr>
            <a:r>
              <a:rPr lang="en-GB" sz="2800" b="1" dirty="0">
                <a:solidFill>
                  <a:srgbClr val="FFFFFF"/>
                </a:solidFill>
              </a:rPr>
              <a:t>Subsidies—schools, insurance, education assistance etc. </a:t>
            </a:r>
            <a:r>
              <a:rPr lang="en-GB" sz="2800" b="1" dirty="0" smtClean="0">
                <a:solidFill>
                  <a:srgbClr val="FFFFFF"/>
                </a:solidFill>
              </a:rPr>
              <a:t>(22%)</a:t>
            </a:r>
            <a:endParaRPr lang="en-GB" sz="2800" b="1" dirty="0" smtClean="0">
              <a:solidFill>
                <a:srgbClr val="FFFFFF"/>
              </a:solidFill>
            </a:endParaRPr>
          </a:p>
          <a:p>
            <a:pPr marL="609600" indent="-609600">
              <a:lnSpc>
                <a:spcPct val="90000"/>
              </a:lnSpc>
            </a:pPr>
            <a:r>
              <a:rPr lang="en-GB" sz="2800" b="1" dirty="0" smtClean="0">
                <a:solidFill>
                  <a:srgbClr val="FFFFFF"/>
                </a:solidFill>
              </a:rPr>
              <a:t>Workers</a:t>
            </a:r>
            <a:r>
              <a:rPr lang="en-GB" sz="2800" b="1" dirty="0">
                <a:solidFill>
                  <a:srgbClr val="FFFFFF"/>
                </a:solidFill>
              </a:rPr>
              <a:t>’ salary and allowances </a:t>
            </a:r>
          </a:p>
          <a:p>
            <a:pPr marL="609600" indent="-609600">
              <a:lnSpc>
                <a:spcPct val="90000"/>
              </a:lnSpc>
            </a:pPr>
            <a:r>
              <a:rPr lang="en-GB" sz="2800" b="1" dirty="0">
                <a:solidFill>
                  <a:srgbClr val="FFFFFF"/>
                </a:solidFill>
              </a:rPr>
              <a:t>Administrative and General—this includes evangelism, moving, office equipment etc. </a:t>
            </a:r>
          </a:p>
          <a:p>
            <a:pPr marL="609600" indent="-609600">
              <a:lnSpc>
                <a:spcPct val="90000"/>
              </a:lnSpc>
            </a:pPr>
            <a:r>
              <a:rPr lang="en-GB" sz="2800" b="1" dirty="0">
                <a:solidFill>
                  <a:srgbClr val="FFFFFF"/>
                </a:solidFill>
              </a:rPr>
              <a:t>Departmental expenses </a:t>
            </a:r>
          </a:p>
          <a:p>
            <a:pPr marL="609600" indent="-609600">
              <a:lnSpc>
                <a:spcPct val="90000"/>
              </a:lnSpc>
            </a:pPr>
            <a:r>
              <a:rPr lang="en-GB" sz="2800" b="1" dirty="0" smtClean="0">
                <a:solidFill>
                  <a:srgbClr val="FFFFFF"/>
                </a:solidFill>
              </a:rPr>
              <a:t>Sustentation</a:t>
            </a:r>
            <a:r>
              <a:rPr lang="en-GB" sz="2800" b="1" dirty="0">
                <a:solidFill>
                  <a:srgbClr val="FFFFFF"/>
                </a:solidFill>
              </a:rPr>
              <a:t>—retirement expenses </a:t>
            </a:r>
          </a:p>
        </p:txBody>
      </p:sp>
    </p:spTree>
    <p:extLst>
      <p:ext uri="{BB962C8B-B14F-4D97-AF65-F5344CB8AC3E}">
        <p14:creationId xmlns:p14="http://schemas.microsoft.com/office/powerpoint/2010/main" val="299936797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20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20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20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fade">
                                      <p:cBhvr>
                                        <p:cTn id="27" dur="20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fade">
                                      <p:cBhvr>
                                        <p:cTn id="32" dur="2000"/>
                                        <p:tgtEl>
                                          <p:spTgt spid="15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fade">
                                      <p:cBhvr>
                                        <p:cTn id="37" dur="2000"/>
                                        <p:tgtEl>
                                          <p:spTgt spid="153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fade">
                                      <p:cBhvr>
                                        <p:cTn id="42" dur="2000"/>
                                        <p:tgtEl>
                                          <p:spTgt spid="153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363">
                                            <p:txEl>
                                              <p:pRg st="8" end="8"/>
                                            </p:txEl>
                                          </p:spTgt>
                                        </p:tgtEl>
                                        <p:attrNameLst>
                                          <p:attrName>style.visibility</p:attrName>
                                        </p:attrNameLst>
                                      </p:cBhvr>
                                      <p:to>
                                        <p:strVal val="visible"/>
                                      </p:to>
                                    </p:set>
                                    <p:animEffect transition="in" filter="fade">
                                      <p:cBhvr>
                                        <p:cTn id="47" dur="20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b="1" dirty="0">
                <a:solidFill>
                  <a:srgbClr val="FFFFFF"/>
                </a:solidFill>
              </a:rPr>
              <a:t>The Offerings:</a:t>
            </a:r>
          </a:p>
        </p:txBody>
      </p:sp>
      <p:sp>
        <p:nvSpPr>
          <p:cNvPr id="16387" name="Rectangle 3"/>
          <p:cNvSpPr>
            <a:spLocks noGrp="1" noChangeArrowheads="1"/>
          </p:cNvSpPr>
          <p:nvPr>
            <p:ph type="body" idx="1"/>
          </p:nvPr>
        </p:nvSpPr>
        <p:spPr>
          <a:xfrm>
            <a:off x="609600" y="1620318"/>
            <a:ext cx="10972800" cy="4886704"/>
          </a:xfrm>
        </p:spPr>
        <p:txBody>
          <a:bodyPr>
            <a:normAutofit/>
          </a:bodyPr>
          <a:lstStyle/>
          <a:p>
            <a:pPr>
              <a:lnSpc>
                <a:spcPct val="90000"/>
              </a:lnSpc>
              <a:buFontTx/>
              <a:buNone/>
            </a:pPr>
            <a:r>
              <a:rPr lang="en-GB" sz="3200" b="1" dirty="0">
                <a:solidFill>
                  <a:srgbClr val="FFFFFF"/>
                </a:solidFill>
              </a:rPr>
              <a:t>All offerings (Sabbath school investment, 13</a:t>
            </a:r>
            <a:r>
              <a:rPr lang="en-GB" sz="3200" b="1" baseline="30000" dirty="0">
                <a:solidFill>
                  <a:srgbClr val="FFFFFF"/>
                </a:solidFill>
              </a:rPr>
              <a:t>th</a:t>
            </a:r>
            <a:r>
              <a:rPr lang="en-GB" sz="3200" b="1" dirty="0">
                <a:solidFill>
                  <a:srgbClr val="FFFFFF"/>
                </a:solidFill>
              </a:rPr>
              <a:t> Sabbath, week of sacrifice, etc.) with the exception of ingathering and special projects are divided in a ratio of 60:20:20</a:t>
            </a:r>
          </a:p>
          <a:p>
            <a:pPr>
              <a:lnSpc>
                <a:spcPct val="90000"/>
              </a:lnSpc>
              <a:buFontTx/>
              <a:buNone/>
            </a:pPr>
            <a:r>
              <a:rPr lang="en-GB" sz="3200" b="1" dirty="0">
                <a:solidFill>
                  <a:srgbClr val="FFFFFF"/>
                </a:solidFill>
              </a:rPr>
              <a:t>60% for local church operations</a:t>
            </a:r>
          </a:p>
          <a:p>
            <a:pPr>
              <a:lnSpc>
                <a:spcPct val="90000"/>
              </a:lnSpc>
              <a:buFontTx/>
              <a:buNone/>
            </a:pPr>
            <a:r>
              <a:rPr lang="en-GB" sz="3200" b="1" dirty="0">
                <a:solidFill>
                  <a:srgbClr val="FFFFFF"/>
                </a:solidFill>
              </a:rPr>
              <a:t>20% for Missions</a:t>
            </a:r>
          </a:p>
          <a:p>
            <a:pPr>
              <a:lnSpc>
                <a:spcPct val="90000"/>
              </a:lnSpc>
              <a:buFontTx/>
              <a:buNone/>
            </a:pPr>
            <a:r>
              <a:rPr lang="en-GB" sz="3200" b="1" dirty="0">
                <a:solidFill>
                  <a:srgbClr val="FFFFFF"/>
                </a:solidFill>
              </a:rPr>
              <a:t>20% for conference development (this is further divided into two equal parts with half going to the conference and half staying in the island)</a:t>
            </a:r>
          </a:p>
        </p:txBody>
      </p:sp>
    </p:spTree>
    <p:extLst>
      <p:ext uri="{BB962C8B-B14F-4D97-AF65-F5344CB8AC3E}">
        <p14:creationId xmlns:p14="http://schemas.microsoft.com/office/powerpoint/2010/main" val="74001643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20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20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20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b="1" dirty="0">
                <a:solidFill>
                  <a:srgbClr val="FFFFFF"/>
                </a:solidFill>
              </a:rPr>
              <a:t>The Mission Offering:</a:t>
            </a:r>
          </a:p>
        </p:txBody>
      </p:sp>
      <p:sp>
        <p:nvSpPr>
          <p:cNvPr id="17411" name="Rectangle 3"/>
          <p:cNvSpPr>
            <a:spLocks noGrp="1" noChangeArrowheads="1"/>
          </p:cNvSpPr>
          <p:nvPr>
            <p:ph type="body" idx="1"/>
          </p:nvPr>
        </p:nvSpPr>
        <p:spPr/>
        <p:txBody>
          <a:bodyPr>
            <a:normAutofit/>
          </a:bodyPr>
          <a:lstStyle/>
          <a:p>
            <a:pPr>
              <a:buFontTx/>
              <a:buNone/>
            </a:pPr>
            <a:r>
              <a:rPr lang="en-GB" sz="3500" b="1" dirty="0">
                <a:solidFill>
                  <a:srgbClr val="FFFFFF"/>
                </a:solidFill>
              </a:rPr>
              <a:t>Mission offerings are not used for Conference operation.  These are passed on monthly to the Inter American Division which in turn passes them on to the General Conference where they become a part of the world appropriations budget.</a:t>
            </a:r>
          </a:p>
        </p:txBody>
      </p:sp>
    </p:spTree>
    <p:extLst>
      <p:ext uri="{BB962C8B-B14F-4D97-AF65-F5344CB8AC3E}">
        <p14:creationId xmlns:p14="http://schemas.microsoft.com/office/powerpoint/2010/main" val="53930376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heckerboard(across)">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b="1" dirty="0">
                <a:solidFill>
                  <a:srgbClr val="FFFFFF"/>
                </a:solidFill>
              </a:rPr>
              <a:t>Ingathering</a:t>
            </a:r>
          </a:p>
        </p:txBody>
      </p:sp>
      <p:sp>
        <p:nvSpPr>
          <p:cNvPr id="18435" name="Rectangle 3"/>
          <p:cNvSpPr>
            <a:spLocks noGrp="1" noChangeArrowheads="1"/>
          </p:cNvSpPr>
          <p:nvPr>
            <p:ph type="body" idx="1"/>
          </p:nvPr>
        </p:nvSpPr>
        <p:spPr/>
        <p:txBody>
          <a:bodyPr>
            <a:normAutofit/>
          </a:bodyPr>
          <a:lstStyle/>
          <a:p>
            <a:pPr>
              <a:buFontTx/>
              <a:buNone/>
            </a:pPr>
            <a:r>
              <a:rPr lang="en-GB" sz="3600" b="1" dirty="0">
                <a:solidFill>
                  <a:srgbClr val="FFFFFF"/>
                </a:solidFill>
              </a:rPr>
              <a:t>The annual Ingathering campaign at the beginning of the year provides some additional income for the educational, health welfare and disaster relief work of the church.  </a:t>
            </a:r>
          </a:p>
        </p:txBody>
      </p:sp>
    </p:spTree>
    <p:extLst>
      <p:ext uri="{BB962C8B-B14F-4D97-AF65-F5344CB8AC3E}">
        <p14:creationId xmlns:p14="http://schemas.microsoft.com/office/powerpoint/2010/main" val="183149495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normAutofit/>
          </a:bodyPr>
          <a:lstStyle/>
          <a:p>
            <a:r>
              <a:rPr lang="en-029" sz="3600" dirty="0">
                <a:solidFill>
                  <a:srgbClr val="FFFFFF"/>
                </a:solidFill>
              </a:rPr>
              <a:t>1</a:t>
            </a:r>
            <a:r>
              <a:rPr lang="en-029" sz="3600" dirty="0" smtClean="0">
                <a:solidFill>
                  <a:srgbClr val="FFFFFF"/>
                </a:solidFill>
              </a:rPr>
              <a:t>0% of all funds collected are sent to the General Conference </a:t>
            </a:r>
          </a:p>
          <a:p>
            <a:r>
              <a:rPr lang="en-029" sz="3600" dirty="0" smtClean="0">
                <a:solidFill>
                  <a:srgbClr val="FFFFFF"/>
                </a:solidFill>
              </a:rPr>
              <a:t>90% of the overflow is returned to the local congregation to be used in the following ratio:</a:t>
            </a:r>
          </a:p>
          <a:p>
            <a:pPr lvl="1"/>
            <a:r>
              <a:rPr lang="en-029" sz="3600" dirty="0" smtClean="0">
                <a:solidFill>
                  <a:srgbClr val="FFFFFF"/>
                </a:solidFill>
              </a:rPr>
              <a:t>40% for education</a:t>
            </a:r>
          </a:p>
          <a:p>
            <a:pPr lvl="1"/>
            <a:r>
              <a:rPr lang="en-029" sz="3600" dirty="0" smtClean="0">
                <a:solidFill>
                  <a:srgbClr val="FFFFFF"/>
                </a:solidFill>
              </a:rPr>
              <a:t>30% for welfare</a:t>
            </a:r>
          </a:p>
          <a:p>
            <a:pPr lvl="1"/>
            <a:r>
              <a:rPr lang="en-029" sz="3600" dirty="0" smtClean="0">
                <a:solidFill>
                  <a:srgbClr val="FFFFFF"/>
                </a:solidFill>
              </a:rPr>
              <a:t>30% for disaster</a:t>
            </a:r>
            <a:endParaRPr lang="en-029" sz="3600" dirty="0">
              <a:solidFill>
                <a:srgbClr val="FFFFFF"/>
              </a:solidFill>
            </a:endParaRPr>
          </a:p>
        </p:txBody>
      </p:sp>
    </p:spTree>
    <p:extLst>
      <p:ext uri="{BB962C8B-B14F-4D97-AF65-F5344CB8AC3E}">
        <p14:creationId xmlns:p14="http://schemas.microsoft.com/office/powerpoint/2010/main" val="69318040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normAutofit/>
          </a:bodyPr>
          <a:lstStyle/>
          <a:p>
            <a:pPr>
              <a:buFontTx/>
              <a:buNone/>
            </a:pPr>
            <a:r>
              <a:rPr lang="en-GB" sz="3600" b="1" dirty="0">
                <a:solidFill>
                  <a:srgbClr val="FFFFFF"/>
                </a:solidFill>
              </a:rPr>
              <a:t>Approximately </a:t>
            </a:r>
            <a:r>
              <a:rPr lang="en-GB" sz="3600" b="1" dirty="0" smtClean="0">
                <a:solidFill>
                  <a:srgbClr val="FFFFFF"/>
                </a:solidFill>
              </a:rPr>
              <a:t>60</a:t>
            </a:r>
            <a:r>
              <a:rPr lang="en-GB" sz="3600" b="1" dirty="0">
                <a:solidFill>
                  <a:srgbClr val="FFFFFF"/>
                </a:solidFill>
              </a:rPr>
              <a:t>% of the basic goal remains with the conference with the other </a:t>
            </a:r>
            <a:r>
              <a:rPr lang="en-GB" sz="3600" b="1" dirty="0" smtClean="0">
                <a:solidFill>
                  <a:srgbClr val="FFFFFF"/>
                </a:solidFill>
              </a:rPr>
              <a:t>30</a:t>
            </a:r>
            <a:r>
              <a:rPr lang="en-GB" sz="3600" b="1" dirty="0">
                <a:solidFill>
                  <a:srgbClr val="FFFFFF"/>
                </a:solidFill>
              </a:rPr>
              <a:t>% going to the </a:t>
            </a:r>
            <a:r>
              <a:rPr lang="en-GB" sz="3600" b="1" dirty="0" smtClean="0">
                <a:solidFill>
                  <a:srgbClr val="FFFFFF"/>
                </a:solidFill>
              </a:rPr>
              <a:t>Union. </a:t>
            </a:r>
            <a:endParaRPr lang="en-GB" sz="3600" b="1" dirty="0">
              <a:solidFill>
                <a:srgbClr val="FFFFFF"/>
              </a:solidFill>
            </a:endParaRPr>
          </a:p>
          <a:p>
            <a:endParaRPr lang="en-029" sz="3600" dirty="0">
              <a:solidFill>
                <a:srgbClr val="FFFFFF"/>
              </a:solidFill>
            </a:endParaRPr>
          </a:p>
        </p:txBody>
      </p:sp>
    </p:spTree>
    <p:extLst>
      <p:ext uri="{BB962C8B-B14F-4D97-AF65-F5344CB8AC3E}">
        <p14:creationId xmlns:p14="http://schemas.microsoft.com/office/powerpoint/2010/main" val="378912186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46804"/>
            <a:ext cx="10972800" cy="5279360"/>
          </a:xfrm>
        </p:spPr>
        <p:txBody>
          <a:bodyPr>
            <a:noAutofit/>
          </a:bodyPr>
          <a:lstStyle/>
          <a:p>
            <a:r>
              <a:rPr lang="en-029" sz="3400" dirty="0" smtClean="0">
                <a:solidFill>
                  <a:srgbClr val="FFFFFF"/>
                </a:solidFill>
              </a:rPr>
              <a:t>The Mission uses its portion as follows:</a:t>
            </a:r>
          </a:p>
          <a:p>
            <a:pPr lvl="1"/>
            <a:r>
              <a:rPr lang="en-029" sz="3400" dirty="0" smtClean="0">
                <a:solidFill>
                  <a:srgbClr val="FFFFFF"/>
                </a:solidFill>
              </a:rPr>
              <a:t>40% for educational purposes</a:t>
            </a:r>
          </a:p>
          <a:p>
            <a:pPr lvl="1"/>
            <a:r>
              <a:rPr lang="en-029" sz="3400" dirty="0" smtClean="0">
                <a:solidFill>
                  <a:srgbClr val="FFFFFF"/>
                </a:solidFill>
              </a:rPr>
              <a:t>35% for health work, Adventist Development and Relief Agency Projects, and the establishment of new welfare centres or in operating conference/mission Welfare Depot and assisting mission approved welfare centres operated by local churches. </a:t>
            </a:r>
          </a:p>
          <a:p>
            <a:pPr lvl="1"/>
            <a:r>
              <a:rPr lang="en-029" sz="3400" dirty="0" smtClean="0">
                <a:solidFill>
                  <a:srgbClr val="FFFFFF"/>
                </a:solidFill>
              </a:rPr>
              <a:t>15% is credited to a special disaster and famine relief account </a:t>
            </a:r>
          </a:p>
          <a:p>
            <a:pPr lvl="1"/>
            <a:r>
              <a:rPr lang="en-029" sz="3400" dirty="0" smtClean="0">
                <a:solidFill>
                  <a:srgbClr val="FFFFFF"/>
                </a:solidFill>
              </a:rPr>
              <a:t>10% for ingathering material </a:t>
            </a:r>
            <a:endParaRPr lang="en-029" sz="3400" dirty="0">
              <a:solidFill>
                <a:srgbClr val="FFFFFF"/>
              </a:solidFill>
            </a:endParaRPr>
          </a:p>
        </p:txBody>
      </p:sp>
    </p:spTree>
    <p:extLst>
      <p:ext uri="{BB962C8B-B14F-4D97-AF65-F5344CB8AC3E}">
        <p14:creationId xmlns:p14="http://schemas.microsoft.com/office/powerpoint/2010/main" val="375623466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b="1" dirty="0">
                <a:solidFill>
                  <a:srgbClr val="FFFFFF"/>
                </a:solidFill>
              </a:rPr>
              <a:t>The Local Church Budget:</a:t>
            </a:r>
          </a:p>
        </p:txBody>
      </p:sp>
      <p:sp>
        <p:nvSpPr>
          <p:cNvPr id="19459" name="Rectangle 3"/>
          <p:cNvSpPr>
            <a:spLocks noGrp="1" noChangeArrowheads="1"/>
          </p:cNvSpPr>
          <p:nvPr>
            <p:ph type="body" idx="1"/>
          </p:nvPr>
        </p:nvSpPr>
        <p:spPr/>
        <p:txBody>
          <a:bodyPr>
            <a:normAutofit/>
          </a:bodyPr>
          <a:lstStyle/>
          <a:p>
            <a:pPr>
              <a:buFontTx/>
              <a:buNone/>
            </a:pPr>
            <a:r>
              <a:rPr lang="en-GB" sz="3600" b="1" dirty="0">
                <a:solidFill>
                  <a:srgbClr val="FFFFFF"/>
                </a:solidFill>
              </a:rPr>
              <a:t>60% of all regular offerings are used to run the local church.</a:t>
            </a:r>
          </a:p>
          <a:p>
            <a:pPr algn="ctr">
              <a:buFontTx/>
              <a:buNone/>
            </a:pPr>
            <a:endParaRPr lang="en-GB" sz="3600" b="1" dirty="0" smtClean="0">
              <a:solidFill>
                <a:srgbClr val="FFFFFF"/>
              </a:solidFill>
            </a:endParaRPr>
          </a:p>
          <a:p>
            <a:pPr algn="ctr">
              <a:buFontTx/>
              <a:buNone/>
            </a:pPr>
            <a:r>
              <a:rPr lang="en-GB" sz="3600" b="1" dirty="0" smtClean="0">
                <a:solidFill>
                  <a:srgbClr val="FFFFFF"/>
                </a:solidFill>
              </a:rPr>
              <a:t>How </a:t>
            </a:r>
            <a:r>
              <a:rPr lang="en-GB" sz="3600" b="1" dirty="0">
                <a:solidFill>
                  <a:srgbClr val="FFFFFF"/>
                </a:solidFill>
              </a:rPr>
              <a:t>much offering should you give?</a:t>
            </a:r>
          </a:p>
          <a:p>
            <a:pPr>
              <a:buFontTx/>
              <a:buNone/>
            </a:pPr>
            <a:endParaRPr lang="en-GB" sz="3600" b="1" dirty="0">
              <a:solidFill>
                <a:srgbClr val="FFFFFF"/>
              </a:solidFill>
            </a:endParaRPr>
          </a:p>
        </p:txBody>
      </p:sp>
    </p:spTree>
    <p:extLst>
      <p:ext uri="{BB962C8B-B14F-4D97-AF65-F5344CB8AC3E}">
        <p14:creationId xmlns:p14="http://schemas.microsoft.com/office/powerpoint/2010/main" val="57917880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dissolve">
                                      <p:cBhvr>
                                        <p:cTn id="12"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solidFill>
                  <a:srgbClr val="FFFFFF"/>
                </a:solidFill>
              </a:rPr>
              <a:t>Review:</a:t>
            </a:r>
            <a:endParaRPr lang="en-029" dirty="0">
              <a:solidFill>
                <a:srgbClr val="FFFFFF"/>
              </a:solidFill>
            </a:endParaRPr>
          </a:p>
        </p:txBody>
      </p:sp>
      <p:sp>
        <p:nvSpPr>
          <p:cNvPr id="3" name="Content Placeholder 2"/>
          <p:cNvSpPr>
            <a:spLocks noGrp="1"/>
          </p:cNvSpPr>
          <p:nvPr>
            <p:ph idx="1"/>
          </p:nvPr>
        </p:nvSpPr>
        <p:spPr/>
        <p:txBody>
          <a:bodyPr>
            <a:normAutofit/>
          </a:bodyPr>
          <a:lstStyle/>
          <a:p>
            <a:r>
              <a:rPr lang="en-029" sz="3600" dirty="0" smtClean="0">
                <a:solidFill>
                  <a:srgbClr val="FFFFFF"/>
                </a:solidFill>
              </a:rPr>
              <a:t>The returning of our tithes and the giving or our offerings is a spiritual obligation</a:t>
            </a:r>
          </a:p>
          <a:p>
            <a:r>
              <a:rPr lang="en-029" sz="3600" dirty="0" smtClean="0">
                <a:solidFill>
                  <a:srgbClr val="FFFFFF"/>
                </a:solidFill>
              </a:rPr>
              <a:t>When we do so God blesses us</a:t>
            </a:r>
          </a:p>
          <a:p>
            <a:r>
              <a:rPr lang="en-029" sz="3600" dirty="0" smtClean="0">
                <a:solidFill>
                  <a:srgbClr val="FFFFFF"/>
                </a:solidFill>
              </a:rPr>
              <a:t>When we fail to do so we are cursed</a:t>
            </a:r>
          </a:p>
          <a:p>
            <a:pPr lvl="1"/>
            <a:r>
              <a:rPr lang="en-029" sz="3600" dirty="0" smtClean="0">
                <a:solidFill>
                  <a:srgbClr val="FFFFFF"/>
                </a:solidFill>
              </a:rPr>
              <a:t>Whenever we interfere with sacred things we bring a curse on ourselves.  </a:t>
            </a:r>
          </a:p>
          <a:p>
            <a:endParaRPr lang="en-029" sz="3600" dirty="0">
              <a:solidFill>
                <a:srgbClr val="FFFFFF"/>
              </a:solidFill>
            </a:endParaRPr>
          </a:p>
        </p:txBody>
      </p:sp>
    </p:spTree>
    <p:extLst>
      <p:ext uri="{BB962C8B-B14F-4D97-AF65-F5344CB8AC3E}">
        <p14:creationId xmlns:p14="http://schemas.microsoft.com/office/powerpoint/2010/main" val="277781257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Once you have written down your financial goals, you need to prioritize them. This ensures that you are paying attention to the ones that are most important to you. You can also list them in the order you want to achieve them, but remember for a long-term goal like saving for retirement, you should be working towards it while also working on your other goals</a:t>
            </a:r>
          </a:p>
        </p:txBody>
      </p:sp>
      <p:sp>
        <p:nvSpPr>
          <p:cNvPr id="2" name="Title 1"/>
          <p:cNvSpPr>
            <a:spLocks noGrp="1"/>
          </p:cNvSpPr>
          <p:nvPr>
            <p:ph type="title"/>
          </p:nvPr>
        </p:nvSpPr>
        <p:spPr/>
        <p:txBody>
          <a:bodyPr/>
          <a:lstStyle/>
          <a:p>
            <a:pPr algn="ctr"/>
            <a:r>
              <a:rPr lang="en-US" dirty="0" smtClean="0">
                <a:latin typeface="Arial Black"/>
                <a:cs typeface="Arial Black"/>
              </a:rPr>
              <a:t>2</a:t>
            </a:r>
            <a:endParaRPr lang="en-US" dirty="0">
              <a:latin typeface="Arial Black"/>
              <a:cs typeface="Arial Black"/>
            </a:endParaRPr>
          </a:p>
        </p:txBody>
      </p:sp>
    </p:spTree>
    <p:extLst>
      <p:ext uri="{BB962C8B-B14F-4D97-AF65-F5344CB8AC3E}">
        <p14:creationId xmlns:p14="http://schemas.microsoft.com/office/powerpoint/2010/main" val="111911028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r>
              <a:rPr lang="en-US" dirty="0" smtClean="0"/>
              <a:t>Sample Budget</a:t>
            </a:r>
            <a:endParaRPr lang="en-US" dirty="0"/>
          </a:p>
        </p:txBody>
      </p:sp>
    </p:spTree>
    <p:extLst>
      <p:ext uri="{BB962C8B-B14F-4D97-AF65-F5344CB8AC3E}">
        <p14:creationId xmlns:p14="http://schemas.microsoft.com/office/powerpoint/2010/main" val="271405278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dirty="0" smtClean="0"/>
              <a:t>IF YOUR EXPENSES EXCEED YOUR INCOME,</a:t>
            </a:r>
          </a:p>
          <a:p>
            <a:pPr marL="0" indent="0" algn="ctr">
              <a:buNone/>
            </a:pPr>
            <a:r>
              <a:rPr lang="en-US" sz="4000" dirty="0" smtClean="0"/>
              <a:t> THEN YOUR UPKEEP BECOMES YOUR DOWNFALL</a:t>
            </a:r>
          </a:p>
          <a:p>
            <a:pPr algn="ctr"/>
            <a:endParaRPr lang="en-US" sz="4000"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63116067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pPr>
              <a:lnSpc>
                <a:spcPct val="107000"/>
              </a:lnSpc>
              <a:spcAft>
                <a:spcPts val="800"/>
              </a:spcAft>
            </a:pPr>
            <a:r>
              <a:rPr lang="en-US" sz="3200" dirty="0">
                <a:latin typeface="Arial" panose="020B0604020202020204" pitchFamily="34" charset="0"/>
                <a:ea typeface="Times New Roman" panose="02020603050405020304" pitchFamily="18" charset="0"/>
                <a:cs typeface="Times New Roman" panose="02020603050405020304" pitchFamily="18" charset="0"/>
              </a:rPr>
              <a:t>Below are some tips on how to identify your financial goals: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nSpc>
                <a:spcPct val="107000"/>
              </a:lnSpc>
              <a:spcBef>
                <a:spcPts val="0"/>
              </a:spcBef>
              <a:spcAft>
                <a:spcPts val="800"/>
              </a:spcAft>
              <a:buSzPts val="1000"/>
              <a:buFont typeface="+mj-lt"/>
              <a:buAutoNum type="arabicPeriod"/>
              <a:tabLst>
                <a:tab pos="457200" algn="l"/>
              </a:tabLst>
            </a:pPr>
            <a:r>
              <a:rPr lang="en-US" sz="3200" dirty="0">
                <a:latin typeface="Arial" panose="020B0604020202020204" pitchFamily="34" charset="0"/>
                <a:ea typeface="Times New Roman" panose="02020603050405020304" pitchFamily="18" charset="0"/>
                <a:cs typeface="Times New Roman" panose="02020603050405020304" pitchFamily="18" charset="0"/>
              </a:rPr>
              <a:t>Start by setting long-term goals like getting out of debt, buying a home, or retiring early. These goals are separate from your short-term goal.</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nSpc>
                <a:spcPct val="107000"/>
              </a:lnSpc>
              <a:spcBef>
                <a:spcPts val="0"/>
              </a:spcBef>
              <a:spcAft>
                <a:spcPts val="800"/>
              </a:spcAft>
              <a:buSzPts val="1000"/>
              <a:buFont typeface="+mj-lt"/>
              <a:buAutoNum type="arabicPeriod"/>
              <a:tabLst>
                <a:tab pos="457200" algn="l"/>
              </a:tabLst>
            </a:pPr>
            <a:r>
              <a:rPr lang="en-US" sz="3200" dirty="0">
                <a:latin typeface="Arial" panose="020B0604020202020204" pitchFamily="34" charset="0"/>
                <a:ea typeface="Times New Roman" panose="02020603050405020304" pitchFamily="18" charset="0"/>
                <a:cs typeface="Times New Roman" panose="02020603050405020304" pitchFamily="18" charset="0"/>
              </a:rPr>
              <a:t>Set short-term goals, like following a budget, decreasing your spending, or not using your credit cards.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nSpc>
                <a:spcPct val="107000"/>
              </a:lnSpc>
              <a:spcBef>
                <a:spcPts val="0"/>
              </a:spcBef>
              <a:spcAft>
                <a:spcPts val="800"/>
              </a:spcAft>
              <a:buSzPts val="1000"/>
              <a:buFont typeface="+mj-lt"/>
              <a:buAutoNum type="arabicPeriod"/>
              <a:tabLst>
                <a:tab pos="457200" algn="l"/>
              </a:tabLst>
            </a:pPr>
            <a:r>
              <a:rPr lang="en-US" sz="3200" dirty="0">
                <a:latin typeface="Arial" panose="020B0604020202020204" pitchFamily="34" charset="0"/>
                <a:ea typeface="Times New Roman" panose="02020603050405020304" pitchFamily="18" charset="0"/>
                <a:cs typeface="Times New Roman" panose="02020603050405020304" pitchFamily="18" charset="0"/>
              </a:rPr>
              <a:t>Prioritize your goals to help you create a financial plan.</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8303388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heckerboard(across)">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heckerboard(across)">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heckerboard(across)">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0597"/>
            <a:ext cx="10972800" cy="4572000"/>
          </a:xfrm>
        </p:spPr>
        <p:txBody>
          <a:bodyPr>
            <a:noAutofit/>
          </a:bodyPr>
          <a:lstStyle/>
          <a:p>
            <a:r>
              <a:rPr lang="en-US" sz="3400" dirty="0"/>
              <a:t>Create a Plan</a:t>
            </a:r>
          </a:p>
          <a:p>
            <a:r>
              <a:rPr lang="en-US" sz="3400" dirty="0"/>
              <a:t>A financial plan is absolutely essential in helping you reach your financial goals. The plan should have multiple steps. A sample plan would include getting control of your budget, creating a spending plan, then getting out of debt.</a:t>
            </a:r>
          </a:p>
          <a:p>
            <a:r>
              <a:rPr lang="en-US" sz="3400" dirty="0"/>
              <a:t>Once you’ve accomplished these three things, you’ve freed up some major cash, and the money you free up from your debt payments can be used to reaching these goals.</a:t>
            </a:r>
          </a:p>
          <a:p>
            <a:endParaRPr lang="en-US" sz="3400" dirty="0"/>
          </a:p>
        </p:txBody>
      </p:sp>
      <p:sp>
        <p:nvSpPr>
          <p:cNvPr id="4" name="Title 3"/>
          <p:cNvSpPr>
            <a:spLocks noGrp="1"/>
          </p:cNvSpPr>
          <p:nvPr>
            <p:ph type="title"/>
          </p:nvPr>
        </p:nvSpPr>
        <p:spPr>
          <a:xfrm>
            <a:off x="609600" y="-159580"/>
            <a:ext cx="10972800" cy="1219200"/>
          </a:xfrm>
        </p:spPr>
        <p:txBody>
          <a:bodyPr/>
          <a:lstStyle/>
          <a:p>
            <a:pPr algn="ctr"/>
            <a:r>
              <a:rPr lang="en-US" dirty="0" smtClean="0">
                <a:latin typeface="Arial Black"/>
                <a:cs typeface="Arial Black"/>
              </a:rPr>
              <a:t>3</a:t>
            </a:r>
            <a:endParaRPr lang="en-US" dirty="0">
              <a:latin typeface="Arial Black"/>
              <a:cs typeface="Arial Black"/>
            </a:endParaRPr>
          </a:p>
        </p:txBody>
      </p:sp>
    </p:spTree>
    <p:extLst>
      <p:ext uri="{BB962C8B-B14F-4D97-AF65-F5344CB8AC3E}">
        <p14:creationId xmlns:p14="http://schemas.microsoft.com/office/powerpoint/2010/main" val="200668099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At this point, you should decide what priorities are the most important to you. Keep steadily working toward your </a:t>
            </a:r>
            <a:r>
              <a:rPr lang="en-US" sz="3600" dirty="0" smtClean="0"/>
              <a:t>long</a:t>
            </a:r>
            <a:r>
              <a:rPr lang="en-US" sz="3600" dirty="0"/>
              <a:t>-</a:t>
            </a:r>
            <a:r>
              <a:rPr lang="en-US" sz="3600" dirty="0" smtClean="0"/>
              <a:t>term </a:t>
            </a:r>
            <a:r>
              <a:rPr lang="en-US" sz="3600" dirty="0"/>
              <a:t>goals, but also start to focus on the most important </a:t>
            </a:r>
            <a:r>
              <a:rPr lang="en-US" sz="3600" dirty="0" smtClean="0"/>
              <a:t>goals</a:t>
            </a:r>
            <a:r>
              <a:rPr lang="en-US" sz="3600" dirty="0"/>
              <a:t> </a:t>
            </a:r>
            <a:r>
              <a:rPr lang="en-US" sz="3600" dirty="0" smtClean="0"/>
              <a:t>you </a:t>
            </a:r>
            <a:r>
              <a:rPr lang="en-US" sz="3600" dirty="0"/>
              <a:t>have set for yourself. Do you want to take an expensive vacation? Buy a home or further your education? These are all things to consider when deciding on your next step.</a:t>
            </a:r>
          </a:p>
          <a:p>
            <a:endParaRPr lang="en-US" sz="36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24208780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1830</TotalTime>
  <Words>2688</Words>
  <Application>Microsoft Macintosh PowerPoint</Application>
  <PresentationFormat>Custom</PresentationFormat>
  <Paragraphs>150</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Paper</vt:lpstr>
      <vt:lpstr>MANAGING PERSONAL FINANCES FOR OPTIMAL PERFORMANCE</vt:lpstr>
      <vt:lpstr>PowerPoint Presentation</vt:lpstr>
      <vt:lpstr>PowerPoint Presentation</vt:lpstr>
      <vt:lpstr>PowerPoint Presentation</vt:lpstr>
      <vt:lpstr>1</vt:lpstr>
      <vt:lpstr>2</vt:lpstr>
      <vt:lpstr>PowerPoint Presentation</vt:lpstr>
      <vt:lpstr>3</vt:lpstr>
      <vt:lpstr>PowerPoint Presentation</vt:lpstr>
      <vt:lpstr>PowerPoint Presentation</vt:lpstr>
      <vt:lpstr>PowerPoint Presentation</vt:lpstr>
      <vt:lpstr>4</vt:lpstr>
      <vt:lpstr>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 Budget Busters That You Can Live Without</vt:lpstr>
      <vt:lpstr>PowerPoint Presentation</vt:lpstr>
      <vt:lpstr>Cable Television</vt:lpstr>
      <vt:lpstr>New Car Payments</vt:lpstr>
      <vt:lpstr> Eating Out</vt:lpstr>
      <vt:lpstr>Gym Memberships</vt:lpstr>
      <vt:lpstr>Huge Gifts</vt:lpstr>
      <vt:lpstr>Expensive Vacations</vt:lpstr>
      <vt:lpstr>Building or Buying a House You Can't Afford (or Renting an Apartment You Can't Afford)</vt:lpstr>
      <vt:lpstr>PowerPoint Presentation</vt:lpstr>
      <vt:lpstr>Entertainment Costs</vt:lpstr>
      <vt:lpstr>Shopping Habits</vt:lpstr>
      <vt:lpstr>PowerPoint Presentation</vt:lpstr>
      <vt:lpstr>Emergencies</vt:lpstr>
      <vt:lpstr>Control Impulse Spending with the 30-Day Rule</vt:lpstr>
      <vt:lpstr>PowerPoint Presentation</vt:lpstr>
      <vt:lpstr>PowerPoint Presentation</vt:lpstr>
      <vt:lpstr>PowerPoint Presentation</vt:lpstr>
      <vt:lpstr>Five Things, Yea Six</vt:lpstr>
      <vt:lpstr>PowerPoint Presentation</vt:lpstr>
      <vt:lpstr>God Owns</vt:lpstr>
      <vt:lpstr>PowerPoint Presentation</vt:lpstr>
      <vt:lpstr>God Provides</vt:lpstr>
      <vt:lpstr>God Must Be First</vt:lpstr>
      <vt:lpstr>Mal 3:8-10 (NIV)</vt:lpstr>
      <vt:lpstr>What is the Tithe?</vt:lpstr>
      <vt:lpstr>What is the Offering</vt:lpstr>
      <vt:lpstr>PowerPoint Presentation</vt:lpstr>
      <vt:lpstr>What Happens to the Money You Give to the Church?</vt:lpstr>
      <vt:lpstr>The Tithe</vt:lpstr>
      <vt:lpstr>The Offerings:</vt:lpstr>
      <vt:lpstr>The Mission Offering:</vt:lpstr>
      <vt:lpstr>Ingathering</vt:lpstr>
      <vt:lpstr>PowerPoint Presentation</vt:lpstr>
      <vt:lpstr>PowerPoint Presentation</vt:lpstr>
      <vt:lpstr>PowerPoint Presentation</vt:lpstr>
      <vt:lpstr>The Local Church Budget:</vt:lpstr>
      <vt:lpstr>Review:</vt:lpstr>
      <vt:lpstr>Sample Budget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PERSONAL FINANCES FOR OPTIMAL PERFORMANCE</dc:title>
  <dc:creator>Michelle Greene</dc:creator>
  <cp:lastModifiedBy>Carson Greene</cp:lastModifiedBy>
  <cp:revision>29</cp:revision>
  <dcterms:created xsi:type="dcterms:W3CDTF">2018-08-29T16:38:48Z</dcterms:created>
  <dcterms:modified xsi:type="dcterms:W3CDTF">2019-01-12T03:17:19Z</dcterms:modified>
</cp:coreProperties>
</file>