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312" r:id="rId3"/>
    <p:sldId id="304" r:id="rId4"/>
    <p:sldId id="305" r:id="rId5"/>
    <p:sldId id="306" r:id="rId6"/>
    <p:sldId id="307" r:id="rId7"/>
    <p:sldId id="309" r:id="rId8"/>
    <p:sldId id="308" r:id="rId9"/>
    <p:sldId id="311" r:id="rId10"/>
    <p:sldId id="310" r:id="rId11"/>
    <p:sldId id="303" r:id="rId12"/>
    <p:sldId id="288" r:id="rId13"/>
    <p:sldId id="289" r:id="rId14"/>
    <p:sldId id="299" r:id="rId15"/>
    <p:sldId id="290" r:id="rId16"/>
    <p:sldId id="291" r:id="rId17"/>
    <p:sldId id="292" r:id="rId18"/>
    <p:sldId id="294" r:id="rId19"/>
    <p:sldId id="295" r:id="rId20"/>
    <p:sldId id="296" r:id="rId21"/>
    <p:sldId id="301" r:id="rId22"/>
    <p:sldId id="300" r:id="rId23"/>
    <p:sldId id="293" r:id="rId24"/>
    <p:sldId id="297" r:id="rId25"/>
    <p:sldId id="298" r:id="rId26"/>
    <p:sldId id="302" r:id="rId27"/>
    <p:sldId id="31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23" autoAdjust="0"/>
  </p:normalViewPr>
  <p:slideViewPr>
    <p:cSldViewPr>
      <p:cViewPr>
        <p:scale>
          <a:sx n="75" d="100"/>
          <a:sy n="75" d="100"/>
        </p:scale>
        <p:origin x="-88" y="-72"/>
      </p:cViewPr>
      <p:guideLst>
        <p:guide orient="horz" pos="2160"/>
        <p:guide pos="2880"/>
      </p:guideLst>
    </p:cSldViewPr>
  </p:slideViewPr>
  <p:outlineViewPr>
    <p:cViewPr>
      <p:scale>
        <a:sx n="33" d="100"/>
        <a:sy n="33" d="100"/>
      </p:scale>
      <p:origin x="0" y="109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029"/>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225D41-FAC8-42B9-BC31-D73CCDD782E2}" type="datetimeFigureOut">
              <a:rPr lang="en-029" smtClean="0"/>
              <a:t>2/25/18</a:t>
            </a:fld>
            <a:endParaRPr lang="en-029"/>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029"/>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029"/>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596FC8-7567-41C1-9366-BE35FBAB6046}" type="slidenum">
              <a:rPr lang="en-029" smtClean="0"/>
              <a:t>‹#›</a:t>
            </a:fld>
            <a:endParaRPr lang="en-029"/>
          </a:p>
        </p:txBody>
      </p:sp>
    </p:spTree>
    <p:extLst>
      <p:ext uri="{BB962C8B-B14F-4D97-AF65-F5344CB8AC3E}">
        <p14:creationId xmlns:p14="http://schemas.microsoft.com/office/powerpoint/2010/main" val="1876266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Providing a theological foundation for retirement</a:t>
            </a:r>
            <a:r>
              <a:rPr lang="en-029" baseline="0" dirty="0" smtClean="0"/>
              <a:t> will help the worker to see that God has outlined principles in his word that are designed to demonstrate that it is a wise practice to plan for retirement. </a:t>
            </a:r>
          </a:p>
          <a:p>
            <a:endParaRPr lang="en-029" baseline="0" dirty="0" smtClean="0"/>
          </a:p>
          <a:p>
            <a:r>
              <a:rPr lang="en-029" baseline="0" dirty="0" smtClean="0"/>
              <a:t>The intent in using this text is to show that the matter of providing for one’s needs is a divine mandate.  1 Tim 5:8 is relevant not just to one’s working life but to one’s entire scope of existence.  </a:t>
            </a:r>
            <a:endParaRPr lang="en-029" dirty="0"/>
          </a:p>
        </p:txBody>
      </p:sp>
      <p:sp>
        <p:nvSpPr>
          <p:cNvPr id="4" name="Slide Number Placeholder 3"/>
          <p:cNvSpPr>
            <a:spLocks noGrp="1"/>
          </p:cNvSpPr>
          <p:nvPr>
            <p:ph type="sldNum" sz="quarter" idx="10"/>
          </p:nvPr>
        </p:nvSpPr>
        <p:spPr/>
        <p:txBody>
          <a:bodyPr/>
          <a:lstStyle/>
          <a:p>
            <a:fld id="{B4596FC8-7567-41C1-9366-BE35FBAB6046}" type="slidenum">
              <a:rPr lang="en-029" smtClean="0"/>
              <a:t>3</a:t>
            </a:fld>
            <a:endParaRPr lang="en-029"/>
          </a:p>
        </p:txBody>
      </p:sp>
    </p:spTree>
    <p:extLst>
      <p:ext uri="{BB962C8B-B14F-4D97-AF65-F5344CB8AC3E}">
        <p14:creationId xmlns:p14="http://schemas.microsoft.com/office/powerpoint/2010/main" val="3725880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Discuss the retirement principles in this text.</a:t>
            </a:r>
            <a:endParaRPr lang="en-029" dirty="0"/>
          </a:p>
        </p:txBody>
      </p:sp>
      <p:sp>
        <p:nvSpPr>
          <p:cNvPr id="4" name="Slide Number Placeholder 3"/>
          <p:cNvSpPr>
            <a:spLocks noGrp="1"/>
          </p:cNvSpPr>
          <p:nvPr>
            <p:ph type="sldNum" sz="quarter" idx="10"/>
          </p:nvPr>
        </p:nvSpPr>
        <p:spPr/>
        <p:txBody>
          <a:bodyPr/>
          <a:lstStyle/>
          <a:p>
            <a:fld id="{B4596FC8-7567-41C1-9366-BE35FBAB6046}" type="slidenum">
              <a:rPr lang="en-029" smtClean="0"/>
              <a:t>4</a:t>
            </a:fld>
            <a:endParaRPr lang="en-029"/>
          </a:p>
        </p:txBody>
      </p:sp>
    </p:spTree>
    <p:extLst>
      <p:ext uri="{BB962C8B-B14F-4D97-AF65-F5344CB8AC3E}">
        <p14:creationId xmlns:p14="http://schemas.microsoft.com/office/powerpoint/2010/main" val="2089819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Joseph’s instructions to Pharaoh</a:t>
            </a:r>
            <a:r>
              <a:rPr lang="en-029" baseline="0" dirty="0" smtClean="0"/>
              <a:t> was that wisdom dictates that one should use the years of plenty to prepare for the years of little.  One’s work life may be considered the years of plenty in this context. </a:t>
            </a:r>
            <a:endParaRPr lang="en-029" dirty="0"/>
          </a:p>
        </p:txBody>
      </p:sp>
      <p:sp>
        <p:nvSpPr>
          <p:cNvPr id="4" name="Slide Number Placeholder 3"/>
          <p:cNvSpPr>
            <a:spLocks noGrp="1"/>
          </p:cNvSpPr>
          <p:nvPr>
            <p:ph type="sldNum" sz="quarter" idx="10"/>
          </p:nvPr>
        </p:nvSpPr>
        <p:spPr/>
        <p:txBody>
          <a:bodyPr/>
          <a:lstStyle/>
          <a:p>
            <a:fld id="{B4596FC8-7567-41C1-9366-BE35FBAB6046}" type="slidenum">
              <a:rPr lang="en-029" smtClean="0"/>
              <a:t>5</a:t>
            </a:fld>
            <a:endParaRPr lang="en-029"/>
          </a:p>
        </p:txBody>
      </p:sp>
    </p:spTree>
    <p:extLst>
      <p:ext uri="{BB962C8B-B14F-4D97-AF65-F5344CB8AC3E}">
        <p14:creationId xmlns:p14="http://schemas.microsoft.com/office/powerpoint/2010/main" val="199593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This seminar is designed</a:t>
            </a:r>
            <a:r>
              <a:rPr lang="en-029" baseline="0" dirty="0" smtClean="0"/>
              <a:t> primarily for workers but may also be used for church members.  If the seminar is done on a Sabbath afternoon as a stewardship seminar, it is a good idea to show the relationship between Sabbath and work and hence retirement.  </a:t>
            </a:r>
            <a:endParaRPr lang="en-029" dirty="0"/>
          </a:p>
        </p:txBody>
      </p:sp>
      <p:sp>
        <p:nvSpPr>
          <p:cNvPr id="4" name="Slide Number Placeholder 3"/>
          <p:cNvSpPr>
            <a:spLocks noGrp="1"/>
          </p:cNvSpPr>
          <p:nvPr>
            <p:ph type="sldNum" sz="quarter" idx="10"/>
          </p:nvPr>
        </p:nvSpPr>
        <p:spPr/>
        <p:txBody>
          <a:bodyPr/>
          <a:lstStyle/>
          <a:p>
            <a:fld id="{B4596FC8-7567-41C1-9366-BE35FBAB6046}" type="slidenum">
              <a:rPr lang="en-029" smtClean="0"/>
              <a:t>7</a:t>
            </a:fld>
            <a:endParaRPr lang="en-029"/>
          </a:p>
        </p:txBody>
      </p:sp>
    </p:spTree>
    <p:extLst>
      <p:ext uri="{BB962C8B-B14F-4D97-AF65-F5344CB8AC3E}">
        <p14:creationId xmlns:p14="http://schemas.microsoft.com/office/powerpoint/2010/main" val="763159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This diagram</a:t>
            </a:r>
            <a:r>
              <a:rPr lang="en-029" baseline="0" dirty="0" smtClean="0"/>
              <a:t> outlines one’s lifespan.  The intent here is to illustrate that one section should prepare for the other.  </a:t>
            </a:r>
            <a:endParaRPr lang="en-029" dirty="0"/>
          </a:p>
        </p:txBody>
      </p:sp>
      <p:sp>
        <p:nvSpPr>
          <p:cNvPr id="4" name="Slide Number Placeholder 3"/>
          <p:cNvSpPr>
            <a:spLocks noGrp="1"/>
          </p:cNvSpPr>
          <p:nvPr>
            <p:ph type="sldNum" sz="quarter" idx="10"/>
          </p:nvPr>
        </p:nvSpPr>
        <p:spPr/>
        <p:txBody>
          <a:bodyPr/>
          <a:lstStyle/>
          <a:p>
            <a:fld id="{B4596FC8-7567-41C1-9366-BE35FBAB6046}" type="slidenum">
              <a:rPr lang="en-029" smtClean="0"/>
              <a:t>8</a:t>
            </a:fld>
            <a:endParaRPr lang="en-029"/>
          </a:p>
        </p:txBody>
      </p:sp>
    </p:spTree>
    <p:extLst>
      <p:ext uri="{BB962C8B-B14F-4D97-AF65-F5344CB8AC3E}">
        <p14:creationId xmlns:p14="http://schemas.microsoft.com/office/powerpoint/2010/main" val="2548963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Some countries may not have Social</a:t>
            </a:r>
            <a:r>
              <a:rPr lang="en-029" baseline="0" dirty="0" smtClean="0"/>
              <a:t> Security or may have a similar system such as National Insurance.  </a:t>
            </a:r>
            <a:r>
              <a:rPr lang="en-029" dirty="0" smtClean="0"/>
              <a:t> The point here</a:t>
            </a:r>
            <a:r>
              <a:rPr lang="en-029" baseline="0" dirty="0" smtClean="0"/>
              <a:t> is that persons need to be able to understand how the system works.  I suggest that arrangements be made with officials from the particular department of organization to explain the system so that the worker is fully aware of what to expect at retirement.   </a:t>
            </a:r>
            <a:endParaRPr lang="en-029" dirty="0"/>
          </a:p>
        </p:txBody>
      </p:sp>
      <p:sp>
        <p:nvSpPr>
          <p:cNvPr id="4" name="Slide Number Placeholder 3"/>
          <p:cNvSpPr>
            <a:spLocks noGrp="1"/>
          </p:cNvSpPr>
          <p:nvPr>
            <p:ph type="sldNum" sz="quarter" idx="10"/>
          </p:nvPr>
        </p:nvSpPr>
        <p:spPr/>
        <p:txBody>
          <a:bodyPr/>
          <a:lstStyle/>
          <a:p>
            <a:fld id="{B4596FC8-7567-41C1-9366-BE35FBAB6046}" type="slidenum">
              <a:rPr lang="en-029" smtClean="0"/>
              <a:t>26</a:t>
            </a:fld>
            <a:endParaRPr lang="en-029"/>
          </a:p>
        </p:txBody>
      </p:sp>
    </p:spTree>
    <p:extLst>
      <p:ext uri="{BB962C8B-B14F-4D97-AF65-F5344CB8AC3E}">
        <p14:creationId xmlns:p14="http://schemas.microsoft.com/office/powerpoint/2010/main" val="4107631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BA4B801-B595-4166-B9A2-5FE539CFB2F4}" type="datetimeFigureOut">
              <a:rPr lang="en-029" smtClean="0"/>
              <a:t>2/25/18</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normAutofit/>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A4B801-B595-4166-B9A2-5FE539CFB2F4}" type="datetimeFigureOut">
              <a:rPr lang="en-029" smtClean="0"/>
              <a:t>2/25/18</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A4B801-B595-4166-B9A2-5FE539CFB2F4}" type="datetimeFigureOut">
              <a:rPr lang="en-029" smtClean="0"/>
              <a:t>2/25/18</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BA4B801-B595-4166-B9A2-5FE539CFB2F4}" type="datetimeFigureOut">
              <a:rPr lang="en-029" smtClean="0"/>
              <a:t>2/25/18</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BA4B801-B595-4166-B9A2-5FE539CFB2F4}" type="datetimeFigureOut">
              <a:rPr lang="en-029" smtClean="0"/>
              <a:t>2/25/18</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BA4B801-B595-4166-B9A2-5FE539CFB2F4}" type="datetimeFigureOut">
              <a:rPr lang="en-029" smtClean="0"/>
              <a:t>2/25/18</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CA4E46A2-4478-41E8-8233-251810385DF5}" type="slidenum">
              <a:rPr lang="en-029" smtClean="0"/>
              <a:t>‹#›</a:t>
            </a:fld>
            <a:endParaRPr lang="en-029"/>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DBA4B801-B595-4166-B9A2-5FE539CFB2F4}" type="datetimeFigureOut">
              <a:rPr lang="en-029" smtClean="0"/>
              <a:t>2/25/18</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CA4E46A2-4478-41E8-8233-251810385DF5}" type="slidenum">
              <a:rPr lang="en-029" smtClean="0"/>
              <a:t>‹#›</a:t>
            </a:fld>
            <a:endParaRPr lang="en-029"/>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DBA4B801-B595-4166-B9A2-5FE539CFB2F4}" type="datetimeFigureOut">
              <a:rPr lang="en-029" smtClean="0"/>
              <a:t>2/25/18</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BA4B801-B595-4166-B9A2-5FE539CFB2F4}" type="datetimeFigureOut">
              <a:rPr lang="en-029" smtClean="0"/>
              <a:t>2/25/18</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CA4E46A2-4478-41E8-8233-251810385DF5}" type="slidenum">
              <a:rPr lang="en-029" smtClean="0"/>
              <a:t>‹#›</a:t>
            </a:fld>
            <a:endParaRPr lang="en-029"/>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BA4B801-B595-4166-B9A2-5FE539CFB2F4}" type="datetimeFigureOut">
              <a:rPr lang="en-029" smtClean="0"/>
              <a:t>2/25/18</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CA4E46A2-4478-41E8-8233-251810385DF5}" type="slidenum">
              <a:rPr lang="en-029" smtClean="0"/>
              <a:t>‹#›</a:t>
            </a:fld>
            <a:endParaRPr lang="en-029"/>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BA4B801-B595-4166-B9A2-5FE539CFB2F4}" type="datetimeFigureOut">
              <a:rPr lang="en-029" smtClean="0"/>
              <a:t>2/25/18</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CA4E46A2-4478-41E8-8233-251810385DF5}" type="slidenum">
              <a:rPr lang="en-029" smtClean="0"/>
              <a:t>‹#›</a:t>
            </a:fld>
            <a:endParaRPr lang="en-029"/>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DBA4B801-B595-4166-B9A2-5FE539CFB2F4}" type="datetimeFigureOut">
              <a:rPr lang="en-029" smtClean="0"/>
              <a:t>2/25/18</a:t>
            </a:fld>
            <a:endParaRPr lang="en-029"/>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029"/>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CA4E46A2-4478-41E8-8233-251810385DF5}" type="slidenum">
              <a:rPr lang="en-029" smtClean="0"/>
              <a:t>‹#›</a:t>
            </a:fld>
            <a:endParaRPr lang="en-029"/>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029" dirty="0" smtClean="0"/>
              <a:t>Retirement Planning Seminar</a:t>
            </a:r>
            <a:endParaRPr lang="en-029" dirty="0"/>
          </a:p>
        </p:txBody>
      </p:sp>
      <p:sp>
        <p:nvSpPr>
          <p:cNvPr id="4" name="Subtitle 3"/>
          <p:cNvSpPr>
            <a:spLocks noGrp="1"/>
          </p:cNvSpPr>
          <p:nvPr>
            <p:ph type="subTitle" idx="1"/>
          </p:nvPr>
        </p:nvSpPr>
        <p:spPr/>
        <p:txBody>
          <a:bodyPr/>
          <a:lstStyle/>
          <a:p>
            <a:r>
              <a:rPr lang="en-029" dirty="0" smtClean="0"/>
              <a:t>Dr Carson L. Greene</a:t>
            </a:r>
            <a:endParaRPr lang="en-029" dirty="0"/>
          </a:p>
        </p:txBody>
      </p:sp>
    </p:spTree>
    <p:extLst>
      <p:ext uri="{BB962C8B-B14F-4D97-AF65-F5344CB8AC3E}">
        <p14:creationId xmlns:p14="http://schemas.microsoft.com/office/powerpoint/2010/main" val="151012812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Life Expectancy in Antigua</a:t>
            </a:r>
            <a:br>
              <a:rPr lang="en-029" dirty="0" smtClean="0"/>
            </a:br>
            <a:r>
              <a:rPr lang="en-029" sz="2800" dirty="0" smtClean="0"/>
              <a:t>(index mundi 2012 estimates)</a:t>
            </a:r>
            <a:endParaRPr lang="en-029" sz="2800" dirty="0"/>
          </a:p>
        </p:txBody>
      </p:sp>
      <p:sp>
        <p:nvSpPr>
          <p:cNvPr id="3" name="Content Placeholder 2"/>
          <p:cNvSpPr>
            <a:spLocks noGrp="1"/>
          </p:cNvSpPr>
          <p:nvPr>
            <p:ph idx="1"/>
          </p:nvPr>
        </p:nvSpPr>
        <p:spPr/>
        <p:txBody>
          <a:bodyPr>
            <a:normAutofit/>
          </a:bodyPr>
          <a:lstStyle/>
          <a:p>
            <a:r>
              <a:rPr lang="en-029" sz="3600" dirty="0" smtClean="0"/>
              <a:t>Male			73.66</a:t>
            </a:r>
          </a:p>
          <a:p>
            <a:r>
              <a:rPr lang="en-029" sz="3600" dirty="0" smtClean="0"/>
              <a:t>Female			77.83</a:t>
            </a:r>
          </a:p>
          <a:p>
            <a:r>
              <a:rPr lang="en-029" sz="3600" dirty="0" smtClean="0"/>
              <a:t>Overall:		75.69</a:t>
            </a:r>
            <a:endParaRPr lang="en-029" sz="3600" dirty="0"/>
          </a:p>
        </p:txBody>
      </p:sp>
    </p:spTree>
    <p:extLst>
      <p:ext uri="{BB962C8B-B14F-4D97-AF65-F5344CB8AC3E}">
        <p14:creationId xmlns:p14="http://schemas.microsoft.com/office/powerpoint/2010/main" val="38089377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Life Expectancy in St Kitts</a:t>
            </a:r>
            <a:br>
              <a:rPr lang="en-029" dirty="0" smtClean="0"/>
            </a:br>
            <a:r>
              <a:rPr lang="en-029" sz="2800" dirty="0" smtClean="0"/>
              <a:t>(WHO 2011 DATA)</a:t>
            </a:r>
            <a:endParaRPr lang="en-029" sz="2800" dirty="0"/>
          </a:p>
        </p:txBody>
      </p:sp>
      <p:sp>
        <p:nvSpPr>
          <p:cNvPr id="3" name="Content Placeholder 2"/>
          <p:cNvSpPr>
            <a:spLocks noGrp="1"/>
          </p:cNvSpPr>
          <p:nvPr>
            <p:ph idx="1"/>
          </p:nvPr>
        </p:nvSpPr>
        <p:spPr/>
        <p:txBody>
          <a:bodyPr>
            <a:normAutofit/>
          </a:bodyPr>
          <a:lstStyle/>
          <a:p>
            <a:r>
              <a:rPr lang="en-029" sz="3600" dirty="0" smtClean="0"/>
              <a:t>Male			70.8</a:t>
            </a:r>
          </a:p>
          <a:p>
            <a:r>
              <a:rPr lang="en-029" sz="3600" dirty="0" smtClean="0"/>
              <a:t>Female			77.4</a:t>
            </a:r>
          </a:p>
          <a:p>
            <a:r>
              <a:rPr lang="en-029" sz="3600" dirty="0" smtClean="0"/>
              <a:t>Overall:		74</a:t>
            </a:r>
            <a:endParaRPr lang="en-029" sz="3600" dirty="0"/>
          </a:p>
        </p:txBody>
      </p:sp>
    </p:spTree>
    <p:extLst>
      <p:ext uri="{BB962C8B-B14F-4D97-AF65-F5344CB8AC3E}">
        <p14:creationId xmlns:p14="http://schemas.microsoft.com/office/powerpoint/2010/main" val="16164076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normAutofit/>
          </a:bodyPr>
          <a:lstStyle/>
          <a:p>
            <a:r>
              <a:rPr lang="en-029" dirty="0" smtClean="0"/>
              <a:t>Retirement is generally viewed as a time when a worker lays off the frustration of daily work and enjoys a life of ease.  In reality though, it can pose a number of serious challenges.</a:t>
            </a:r>
          </a:p>
          <a:p>
            <a:pPr lvl="1"/>
            <a:r>
              <a:rPr lang="en-029" dirty="0" smtClean="0"/>
              <a:t>Inadequate finance</a:t>
            </a:r>
          </a:p>
          <a:p>
            <a:pPr lvl="1"/>
            <a:r>
              <a:rPr lang="en-029" dirty="0" smtClean="0"/>
              <a:t>Sickness and Increasing heath care cost</a:t>
            </a:r>
          </a:p>
          <a:p>
            <a:pPr lvl="1"/>
            <a:r>
              <a:rPr lang="en-029" dirty="0" smtClean="0"/>
              <a:t>loss of heath insurance</a:t>
            </a:r>
          </a:p>
          <a:p>
            <a:pPr lvl="1"/>
            <a:r>
              <a:rPr lang="en-029" dirty="0" smtClean="0"/>
              <a:t>Death of spouse</a:t>
            </a:r>
          </a:p>
          <a:p>
            <a:pPr lvl="1"/>
            <a:r>
              <a:rPr lang="en-029" dirty="0" smtClean="0"/>
              <a:t>Social challenges</a:t>
            </a:r>
          </a:p>
          <a:p>
            <a:pPr lvl="1"/>
            <a:r>
              <a:rPr lang="en-029" dirty="0" smtClean="0"/>
              <a:t>What to do with one’s time</a:t>
            </a:r>
          </a:p>
          <a:p>
            <a:pPr lvl="1"/>
            <a:endParaRPr lang="en-029" dirty="0" smtClean="0"/>
          </a:p>
          <a:p>
            <a:pPr lvl="1"/>
            <a:endParaRPr lang="en-029" dirty="0" smtClean="0"/>
          </a:p>
          <a:p>
            <a:endParaRPr lang="en-029" dirty="0"/>
          </a:p>
        </p:txBody>
      </p:sp>
    </p:spTree>
    <p:extLst>
      <p:ext uri="{BB962C8B-B14F-4D97-AF65-F5344CB8AC3E}">
        <p14:creationId xmlns:p14="http://schemas.microsoft.com/office/powerpoint/2010/main" val="351025192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heel(1)">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Important Considerations:</a:t>
            </a:r>
            <a:endParaRPr lang="en-029"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029" dirty="0" smtClean="0"/>
              <a:t>Ensure you have adequate housing</a:t>
            </a:r>
          </a:p>
          <a:p>
            <a:pPr marL="914400" lvl="1" indent="-514350">
              <a:buFont typeface="+mj-lt"/>
              <a:buAutoNum type="arabicPeriod"/>
            </a:pPr>
            <a:r>
              <a:rPr lang="en-029" dirty="0" smtClean="0"/>
              <a:t>It is important to have your own house</a:t>
            </a:r>
          </a:p>
          <a:p>
            <a:pPr marL="914400" lvl="1" indent="-514350">
              <a:buFont typeface="+mj-lt"/>
              <a:buAutoNum type="arabicPeriod"/>
            </a:pPr>
            <a:r>
              <a:rPr lang="en-029" dirty="0" smtClean="0"/>
              <a:t>It is important to complete your mortgage payments</a:t>
            </a:r>
          </a:p>
          <a:p>
            <a:pPr marL="514350" indent="-514350">
              <a:buFont typeface="+mj-lt"/>
              <a:buAutoNum type="arabicPeriod"/>
            </a:pPr>
            <a:r>
              <a:rPr lang="en-029" dirty="0" smtClean="0"/>
              <a:t>Know what your income will be and prepare for the consequences</a:t>
            </a:r>
          </a:p>
          <a:p>
            <a:pPr marL="514350" indent="-514350">
              <a:buFont typeface="+mj-lt"/>
              <a:buAutoNum type="arabicPeriod"/>
            </a:pPr>
            <a:r>
              <a:rPr lang="en-029" dirty="0" smtClean="0"/>
              <a:t>Have a plan for your time—a good hubby will be helpful</a:t>
            </a:r>
          </a:p>
          <a:p>
            <a:pPr marL="514350" indent="-514350">
              <a:buFont typeface="+mj-lt"/>
              <a:buAutoNum type="arabicPeriod"/>
            </a:pPr>
            <a:r>
              <a:rPr lang="en-029" dirty="0" smtClean="0"/>
              <a:t>Have a good healthcare option</a:t>
            </a:r>
            <a:endParaRPr lang="en-029" dirty="0"/>
          </a:p>
        </p:txBody>
      </p:sp>
    </p:spTree>
    <p:extLst>
      <p:ext uri="{BB962C8B-B14F-4D97-AF65-F5344CB8AC3E}">
        <p14:creationId xmlns:p14="http://schemas.microsoft.com/office/powerpoint/2010/main" val="311849210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Important Considerations</a:t>
            </a:r>
            <a:endParaRPr lang="en-029" dirty="0"/>
          </a:p>
        </p:txBody>
      </p:sp>
      <p:sp>
        <p:nvSpPr>
          <p:cNvPr id="3" name="Content Placeholder 2"/>
          <p:cNvSpPr>
            <a:spLocks noGrp="1"/>
          </p:cNvSpPr>
          <p:nvPr>
            <p:ph idx="1"/>
          </p:nvPr>
        </p:nvSpPr>
        <p:spPr/>
        <p:txBody>
          <a:bodyPr/>
          <a:lstStyle/>
          <a:p>
            <a:endParaRPr lang="en-029" dirty="0"/>
          </a:p>
        </p:txBody>
      </p:sp>
      <p:sp>
        <p:nvSpPr>
          <p:cNvPr id="4" name="Rectangle 3"/>
          <p:cNvSpPr/>
          <p:nvPr/>
        </p:nvSpPr>
        <p:spPr>
          <a:xfrm>
            <a:off x="2209800" y="2967335"/>
            <a:ext cx="4572000" cy="2400657"/>
          </a:xfrm>
          <a:prstGeom prst="rect">
            <a:avLst/>
          </a:prstGeom>
          <a:noFill/>
        </p:spPr>
        <p:txBody>
          <a:bodyPr wrap="square" lIns="91440" tIns="45720" rIns="91440" bIns="45720">
            <a:spAutoFit/>
          </a:bodyPr>
          <a:lstStyle/>
          <a:p>
            <a:pPr algn="ctr"/>
            <a:r>
              <a:rPr lang="en-US" sz="15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LIVE</a:t>
            </a:r>
            <a:endParaRPr lang="en-US" sz="15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480150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76368080"/>
              </p:ext>
            </p:extLst>
          </p:nvPr>
        </p:nvGraphicFramePr>
        <p:xfrm>
          <a:off x="990598" y="609601"/>
          <a:ext cx="7696204" cy="5001684"/>
        </p:xfrm>
        <a:graphic>
          <a:graphicData uri="http://schemas.openxmlformats.org/drawingml/2006/table">
            <a:tbl>
              <a:tblPr/>
              <a:tblGrid>
                <a:gridCol w="1924051"/>
                <a:gridCol w="1924051"/>
                <a:gridCol w="1924051"/>
                <a:gridCol w="1924051"/>
              </a:tblGrid>
              <a:tr h="444622">
                <a:tc>
                  <a:txBody>
                    <a:bodyPr/>
                    <a:lstStyle/>
                    <a:p>
                      <a:pPr algn="ctr" fontAlgn="ctr"/>
                      <a:r>
                        <a:rPr lang="en-029" sz="2800" b="0" dirty="0">
                          <a:solidFill>
                            <a:srgbClr val="FFFFFF"/>
                          </a:solidFill>
                          <a:effectLst/>
                        </a:rPr>
                        <a:t>L</a:t>
                      </a:r>
                    </a:p>
                  </a:txBody>
                  <a:tcPr marL="0" marR="0" marT="123897" marB="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4528A"/>
                    </a:solidFill>
                  </a:tcPr>
                </a:tc>
                <a:tc>
                  <a:txBody>
                    <a:bodyPr/>
                    <a:lstStyle/>
                    <a:p>
                      <a:pPr algn="ctr" fontAlgn="ctr"/>
                      <a:r>
                        <a:rPr lang="en-029" sz="2800" b="0" dirty="0">
                          <a:solidFill>
                            <a:srgbClr val="FFFFFF"/>
                          </a:solidFill>
                          <a:effectLst/>
                        </a:rPr>
                        <a:t>I</a:t>
                      </a:r>
                    </a:p>
                  </a:txBody>
                  <a:tcPr marL="0" marR="0" marT="123897" marB="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4528A"/>
                    </a:solidFill>
                  </a:tcPr>
                </a:tc>
                <a:tc>
                  <a:txBody>
                    <a:bodyPr/>
                    <a:lstStyle/>
                    <a:p>
                      <a:pPr algn="ctr" fontAlgn="ctr"/>
                      <a:r>
                        <a:rPr lang="en-029" sz="2800" b="0" dirty="0">
                          <a:solidFill>
                            <a:srgbClr val="FFFFFF"/>
                          </a:solidFill>
                          <a:effectLst/>
                        </a:rPr>
                        <a:t>V</a:t>
                      </a:r>
                    </a:p>
                  </a:txBody>
                  <a:tcPr marL="0" marR="0" marT="123897" marB="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4528A"/>
                    </a:solidFill>
                  </a:tcPr>
                </a:tc>
                <a:tc>
                  <a:txBody>
                    <a:bodyPr/>
                    <a:lstStyle/>
                    <a:p>
                      <a:pPr algn="ctr" fontAlgn="ctr"/>
                      <a:r>
                        <a:rPr lang="en-029" sz="2800" b="0" dirty="0">
                          <a:solidFill>
                            <a:srgbClr val="FFFFFF"/>
                          </a:solidFill>
                          <a:effectLst/>
                        </a:rPr>
                        <a:t>E</a:t>
                      </a:r>
                    </a:p>
                  </a:txBody>
                  <a:tcPr marL="0" marR="0" marT="123897" marB="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4528A"/>
                    </a:solidFill>
                  </a:tcPr>
                </a:tc>
              </a:tr>
              <a:tr h="3289177">
                <a:tc>
                  <a:txBody>
                    <a:bodyPr/>
                    <a:lstStyle/>
                    <a:p>
                      <a:pPr algn="ctr" fontAlgn="t"/>
                      <a:r>
                        <a:rPr lang="en-029" sz="2400" dirty="0">
                          <a:solidFill>
                            <a:srgbClr val="000000"/>
                          </a:solidFill>
                          <a:effectLst/>
                        </a:rPr>
                        <a:t>Longevity</a:t>
                      </a:r>
                      <a:br>
                        <a:rPr lang="en-029" sz="2400" dirty="0">
                          <a:solidFill>
                            <a:srgbClr val="000000"/>
                          </a:solidFill>
                          <a:effectLst/>
                        </a:rPr>
                      </a:br>
                      <a:r>
                        <a:rPr lang="en-029" sz="2400" dirty="0">
                          <a:solidFill>
                            <a:srgbClr val="000000"/>
                          </a:solidFill>
                          <a:effectLst/>
                        </a:rPr>
                        <a:t>You or your spouse may live to be 90 or 95 years old. Do you have enough money to live more than 25 years in retirement?</a:t>
                      </a:r>
                    </a:p>
                  </a:txBody>
                  <a:tcPr marL="30974" marR="30974" marT="30974" marB="30974">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CCCCC"/>
                    </a:solidFill>
                  </a:tcPr>
                </a:tc>
                <a:tc>
                  <a:txBody>
                    <a:bodyPr/>
                    <a:lstStyle/>
                    <a:p>
                      <a:pPr algn="ctr" fontAlgn="t"/>
                      <a:r>
                        <a:rPr lang="en-029" sz="2400" dirty="0">
                          <a:solidFill>
                            <a:srgbClr val="000000"/>
                          </a:solidFill>
                          <a:effectLst/>
                        </a:rPr>
                        <a:t>Inflation</a:t>
                      </a:r>
                      <a:br>
                        <a:rPr lang="en-029" sz="2400" dirty="0">
                          <a:solidFill>
                            <a:srgbClr val="000000"/>
                          </a:solidFill>
                          <a:effectLst/>
                        </a:rPr>
                      </a:br>
                      <a:r>
                        <a:rPr lang="en-029" sz="2400" dirty="0">
                          <a:solidFill>
                            <a:srgbClr val="000000"/>
                          </a:solidFill>
                          <a:effectLst/>
                        </a:rPr>
                        <a:t>The goods and services you buy today may cost more tomorrow. Are you prepared for a drop in your purchasing power?</a:t>
                      </a:r>
                    </a:p>
                  </a:txBody>
                  <a:tcPr marL="30974" marR="30974" marT="30974" marB="30974">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CCCCC"/>
                    </a:solidFill>
                  </a:tcPr>
                </a:tc>
                <a:tc>
                  <a:txBody>
                    <a:bodyPr/>
                    <a:lstStyle/>
                    <a:p>
                      <a:pPr algn="ctr" fontAlgn="t"/>
                      <a:r>
                        <a:rPr lang="en-029" sz="2400" dirty="0">
                          <a:solidFill>
                            <a:srgbClr val="000000"/>
                          </a:solidFill>
                          <a:effectLst/>
                        </a:rPr>
                        <a:t>Volatility</a:t>
                      </a:r>
                      <a:br>
                        <a:rPr lang="en-029" sz="2400" dirty="0">
                          <a:solidFill>
                            <a:srgbClr val="000000"/>
                          </a:solidFill>
                          <a:effectLst/>
                        </a:rPr>
                      </a:br>
                      <a:r>
                        <a:rPr lang="en-029" sz="2400" dirty="0">
                          <a:solidFill>
                            <a:srgbClr val="000000"/>
                          </a:solidFill>
                          <a:effectLst/>
                        </a:rPr>
                        <a:t>A volatile financial market can wipe out your retirement investments. Do you have the proper protection to weather a bad storm?</a:t>
                      </a:r>
                    </a:p>
                  </a:txBody>
                  <a:tcPr marL="30974" marR="30974" marT="30974" marB="30974">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CCCCC"/>
                    </a:solidFill>
                  </a:tcPr>
                </a:tc>
                <a:tc>
                  <a:txBody>
                    <a:bodyPr/>
                    <a:lstStyle/>
                    <a:p>
                      <a:pPr algn="ctr" fontAlgn="t"/>
                      <a:r>
                        <a:rPr lang="en-029" sz="2400" dirty="0">
                          <a:solidFill>
                            <a:srgbClr val="000000"/>
                          </a:solidFill>
                          <a:effectLst/>
                        </a:rPr>
                        <a:t>Expectations</a:t>
                      </a:r>
                      <a:br>
                        <a:rPr lang="en-029" sz="2400" dirty="0">
                          <a:solidFill>
                            <a:srgbClr val="000000"/>
                          </a:solidFill>
                          <a:effectLst/>
                        </a:rPr>
                      </a:br>
                      <a:r>
                        <a:rPr lang="en-029" sz="2400" dirty="0">
                          <a:solidFill>
                            <a:srgbClr val="000000"/>
                          </a:solidFill>
                          <a:effectLst/>
                        </a:rPr>
                        <a:t>If you want the same lifestyle in retirement you probably need to save more today. Are your expectations out of line with your bottom line?</a:t>
                      </a:r>
                    </a:p>
                  </a:txBody>
                  <a:tcPr marL="30974" marR="30974" marT="30974" marB="30974">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CCCCC"/>
                    </a:solidFill>
                  </a:tcPr>
                </a:tc>
              </a:tr>
            </a:tbl>
          </a:graphicData>
        </a:graphic>
      </p:graphicFrame>
      <p:sp>
        <p:nvSpPr>
          <p:cNvPr id="5" name="TextBox 4"/>
          <p:cNvSpPr txBox="1"/>
          <p:nvPr/>
        </p:nvSpPr>
        <p:spPr>
          <a:xfrm>
            <a:off x="1066800" y="6324600"/>
            <a:ext cx="7467600" cy="369332"/>
          </a:xfrm>
          <a:prstGeom prst="rect">
            <a:avLst/>
          </a:prstGeom>
          <a:noFill/>
        </p:spPr>
        <p:txBody>
          <a:bodyPr wrap="square" rtlCol="0">
            <a:spAutoFit/>
          </a:bodyPr>
          <a:lstStyle/>
          <a:p>
            <a:r>
              <a:rPr lang="en-029" dirty="0" smtClean="0"/>
              <a:t>Taken from Jackson.com retirement planning</a:t>
            </a:r>
            <a:endParaRPr lang="en-029" dirty="0"/>
          </a:p>
        </p:txBody>
      </p:sp>
    </p:spTree>
    <p:extLst>
      <p:ext uri="{BB962C8B-B14F-4D97-AF65-F5344CB8AC3E}">
        <p14:creationId xmlns:p14="http://schemas.microsoft.com/office/powerpoint/2010/main" val="16811904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b="1" dirty="0"/>
              <a:t>The Longevity Challenge</a:t>
            </a:r>
            <a:endParaRPr lang="en-029" dirty="0"/>
          </a:p>
        </p:txBody>
      </p:sp>
      <p:sp>
        <p:nvSpPr>
          <p:cNvPr id="3" name="Content Placeholder 2"/>
          <p:cNvSpPr>
            <a:spLocks noGrp="1"/>
          </p:cNvSpPr>
          <p:nvPr>
            <p:ph idx="1"/>
          </p:nvPr>
        </p:nvSpPr>
        <p:spPr/>
        <p:txBody>
          <a:bodyPr>
            <a:normAutofit/>
          </a:bodyPr>
          <a:lstStyle/>
          <a:p>
            <a:r>
              <a:rPr lang="en-029" dirty="0"/>
              <a:t>Ensure that your savings will last 20 years or more. </a:t>
            </a:r>
            <a:r>
              <a:rPr lang="en-029" dirty="0" smtClean="0"/>
              <a:t> Wherever </a:t>
            </a:r>
            <a:r>
              <a:rPr lang="en-029" dirty="0"/>
              <a:t>you are on the path to retirement, it´s important to start saving early for more retirement choices later. A little saved over a long period of time can really add up.</a:t>
            </a:r>
          </a:p>
          <a:p>
            <a:r>
              <a:rPr lang="en-029" dirty="0"/>
              <a:t>Develop a long-term retirement plan. </a:t>
            </a:r>
            <a:br>
              <a:rPr lang="en-029" dirty="0"/>
            </a:br>
            <a:r>
              <a:rPr lang="en-029" dirty="0"/>
              <a:t>Work with a representative to tailor a financial plan that works for you. Then stick to that plan. Consider investing in products that </a:t>
            </a:r>
            <a:r>
              <a:rPr lang="en-029" dirty="0" smtClean="0"/>
              <a:t>guarantee income </a:t>
            </a:r>
            <a:r>
              <a:rPr lang="en-029" dirty="0"/>
              <a:t>for life.</a:t>
            </a:r>
          </a:p>
          <a:p>
            <a:endParaRPr lang="en-029" dirty="0"/>
          </a:p>
        </p:txBody>
      </p:sp>
    </p:spTree>
    <p:extLst>
      <p:ext uri="{BB962C8B-B14F-4D97-AF65-F5344CB8AC3E}">
        <p14:creationId xmlns:p14="http://schemas.microsoft.com/office/powerpoint/2010/main" val="11561379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b="1" dirty="0"/>
              <a:t>The Inflation Challenge</a:t>
            </a:r>
            <a:endParaRPr lang="en-029" dirty="0"/>
          </a:p>
        </p:txBody>
      </p:sp>
      <p:sp>
        <p:nvSpPr>
          <p:cNvPr id="3" name="Content Placeholder 2"/>
          <p:cNvSpPr>
            <a:spLocks noGrp="1"/>
          </p:cNvSpPr>
          <p:nvPr>
            <p:ph idx="1"/>
          </p:nvPr>
        </p:nvSpPr>
        <p:spPr/>
        <p:txBody>
          <a:bodyPr/>
          <a:lstStyle/>
          <a:p>
            <a:r>
              <a:rPr lang="en-029" b="1" dirty="0" smtClean="0"/>
              <a:t>Inflation</a:t>
            </a:r>
            <a:r>
              <a:rPr lang="en-029" dirty="0" smtClean="0"/>
              <a:t> </a:t>
            </a:r>
            <a:r>
              <a:rPr lang="en-029" dirty="0"/>
              <a:t>is a rise in the general level of prices of goods and services in an economy over a period of time. </a:t>
            </a:r>
          </a:p>
        </p:txBody>
      </p:sp>
    </p:spTree>
    <p:extLst>
      <p:ext uri="{BB962C8B-B14F-4D97-AF65-F5344CB8AC3E}">
        <p14:creationId xmlns:p14="http://schemas.microsoft.com/office/powerpoint/2010/main" val="169508114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b="1" dirty="0"/>
              <a:t>How is Inflation Measured?</a:t>
            </a:r>
            <a:endParaRPr lang="en-029" dirty="0"/>
          </a:p>
        </p:txBody>
      </p:sp>
      <p:sp>
        <p:nvSpPr>
          <p:cNvPr id="3" name="Content Placeholder 2"/>
          <p:cNvSpPr>
            <a:spLocks noGrp="1"/>
          </p:cNvSpPr>
          <p:nvPr>
            <p:ph idx="1"/>
          </p:nvPr>
        </p:nvSpPr>
        <p:spPr/>
        <p:txBody>
          <a:bodyPr>
            <a:normAutofit/>
          </a:bodyPr>
          <a:lstStyle/>
          <a:p>
            <a:r>
              <a:rPr lang="en-029" dirty="0"/>
              <a:t>The Consumer Price Index (CPI) measures inflation. It is calculated by taking a basket of goods and comparing its average price at two intervals in time, while adjusting for changes made to those goods.</a:t>
            </a:r>
          </a:p>
          <a:p>
            <a:r>
              <a:rPr lang="en-029" dirty="0"/>
              <a:t>The CPI is the most commonly reported inflation data in the United States. Historically, the inflation rate has averaged 3.3%.</a:t>
            </a:r>
            <a:r>
              <a:rPr lang="en-029" baseline="30000" dirty="0"/>
              <a:t>1</a:t>
            </a:r>
            <a:endParaRPr lang="en-029" dirty="0"/>
          </a:p>
          <a:p>
            <a:endParaRPr lang="en-029" baseline="30000" dirty="0"/>
          </a:p>
          <a:p>
            <a:r>
              <a:rPr lang="en-029" baseline="30000" dirty="0" smtClean="0"/>
              <a:t>1 </a:t>
            </a:r>
            <a:r>
              <a:rPr lang="en-029" baseline="30000" dirty="0"/>
              <a:t>U.S. Inflation Calculator, Historical Inflation Rates: 1914 - 2010, Annual and Monthly Table, as of May 2010.</a:t>
            </a:r>
          </a:p>
          <a:p>
            <a:endParaRPr lang="en-029" dirty="0"/>
          </a:p>
        </p:txBody>
      </p:sp>
    </p:spTree>
    <p:extLst>
      <p:ext uri="{BB962C8B-B14F-4D97-AF65-F5344CB8AC3E}">
        <p14:creationId xmlns:p14="http://schemas.microsoft.com/office/powerpoint/2010/main" val="294225061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b="1" dirty="0"/>
              <a:t>So How Worried Should You Be?</a:t>
            </a:r>
            <a:endParaRPr lang="en-029" dirty="0"/>
          </a:p>
        </p:txBody>
      </p:sp>
      <p:sp>
        <p:nvSpPr>
          <p:cNvPr id="3" name="Content Placeholder 2"/>
          <p:cNvSpPr>
            <a:spLocks noGrp="1"/>
          </p:cNvSpPr>
          <p:nvPr>
            <p:ph idx="1"/>
          </p:nvPr>
        </p:nvSpPr>
        <p:spPr/>
        <p:txBody>
          <a:bodyPr>
            <a:normAutofit/>
          </a:bodyPr>
          <a:lstStyle/>
          <a:p>
            <a:r>
              <a:rPr lang="en-029" dirty="0"/>
              <a:t>Consider that you have $10,000 in the bank. At just a 3% inflation rate, the spending power of your $10,000 is reduced by 25% after 10 years and cut almost in half after 20 years! Put another way, if you need $65,000 a year to live on today, assuming a 3% annual inflation rate, you´ll need nearly double that amount in 25 </a:t>
            </a:r>
            <a:r>
              <a:rPr lang="en-029" dirty="0" smtClean="0"/>
              <a:t>years</a:t>
            </a:r>
            <a:r>
              <a:rPr lang="en-029" dirty="0"/>
              <a:t>, just to maintain your current </a:t>
            </a:r>
            <a:r>
              <a:rPr lang="en-029" dirty="0" smtClean="0"/>
              <a:t>lifestyle.</a:t>
            </a:r>
            <a:r>
              <a:rPr lang="en-029" baseline="30000" dirty="0" smtClean="0"/>
              <a:t>2</a:t>
            </a:r>
          </a:p>
          <a:p>
            <a:endParaRPr lang="en-029" baseline="30000" dirty="0" smtClean="0"/>
          </a:p>
          <a:p>
            <a:pPr marL="0" indent="0">
              <a:buNone/>
            </a:pPr>
            <a:endParaRPr lang="en-029" baseline="30000" dirty="0"/>
          </a:p>
          <a:p>
            <a:pPr marL="0" indent="0">
              <a:buNone/>
            </a:pPr>
            <a:endParaRPr lang="en-029" baseline="30000" dirty="0"/>
          </a:p>
          <a:p>
            <a:r>
              <a:rPr lang="en-029" baseline="30000" dirty="0" smtClean="0"/>
              <a:t>2 Farrell</a:t>
            </a:r>
            <a:r>
              <a:rPr lang="en-029" baseline="30000" dirty="0"/>
              <a:t>, Charlie, </a:t>
            </a:r>
            <a:r>
              <a:rPr lang="en-029" baseline="30000" dirty="0" err="1"/>
              <a:t>MoneyWatch</a:t>
            </a:r>
            <a:r>
              <a:rPr lang="en-029" baseline="30000" dirty="0"/>
              <a:t>, "Quickly Estimate How Much You'll Need for Retirement," May 1, 2009</a:t>
            </a:r>
            <a:r>
              <a:rPr lang="en-029" baseline="30000" dirty="0" smtClean="0"/>
              <a:t>.</a:t>
            </a:r>
            <a:endParaRPr lang="en-029" baseline="30000" dirty="0"/>
          </a:p>
        </p:txBody>
      </p:sp>
    </p:spTree>
    <p:extLst>
      <p:ext uri="{BB962C8B-B14F-4D97-AF65-F5344CB8AC3E}">
        <p14:creationId xmlns:p14="http://schemas.microsoft.com/office/powerpoint/2010/main" val="11881047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lstStyle/>
          <a:p>
            <a:r>
              <a:rPr lang="en-029" dirty="0" smtClean="0"/>
              <a:t>This seminar is designed to assist workers with their preparation for retirement.   All workers will benefit from the seminar but those above fifty should give special attention to the issues raised here.    </a:t>
            </a:r>
            <a:endParaRPr lang="en-029" dirty="0"/>
          </a:p>
        </p:txBody>
      </p:sp>
    </p:spTree>
    <p:extLst>
      <p:ext uri="{BB962C8B-B14F-4D97-AF65-F5344CB8AC3E}">
        <p14:creationId xmlns:p14="http://schemas.microsoft.com/office/powerpoint/2010/main" val="367439194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Inflation Char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28600"/>
            <a:ext cx="7696200" cy="6096000"/>
          </a:xfrm>
          <a:prstGeom prst="rect">
            <a:avLst/>
          </a:prstGeom>
          <a:noFill/>
          <a:ln>
            <a:noFill/>
          </a:ln>
        </p:spPr>
      </p:pic>
    </p:spTree>
    <p:extLst>
      <p:ext uri="{BB962C8B-B14F-4D97-AF65-F5344CB8AC3E}">
        <p14:creationId xmlns:p14="http://schemas.microsoft.com/office/powerpoint/2010/main" val="185350308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a:t>The Inflation; consumer prices (annual %) in St Kitts and Nevis was last reported at 5.93 in 2011, according to a World Bank report published in 2012. Inflation as measured by the consumer price index reflects the annual percentage change in the cost to the average consumer of acquiring a basket of goods and services that may be fixed or changed at specified intervals, such as yearly.</a:t>
            </a:r>
          </a:p>
          <a:p>
            <a:endParaRPr lang="en-029" dirty="0"/>
          </a:p>
        </p:txBody>
      </p:sp>
    </p:spTree>
    <p:extLst>
      <p:ext uri="{BB962C8B-B14F-4D97-AF65-F5344CB8AC3E}">
        <p14:creationId xmlns:p14="http://schemas.microsoft.com/office/powerpoint/2010/main" val="4025393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Inflation in St Kitts and Nevis</a:t>
            </a:r>
            <a:br>
              <a:rPr lang="en-029" dirty="0" smtClean="0"/>
            </a:br>
            <a:r>
              <a:rPr lang="en-029" sz="2400" dirty="0" smtClean="0"/>
              <a:t>(World Bank 2012 report)</a:t>
            </a:r>
            <a:endParaRPr lang="en-029" sz="2400" dirty="0"/>
          </a:p>
        </p:txBody>
      </p:sp>
      <p:pic>
        <p:nvPicPr>
          <p:cNvPr id="1026" name="Picture 2" descr=" st kitts and nevis inflation consumer prices annual percent wb da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743200"/>
            <a:ext cx="6762750" cy="30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6073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smtClean="0"/>
              <a:t>Inflation in Antigua and Barbuda</a:t>
            </a:r>
            <a:endParaRPr lang="en-029" dirty="0"/>
          </a:p>
        </p:txBody>
      </p:sp>
      <p:pic>
        <p:nvPicPr>
          <p:cNvPr id="4" name="ctl00_ContentPlaceHolder1_ChartUC1_ImageChart" descr=" antigua and barbuda inflation average imf data"/>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237784" y="2038150"/>
            <a:ext cx="6668431" cy="2857899"/>
          </a:xfrm>
          <a:prstGeom prst="rect">
            <a:avLst/>
          </a:prstGeom>
          <a:noFill/>
          <a:ln>
            <a:noFill/>
          </a:ln>
        </p:spPr>
      </p:pic>
    </p:spTree>
    <p:extLst>
      <p:ext uri="{BB962C8B-B14F-4D97-AF65-F5344CB8AC3E}">
        <p14:creationId xmlns:p14="http://schemas.microsoft.com/office/powerpoint/2010/main" val="25213536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b="1" dirty="0"/>
              <a:t>The Volatility Challenge</a:t>
            </a:r>
            <a:endParaRPr lang="en-029" dirty="0"/>
          </a:p>
        </p:txBody>
      </p:sp>
      <p:sp>
        <p:nvSpPr>
          <p:cNvPr id="3" name="Content Placeholder 2"/>
          <p:cNvSpPr>
            <a:spLocks noGrp="1"/>
          </p:cNvSpPr>
          <p:nvPr>
            <p:ph idx="1"/>
          </p:nvPr>
        </p:nvSpPr>
        <p:spPr/>
        <p:txBody>
          <a:bodyPr>
            <a:normAutofit/>
          </a:bodyPr>
          <a:lstStyle/>
          <a:p>
            <a:r>
              <a:rPr lang="en-029" dirty="0"/>
              <a:t>Manage your investment mix as you age.</a:t>
            </a:r>
            <a:br>
              <a:rPr lang="en-029" dirty="0"/>
            </a:br>
            <a:r>
              <a:rPr lang="en-029" dirty="0"/>
              <a:t>As you get older, you may want to adjust your investments based on your risk tolerance. </a:t>
            </a:r>
            <a:endParaRPr lang="en-029" dirty="0" smtClean="0"/>
          </a:p>
          <a:p>
            <a:r>
              <a:rPr lang="en-029" dirty="0" smtClean="0"/>
              <a:t>Stay </a:t>
            </a:r>
            <a:r>
              <a:rPr lang="en-029" dirty="0"/>
              <a:t>focused on the long term.</a:t>
            </a:r>
            <a:br>
              <a:rPr lang="en-029" dirty="0"/>
            </a:br>
            <a:endParaRPr lang="en-029" dirty="0"/>
          </a:p>
        </p:txBody>
      </p:sp>
    </p:spTree>
    <p:extLst>
      <p:ext uri="{BB962C8B-B14F-4D97-AF65-F5344CB8AC3E}">
        <p14:creationId xmlns:p14="http://schemas.microsoft.com/office/powerpoint/2010/main" val="142569551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b="1" dirty="0"/>
              <a:t>The Expectation Challenge</a:t>
            </a:r>
            <a:endParaRPr lang="en-029" dirty="0"/>
          </a:p>
        </p:txBody>
      </p:sp>
      <p:sp>
        <p:nvSpPr>
          <p:cNvPr id="3" name="Content Placeholder 2"/>
          <p:cNvSpPr>
            <a:spLocks noGrp="1"/>
          </p:cNvSpPr>
          <p:nvPr>
            <p:ph idx="1"/>
          </p:nvPr>
        </p:nvSpPr>
        <p:spPr/>
        <p:txBody>
          <a:bodyPr>
            <a:normAutofit/>
          </a:bodyPr>
          <a:lstStyle/>
          <a:p>
            <a:r>
              <a:rPr lang="en-029" dirty="0"/>
              <a:t>It´s time to get real about your </a:t>
            </a:r>
            <a:r>
              <a:rPr lang="en-029" dirty="0" smtClean="0"/>
              <a:t>retirement.</a:t>
            </a:r>
          </a:p>
          <a:p>
            <a:r>
              <a:rPr lang="en-029" dirty="0" smtClean="0"/>
              <a:t>Re-evaluate </a:t>
            </a:r>
            <a:r>
              <a:rPr lang="en-029" dirty="0"/>
              <a:t>your retirement plan.</a:t>
            </a:r>
            <a:br>
              <a:rPr lang="en-029" dirty="0"/>
            </a:br>
            <a:r>
              <a:rPr lang="en-029" dirty="0"/>
              <a:t>It´s possible that the amount you are currently saving isn´t going to provide you with the retirement lifestyle you´ve envisioned. </a:t>
            </a:r>
          </a:p>
          <a:p>
            <a:endParaRPr lang="en-029" dirty="0"/>
          </a:p>
        </p:txBody>
      </p:sp>
    </p:spTree>
    <p:extLst>
      <p:ext uri="{BB962C8B-B14F-4D97-AF65-F5344CB8AC3E}">
        <p14:creationId xmlns:p14="http://schemas.microsoft.com/office/powerpoint/2010/main" val="156237834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Understanding Social Security</a:t>
            </a:r>
            <a:endParaRPr lang="en-029" dirty="0"/>
          </a:p>
        </p:txBody>
      </p:sp>
      <p:sp>
        <p:nvSpPr>
          <p:cNvPr id="3" name="Content Placeholder 2"/>
          <p:cNvSpPr>
            <a:spLocks noGrp="1"/>
          </p:cNvSpPr>
          <p:nvPr>
            <p:ph idx="1"/>
          </p:nvPr>
        </p:nvSpPr>
        <p:spPr/>
        <p:txBody>
          <a:bodyPr/>
          <a:lstStyle/>
          <a:p>
            <a:r>
              <a:rPr lang="en-029" dirty="0" smtClean="0"/>
              <a:t>In this section, officials from Social Security will be on hand to explain how the system works and to answer questions.  </a:t>
            </a:r>
            <a:endParaRPr lang="en-029" dirty="0"/>
          </a:p>
        </p:txBody>
      </p:sp>
    </p:spTree>
    <p:extLst>
      <p:ext uri="{BB962C8B-B14F-4D97-AF65-F5344CB8AC3E}">
        <p14:creationId xmlns:p14="http://schemas.microsoft.com/office/powerpoint/2010/main" val="41130784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smtClean="0"/>
              <a:t>Understanding the denominational retirement plan</a:t>
            </a:r>
            <a:endParaRPr lang="en-029" dirty="0"/>
          </a:p>
        </p:txBody>
      </p:sp>
      <p:sp>
        <p:nvSpPr>
          <p:cNvPr id="3" name="Content Placeholder 2"/>
          <p:cNvSpPr>
            <a:spLocks noGrp="1"/>
          </p:cNvSpPr>
          <p:nvPr>
            <p:ph idx="1"/>
          </p:nvPr>
        </p:nvSpPr>
        <p:spPr/>
        <p:txBody>
          <a:bodyPr/>
          <a:lstStyle/>
          <a:p>
            <a:r>
              <a:rPr lang="en-029" dirty="0" smtClean="0"/>
              <a:t>For this section, the Treasury and Secretarial personnel will provide an overview of the denominational retirement system and </a:t>
            </a:r>
            <a:r>
              <a:rPr lang="en-029" smtClean="0"/>
              <a:t>answer questions. </a:t>
            </a:r>
            <a:endParaRPr lang="en-029" dirty="0"/>
          </a:p>
        </p:txBody>
      </p:sp>
    </p:spTree>
    <p:extLst>
      <p:ext uri="{BB962C8B-B14F-4D97-AF65-F5344CB8AC3E}">
        <p14:creationId xmlns:p14="http://schemas.microsoft.com/office/powerpoint/2010/main" val="389739979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Theological Foundations</a:t>
            </a:r>
            <a:endParaRPr lang="en-029" dirty="0"/>
          </a:p>
        </p:txBody>
      </p:sp>
      <p:sp>
        <p:nvSpPr>
          <p:cNvPr id="3" name="Content Placeholder 2"/>
          <p:cNvSpPr>
            <a:spLocks noGrp="1"/>
          </p:cNvSpPr>
          <p:nvPr>
            <p:ph idx="1"/>
          </p:nvPr>
        </p:nvSpPr>
        <p:spPr/>
        <p:txBody>
          <a:bodyPr/>
          <a:lstStyle/>
          <a:p>
            <a:r>
              <a:rPr lang="en-029" dirty="0" smtClean="0"/>
              <a:t>1 Tim 5:8</a:t>
            </a:r>
          </a:p>
          <a:p>
            <a:r>
              <a:rPr lang="en-029" dirty="0"/>
              <a:t> But if any provide not for his own, and specially for those of his own house, he hath denied the faith, and is worse than an infidel. </a:t>
            </a:r>
            <a:br>
              <a:rPr lang="en-029" dirty="0"/>
            </a:br>
            <a:endParaRPr lang="en-029" dirty="0"/>
          </a:p>
        </p:txBody>
      </p:sp>
    </p:spTree>
    <p:extLst>
      <p:ext uri="{BB962C8B-B14F-4D97-AF65-F5344CB8AC3E}">
        <p14:creationId xmlns:p14="http://schemas.microsoft.com/office/powerpoint/2010/main" val="233405355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normAutofit/>
          </a:bodyPr>
          <a:lstStyle/>
          <a:p>
            <a:r>
              <a:rPr lang="en-029" dirty="0" smtClean="0"/>
              <a:t>Luke 14:28-30</a:t>
            </a:r>
          </a:p>
          <a:p>
            <a:r>
              <a:rPr lang="en-029" dirty="0" smtClean="0"/>
              <a:t>28 For </a:t>
            </a:r>
            <a:r>
              <a:rPr lang="en-029" dirty="0"/>
              <a:t>which of you, intending to build a tower, </a:t>
            </a:r>
            <a:r>
              <a:rPr lang="en-029" dirty="0" err="1"/>
              <a:t>sitteth</a:t>
            </a:r>
            <a:r>
              <a:rPr lang="en-029" dirty="0"/>
              <a:t> not down first, and </a:t>
            </a:r>
            <a:r>
              <a:rPr lang="en-029" dirty="0" err="1"/>
              <a:t>counteth</a:t>
            </a:r>
            <a:r>
              <a:rPr lang="en-029" dirty="0"/>
              <a:t> the cost, whether he have </a:t>
            </a:r>
            <a:r>
              <a:rPr lang="en-029" i="1" dirty="0"/>
              <a:t>sufficient</a:t>
            </a:r>
            <a:r>
              <a:rPr lang="en-029" dirty="0"/>
              <a:t> to finish </a:t>
            </a:r>
            <a:r>
              <a:rPr lang="en-029" i="1" dirty="0"/>
              <a:t>it</a:t>
            </a:r>
            <a:r>
              <a:rPr lang="en-029" dirty="0"/>
              <a:t>? </a:t>
            </a:r>
            <a:br>
              <a:rPr lang="en-029" dirty="0"/>
            </a:br>
            <a:r>
              <a:rPr lang="en-029" dirty="0"/>
              <a:t>29 Lest haply, after he hath laid the foundation, and is not able to finish </a:t>
            </a:r>
            <a:r>
              <a:rPr lang="en-029" i="1" dirty="0"/>
              <a:t>it</a:t>
            </a:r>
            <a:r>
              <a:rPr lang="en-029" dirty="0"/>
              <a:t>, all that behold </a:t>
            </a:r>
            <a:r>
              <a:rPr lang="en-029" i="1" dirty="0"/>
              <a:t>it</a:t>
            </a:r>
            <a:r>
              <a:rPr lang="en-029" dirty="0"/>
              <a:t> begin to mock him, </a:t>
            </a:r>
            <a:br>
              <a:rPr lang="en-029" dirty="0"/>
            </a:br>
            <a:r>
              <a:rPr lang="en-029" dirty="0"/>
              <a:t>30 Saying, This man began to build, and was not able to finish. </a:t>
            </a:r>
            <a:br>
              <a:rPr lang="en-029" dirty="0"/>
            </a:br>
            <a:endParaRPr lang="en-029" dirty="0"/>
          </a:p>
        </p:txBody>
      </p:sp>
    </p:spTree>
    <p:extLst>
      <p:ext uri="{BB962C8B-B14F-4D97-AF65-F5344CB8AC3E}">
        <p14:creationId xmlns:p14="http://schemas.microsoft.com/office/powerpoint/2010/main" val="397513770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7467600" cy="5227725"/>
          </a:xfrm>
        </p:spPr>
        <p:txBody>
          <a:bodyPr>
            <a:normAutofit/>
          </a:bodyPr>
          <a:lstStyle/>
          <a:p>
            <a:r>
              <a:rPr lang="en-029" dirty="0" smtClean="0"/>
              <a:t>Pharaoh’s Dream –Gen 41:17 – 36</a:t>
            </a:r>
          </a:p>
          <a:p>
            <a:endParaRPr lang="en-029" dirty="0"/>
          </a:p>
          <a:p>
            <a:r>
              <a:rPr lang="en-029" dirty="0" smtClean="0"/>
              <a:t>Note Joseph’s counsel –verses 34 – 36:</a:t>
            </a:r>
          </a:p>
          <a:p>
            <a:endParaRPr lang="en-029" dirty="0" smtClean="0"/>
          </a:p>
          <a:p>
            <a:r>
              <a:rPr lang="en-029" dirty="0"/>
              <a:t>34 Let Pharaoh do </a:t>
            </a:r>
            <a:r>
              <a:rPr lang="en-029" i="1" dirty="0"/>
              <a:t>this</a:t>
            </a:r>
            <a:r>
              <a:rPr lang="en-029" dirty="0"/>
              <a:t>, and let him appoint officers over the land, and take up the fifth part of the land of Egypt in the seven plenteous years. </a:t>
            </a:r>
            <a:br>
              <a:rPr lang="en-029" dirty="0"/>
            </a:br>
            <a:endParaRPr lang="en-029" dirty="0"/>
          </a:p>
        </p:txBody>
      </p:sp>
    </p:spTree>
    <p:extLst>
      <p:ext uri="{BB962C8B-B14F-4D97-AF65-F5344CB8AC3E}">
        <p14:creationId xmlns:p14="http://schemas.microsoft.com/office/powerpoint/2010/main" val="152856465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smtClean="0"/>
              <a:t>35</a:t>
            </a:r>
            <a:r>
              <a:rPr lang="en-029" dirty="0"/>
              <a:t> And let them gather all the food of those good years that come, and lay up corn under the hand of Pharaoh, and let them keep food in the cities. </a:t>
            </a:r>
            <a:br>
              <a:rPr lang="en-029" dirty="0"/>
            </a:br>
            <a:r>
              <a:rPr lang="en-029" dirty="0"/>
              <a:t>36 And that food shall be for store to the land against the seven years of famine, which shall be in the land of Egypt; that the land perish not through the famine. </a:t>
            </a:r>
          </a:p>
        </p:txBody>
      </p:sp>
    </p:spTree>
    <p:extLst>
      <p:ext uri="{BB962C8B-B14F-4D97-AF65-F5344CB8AC3E}">
        <p14:creationId xmlns:p14="http://schemas.microsoft.com/office/powerpoint/2010/main" val="338514147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smtClean="0"/>
              <a:t>Before sin, God ordained work.   Adam was placed in the Garden of Eden with the responsibility of “keeping” it.  Gen 2:15</a:t>
            </a:r>
          </a:p>
          <a:p>
            <a:endParaRPr lang="en-029" dirty="0"/>
          </a:p>
          <a:p>
            <a:r>
              <a:rPr lang="en-029" dirty="0" smtClean="0"/>
              <a:t>As Seventh-day Adventist, we understand the obligation of work as part of the fourth commandment.  “Six day shalt thou labour and do all they work..” Ex 20:9</a:t>
            </a:r>
            <a:endParaRPr lang="en-029" dirty="0"/>
          </a:p>
        </p:txBody>
      </p:sp>
    </p:spTree>
    <p:extLst>
      <p:ext uri="{BB962C8B-B14F-4D97-AF65-F5344CB8AC3E}">
        <p14:creationId xmlns:p14="http://schemas.microsoft.com/office/powerpoint/2010/main" val="52219587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Why Focus on Retirement </a:t>
            </a:r>
            <a:endParaRPr lang="en-029"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72464" y="1743075"/>
            <a:ext cx="1619250"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295400" y="3962400"/>
            <a:ext cx="1981200" cy="830997"/>
          </a:xfrm>
          <a:prstGeom prst="rect">
            <a:avLst/>
          </a:prstGeom>
          <a:noFill/>
        </p:spPr>
        <p:txBody>
          <a:bodyPr wrap="square" rtlCol="0">
            <a:spAutoFit/>
          </a:bodyPr>
          <a:lstStyle/>
          <a:p>
            <a:r>
              <a:rPr lang="en-029" sz="2400" b="1" dirty="0" smtClean="0"/>
              <a:t>Preparation for work</a:t>
            </a:r>
            <a:endParaRPr lang="en-029" sz="2400" b="1" dirty="0"/>
          </a:p>
        </p:txBody>
      </p:sp>
      <p:sp>
        <p:nvSpPr>
          <p:cNvPr id="10" name="TextBox 9"/>
          <p:cNvSpPr txBox="1"/>
          <p:nvPr/>
        </p:nvSpPr>
        <p:spPr>
          <a:xfrm>
            <a:off x="3962400" y="2819400"/>
            <a:ext cx="1447800" cy="461665"/>
          </a:xfrm>
          <a:prstGeom prst="rect">
            <a:avLst/>
          </a:prstGeom>
          <a:noFill/>
        </p:spPr>
        <p:txBody>
          <a:bodyPr wrap="square" rtlCol="0">
            <a:spAutoFit/>
          </a:bodyPr>
          <a:lstStyle/>
          <a:p>
            <a:pPr algn="ctr"/>
            <a:r>
              <a:rPr lang="en-029" sz="2400" b="1" dirty="0" smtClean="0"/>
              <a:t>Work</a:t>
            </a:r>
            <a:endParaRPr lang="en-029" sz="2400" b="1" dirty="0"/>
          </a:p>
        </p:txBody>
      </p:sp>
      <p:sp>
        <p:nvSpPr>
          <p:cNvPr id="11" name="TextBox 10"/>
          <p:cNvSpPr txBox="1"/>
          <p:nvPr/>
        </p:nvSpPr>
        <p:spPr>
          <a:xfrm>
            <a:off x="6248400" y="3244334"/>
            <a:ext cx="1828800" cy="461665"/>
          </a:xfrm>
          <a:prstGeom prst="rect">
            <a:avLst/>
          </a:prstGeom>
          <a:noFill/>
        </p:spPr>
        <p:txBody>
          <a:bodyPr wrap="square" rtlCol="0">
            <a:spAutoFit/>
          </a:bodyPr>
          <a:lstStyle/>
          <a:p>
            <a:r>
              <a:rPr lang="en-029" sz="2400" b="1" dirty="0" smtClean="0"/>
              <a:t>Retirement </a:t>
            </a:r>
            <a:endParaRPr lang="en-029" sz="2400" b="1" dirty="0"/>
          </a:p>
        </p:txBody>
      </p:sp>
      <p:sp>
        <p:nvSpPr>
          <p:cNvPr id="15" name="Freeform 14"/>
          <p:cNvSpPr/>
          <p:nvPr/>
        </p:nvSpPr>
        <p:spPr>
          <a:xfrm>
            <a:off x="1030514" y="3817257"/>
            <a:ext cx="7024915" cy="1465943"/>
          </a:xfrm>
          <a:custGeom>
            <a:avLst/>
            <a:gdLst>
              <a:gd name="connsiteX0" fmla="*/ 0 w 7024915"/>
              <a:gd name="connsiteY0" fmla="*/ 1465943 h 1465943"/>
              <a:gd name="connsiteX1" fmla="*/ 1828800 w 7024915"/>
              <a:gd name="connsiteY1" fmla="*/ 1335314 h 1465943"/>
              <a:gd name="connsiteX2" fmla="*/ 2772229 w 7024915"/>
              <a:gd name="connsiteY2" fmla="*/ 145143 h 1465943"/>
              <a:gd name="connsiteX3" fmla="*/ 5080000 w 7024915"/>
              <a:gd name="connsiteY3" fmla="*/ 0 h 1465943"/>
              <a:gd name="connsiteX4" fmla="*/ 5994400 w 7024915"/>
              <a:gd name="connsiteY4" fmla="*/ 899886 h 1465943"/>
              <a:gd name="connsiteX5" fmla="*/ 7024915 w 7024915"/>
              <a:gd name="connsiteY5" fmla="*/ 1074057 h 1465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4915" h="1465943">
                <a:moveTo>
                  <a:pt x="0" y="1465943"/>
                </a:moveTo>
                <a:lnTo>
                  <a:pt x="1828800" y="1335314"/>
                </a:lnTo>
                <a:cubicBezTo>
                  <a:pt x="2290838" y="1115181"/>
                  <a:pt x="2230362" y="367695"/>
                  <a:pt x="2772229" y="145143"/>
                </a:cubicBezTo>
                <a:cubicBezTo>
                  <a:pt x="3314096" y="-77409"/>
                  <a:pt x="4542972" y="-125790"/>
                  <a:pt x="5080000" y="0"/>
                </a:cubicBezTo>
                <a:cubicBezTo>
                  <a:pt x="5617028" y="125790"/>
                  <a:pt x="5670248" y="720876"/>
                  <a:pt x="5994400" y="899886"/>
                </a:cubicBezTo>
                <a:cubicBezTo>
                  <a:pt x="6318553" y="1078895"/>
                  <a:pt x="6671734" y="1076476"/>
                  <a:pt x="7024915" y="1074057"/>
                </a:cubicBezTo>
              </a:path>
            </a:pathLst>
          </a:cu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p>
        </p:txBody>
      </p:sp>
    </p:spTree>
    <p:extLst>
      <p:ext uri="{BB962C8B-B14F-4D97-AF65-F5344CB8AC3E}">
        <p14:creationId xmlns:p14="http://schemas.microsoft.com/office/powerpoint/2010/main" val="328321121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Life Expectancy in Montserrat</a:t>
            </a:r>
            <a:endParaRPr lang="en-029" dirty="0"/>
          </a:p>
        </p:txBody>
      </p:sp>
      <p:sp>
        <p:nvSpPr>
          <p:cNvPr id="3" name="Content Placeholder 2"/>
          <p:cNvSpPr>
            <a:spLocks noGrp="1"/>
          </p:cNvSpPr>
          <p:nvPr>
            <p:ph idx="1"/>
          </p:nvPr>
        </p:nvSpPr>
        <p:spPr/>
        <p:txBody>
          <a:bodyPr/>
          <a:lstStyle/>
          <a:p>
            <a:r>
              <a:rPr lang="en-029" dirty="0" smtClean="0"/>
              <a:t>Male:		75.31</a:t>
            </a:r>
          </a:p>
          <a:p>
            <a:r>
              <a:rPr lang="en-029" dirty="0" smtClean="0"/>
              <a:t>Female:	71.91</a:t>
            </a:r>
          </a:p>
          <a:p>
            <a:r>
              <a:rPr lang="en-029" dirty="0" smtClean="0"/>
              <a:t>Overall:	73.65</a:t>
            </a:r>
            <a:endParaRPr lang="en-029" dirty="0"/>
          </a:p>
        </p:txBody>
      </p:sp>
    </p:spTree>
    <p:extLst>
      <p:ext uri="{BB962C8B-B14F-4D97-AF65-F5344CB8AC3E}">
        <p14:creationId xmlns:p14="http://schemas.microsoft.com/office/powerpoint/2010/main" val="2223775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1911</TotalTime>
  <Words>1055</Words>
  <Application>Microsoft Macintosh PowerPoint</Application>
  <PresentationFormat>On-screen Show (4:3)</PresentationFormat>
  <Paragraphs>102</Paragraphs>
  <Slides>27</Slides>
  <Notes>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Urban Pop</vt:lpstr>
      <vt:lpstr>Retirement Planning Seminar</vt:lpstr>
      <vt:lpstr>PowerPoint Presentation</vt:lpstr>
      <vt:lpstr>Theological Foundations</vt:lpstr>
      <vt:lpstr>PowerPoint Presentation</vt:lpstr>
      <vt:lpstr>PowerPoint Presentation</vt:lpstr>
      <vt:lpstr>PowerPoint Presentation</vt:lpstr>
      <vt:lpstr>PowerPoint Presentation</vt:lpstr>
      <vt:lpstr>Why Focus on Retirement </vt:lpstr>
      <vt:lpstr>Life Expectancy in Montserrat</vt:lpstr>
      <vt:lpstr>Life Expectancy in Antigua (index mundi 2012 estimates)</vt:lpstr>
      <vt:lpstr>Life Expectancy in St Kitts (WHO 2011 DATA)</vt:lpstr>
      <vt:lpstr>PowerPoint Presentation</vt:lpstr>
      <vt:lpstr>Important Considerations:</vt:lpstr>
      <vt:lpstr>Important Considerations</vt:lpstr>
      <vt:lpstr>PowerPoint Presentation</vt:lpstr>
      <vt:lpstr>The Longevity Challenge</vt:lpstr>
      <vt:lpstr>The Inflation Challenge</vt:lpstr>
      <vt:lpstr>How is Inflation Measured?</vt:lpstr>
      <vt:lpstr>So How Worried Should You Be?</vt:lpstr>
      <vt:lpstr>PowerPoint Presentation</vt:lpstr>
      <vt:lpstr>PowerPoint Presentation</vt:lpstr>
      <vt:lpstr>Inflation in St Kitts and Nevis (World Bank 2012 report)</vt:lpstr>
      <vt:lpstr>Inflation in Antigua and Barbuda</vt:lpstr>
      <vt:lpstr>The Volatility Challenge</vt:lpstr>
      <vt:lpstr>The Expectation Challenge</vt:lpstr>
      <vt:lpstr>Understanding Social Security</vt:lpstr>
      <vt:lpstr>Understanding the denominational retirement plan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Planning Seminar</dc:title>
  <dc:creator>Carson Greene</dc:creator>
  <cp:lastModifiedBy>Carson Greene</cp:lastModifiedBy>
  <cp:revision>53</cp:revision>
  <dcterms:created xsi:type="dcterms:W3CDTF">2012-09-20T22:26:51Z</dcterms:created>
  <dcterms:modified xsi:type="dcterms:W3CDTF">2018-02-25T21:13:23Z</dcterms:modified>
</cp:coreProperties>
</file>