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9" r:id="rId27"/>
    <p:sldId id="281" r:id="rId28"/>
    <p:sldId id="282" r:id="rId29"/>
    <p:sldId id="283" r:id="rId30"/>
    <p:sldId id="284" r:id="rId31"/>
    <p:sldId id="285" r:id="rId32"/>
    <p:sldId id="286" r:id="rId33"/>
    <p:sldId id="287" r:id="rId34"/>
    <p:sldId id="288"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9" d="100"/>
          <a:sy n="49" d="100"/>
        </p:scale>
        <p:origin x="-96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9/2/18</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9/2/18</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9/2/18</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9/2/18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9/2/18</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package" Target="../embeddings/Microsoft_Word_Document2.docx"/><Relationship Id="rId4" Type="http://schemas.openxmlformats.org/officeDocument/2006/relationships/image" Target="../media/image2.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effectLst/>
              </a:rPr>
              <a:t>Spiritual Gifts and The Church Election Process</a:t>
            </a:r>
            <a:br>
              <a:rPr lang="en-US" dirty="0">
                <a:effectLst/>
              </a:rPr>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0042473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Implications:  </a:t>
            </a:r>
            <a:endParaRPr lang="en-US" dirty="0" smtClean="0"/>
          </a:p>
          <a:p>
            <a:r>
              <a:rPr lang="en-US" dirty="0" smtClean="0"/>
              <a:t>Members </a:t>
            </a:r>
            <a:r>
              <a:rPr lang="en-US" dirty="0"/>
              <a:t>therefore need to know and understand their gifts </a:t>
            </a:r>
            <a:endParaRPr lang="en-US" dirty="0"/>
          </a:p>
        </p:txBody>
      </p:sp>
    </p:spTree>
    <p:extLst>
      <p:ext uri="{BB962C8B-B14F-4D97-AF65-F5344CB8AC3E}">
        <p14:creationId xmlns:p14="http://schemas.microsoft.com/office/powerpoint/2010/main" val="20871275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Conducting a Spiritual Gifts Seminar</a:t>
            </a:r>
            <a:r>
              <a:rPr lang="en-US" dirty="0"/>
              <a:t> </a:t>
            </a:r>
          </a:p>
        </p:txBody>
      </p:sp>
      <p:sp>
        <p:nvSpPr>
          <p:cNvPr id="3" name="Content Placeholder 2"/>
          <p:cNvSpPr>
            <a:spLocks noGrp="1"/>
          </p:cNvSpPr>
          <p:nvPr>
            <p:ph idx="1"/>
          </p:nvPr>
        </p:nvSpPr>
        <p:spPr/>
        <p:txBody>
          <a:bodyPr/>
          <a:lstStyle/>
          <a:p>
            <a:r>
              <a:rPr lang="en-US" dirty="0"/>
              <a:t>Prepare your Church</a:t>
            </a:r>
            <a:r>
              <a:rPr lang="en-US" dirty="0"/>
              <a:t> </a:t>
            </a:r>
            <a:endParaRPr lang="en-US" dirty="0" smtClean="0"/>
          </a:p>
          <a:p>
            <a:pPr marL="550926" lvl="0" indent="-514350">
              <a:buFont typeface="+mj-lt"/>
              <a:buAutoNum type="arabicPeriod"/>
            </a:pPr>
            <a:r>
              <a:rPr lang="en-US" dirty="0"/>
              <a:t>Plan—select a good time.  The seminar is best done over a period of time rather then in one day or even one weekend.  </a:t>
            </a:r>
          </a:p>
          <a:p>
            <a:pPr marL="962406" lvl="1" indent="-514350">
              <a:buFont typeface="+mj-lt"/>
              <a:buAutoNum type="alphaLcPeriod"/>
            </a:pPr>
            <a:r>
              <a:rPr lang="en-US" sz="2800" dirty="0"/>
              <a:t>It can be a one week—Sunday, Wednesday, Friday and Sabbath</a:t>
            </a:r>
          </a:p>
          <a:p>
            <a:pPr marL="962406" lvl="1" indent="-514350">
              <a:buFont typeface="+mj-lt"/>
              <a:buAutoNum type="alphaLcPeriod"/>
            </a:pPr>
            <a:r>
              <a:rPr lang="en-US" sz="2800" dirty="0"/>
              <a:t>It can be a week end:  Friday, Sabbath morning and Sabbath afternoon.  </a:t>
            </a:r>
          </a:p>
          <a:p>
            <a:pPr marL="962406" lvl="1" indent="-514350">
              <a:buFont typeface="+mj-lt"/>
              <a:buAutoNum type="alphaLcPeriod"/>
            </a:pPr>
            <a:r>
              <a:rPr lang="en-US" sz="2800" dirty="0"/>
              <a:t>It can be every Sabbath in a Month.  </a:t>
            </a:r>
          </a:p>
          <a:p>
            <a:endParaRPr lang="en-US" dirty="0"/>
          </a:p>
        </p:txBody>
      </p:sp>
    </p:spTree>
    <p:extLst>
      <p:ext uri="{BB962C8B-B14F-4D97-AF65-F5344CB8AC3E}">
        <p14:creationId xmlns:p14="http://schemas.microsoft.com/office/powerpoint/2010/main" val="26614621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50926" lvl="0" indent="-514350">
              <a:buFont typeface="+mj-lt"/>
              <a:buAutoNum type="arabicPeriod"/>
            </a:pPr>
            <a:r>
              <a:rPr lang="en-US" sz="3200" dirty="0"/>
              <a:t>Promote</a:t>
            </a:r>
          </a:p>
          <a:p>
            <a:pPr marL="962406" lvl="1" indent="-514350">
              <a:buFont typeface="+mj-lt"/>
              <a:buAutoNum type="alphaLcPeriod"/>
            </a:pPr>
            <a:r>
              <a:rPr lang="en-US" sz="2800" dirty="0"/>
              <a:t>A seminar is only effective if persons attend it.  Everything must be done to motivate members </a:t>
            </a:r>
          </a:p>
          <a:p>
            <a:pPr marL="962406" lvl="1" indent="-514350">
              <a:buFont typeface="+mj-lt"/>
              <a:buAutoNum type="alphaLcPeriod"/>
            </a:pPr>
            <a:r>
              <a:rPr lang="en-US" sz="2800" dirty="0"/>
              <a:t>Since this is a pastor led church, the pastor must take the lead in promoting this initiative.  Make it exciting!</a:t>
            </a:r>
          </a:p>
          <a:p>
            <a:endParaRPr lang="en-US" dirty="0"/>
          </a:p>
        </p:txBody>
      </p:sp>
    </p:spTree>
    <p:extLst>
      <p:ext uri="{BB962C8B-B14F-4D97-AF65-F5344CB8AC3E}">
        <p14:creationId xmlns:p14="http://schemas.microsoft.com/office/powerpoint/2010/main" val="39885705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Seminar</a:t>
            </a:r>
          </a:p>
          <a:p>
            <a:pPr lvl="1"/>
            <a:r>
              <a:rPr lang="en-US" dirty="0"/>
              <a:t>Explain the various aspects of the seminar</a:t>
            </a:r>
          </a:p>
          <a:p>
            <a:pPr lvl="1"/>
            <a:r>
              <a:rPr lang="en-US" dirty="0"/>
              <a:t>Demonstrate scoring the seminar</a:t>
            </a:r>
          </a:p>
          <a:p>
            <a:pPr lvl="1"/>
            <a:r>
              <a:rPr lang="en-US" dirty="0"/>
              <a:t>Highlight the need for confirmation from members </a:t>
            </a:r>
          </a:p>
          <a:p>
            <a:pPr lvl="1"/>
            <a:r>
              <a:rPr lang="en-US" dirty="0"/>
              <a:t>Emphasize the importance of obtaining the information for your records.  </a:t>
            </a:r>
          </a:p>
          <a:p>
            <a:endParaRPr lang="en-US" dirty="0"/>
          </a:p>
        </p:txBody>
      </p:sp>
    </p:spTree>
    <p:extLst>
      <p:ext uri="{BB962C8B-B14F-4D97-AF65-F5344CB8AC3E}">
        <p14:creationId xmlns:p14="http://schemas.microsoft.com/office/powerpoint/2010/main" val="13448613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Election Process </a:t>
            </a:r>
            <a:endParaRPr lang="en-US" dirty="0"/>
          </a:p>
        </p:txBody>
      </p:sp>
      <p:sp>
        <p:nvSpPr>
          <p:cNvPr id="3" name="Content Placeholder 2"/>
          <p:cNvSpPr>
            <a:spLocks noGrp="1"/>
          </p:cNvSpPr>
          <p:nvPr>
            <p:ph idx="1"/>
          </p:nvPr>
        </p:nvSpPr>
        <p:spPr/>
        <p:txBody>
          <a:bodyPr>
            <a:normAutofit lnSpcReduction="10000"/>
          </a:bodyPr>
          <a:lstStyle/>
          <a:p>
            <a:r>
              <a:rPr lang="en-US" dirty="0"/>
              <a:t>Church officers are chosen every one or two years.  The church manual provides instruction regarding the church election process and specifically states the task of the nominating committee as that of preparing a list of nominees for all offices of the church with the exception of Sabbath School teachers.  What it does not state is the basis on which </a:t>
            </a:r>
            <a:r>
              <a:rPr lang="en-US" dirty="0" smtClean="0"/>
              <a:t>nominations are </a:t>
            </a:r>
            <a:r>
              <a:rPr lang="en-US" dirty="0"/>
              <a:t>to be made.   </a:t>
            </a:r>
          </a:p>
          <a:p>
            <a:endParaRPr lang="en-US" dirty="0"/>
          </a:p>
        </p:txBody>
      </p:sp>
    </p:spTree>
    <p:extLst>
      <p:ext uri="{BB962C8B-B14F-4D97-AF65-F5344CB8AC3E}">
        <p14:creationId xmlns:p14="http://schemas.microsoft.com/office/powerpoint/2010/main" val="20524948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Since spiritual gifts are given to members for the purpose of serving, it follows that members are to be assigned responsibilities based on their gifts.  After all, a spiritual gift is the believer’s spiritual job description.  </a:t>
            </a:r>
          </a:p>
          <a:p>
            <a:endParaRPr lang="en-US" dirty="0"/>
          </a:p>
        </p:txBody>
      </p:sp>
    </p:spTree>
    <p:extLst>
      <p:ext uri="{BB962C8B-B14F-4D97-AF65-F5344CB8AC3E}">
        <p14:creationId xmlns:p14="http://schemas.microsoft.com/office/powerpoint/2010/main" val="182193440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church manual provides a sample list of possible officers that may be elected to serve in the church.  This can be found under the notes section as chapter nine notes.  It is important to note that this is a guide.  Each congregation will need to make selections based on its particular needs. </a:t>
            </a:r>
            <a:endParaRPr lang="en-US" dirty="0"/>
          </a:p>
        </p:txBody>
      </p:sp>
    </p:spTree>
    <p:extLst>
      <p:ext uri="{BB962C8B-B14F-4D97-AF65-F5344CB8AC3E}">
        <p14:creationId xmlns:p14="http://schemas.microsoft.com/office/powerpoint/2010/main" val="406776844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traditional approach to filling the list of officers is for committee members to determine the number of officers needed for a particular department and then to make nominations as per committee members’ thoughts.  </a:t>
            </a:r>
          </a:p>
        </p:txBody>
      </p:sp>
    </p:spTree>
    <p:extLst>
      <p:ext uri="{BB962C8B-B14F-4D97-AF65-F5344CB8AC3E}">
        <p14:creationId xmlns:p14="http://schemas.microsoft.com/office/powerpoint/2010/main" val="423484403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What is being proposed here is a structured system of making assignments based on the spiritual giftedness of members. </a:t>
            </a:r>
            <a:endParaRPr lang="en-US" dirty="0" smtClean="0"/>
          </a:p>
          <a:p>
            <a:endParaRPr lang="en-US" dirty="0"/>
          </a:p>
        </p:txBody>
      </p:sp>
    </p:spTree>
    <p:extLst>
      <p:ext uri="{BB962C8B-B14F-4D97-AF65-F5344CB8AC3E}">
        <p14:creationId xmlns:p14="http://schemas.microsoft.com/office/powerpoint/2010/main" val="180632149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One.  </a:t>
            </a:r>
            <a:endParaRPr lang="en-US" dirty="0"/>
          </a:p>
        </p:txBody>
      </p:sp>
      <p:sp>
        <p:nvSpPr>
          <p:cNvPr id="3" name="Content Placeholder 2"/>
          <p:cNvSpPr>
            <a:spLocks noGrp="1"/>
          </p:cNvSpPr>
          <p:nvPr>
            <p:ph idx="1"/>
          </p:nvPr>
        </p:nvSpPr>
        <p:spPr/>
        <p:txBody>
          <a:bodyPr/>
          <a:lstStyle/>
          <a:p>
            <a:r>
              <a:rPr lang="en-US" dirty="0"/>
              <a:t>The congregation will need to provide instruction to members in the area of spiritual gifts and ascertain the spiritual gifts profile of each member.  This needs to be done before the election process. </a:t>
            </a:r>
            <a:endParaRPr lang="en-US" dirty="0"/>
          </a:p>
        </p:txBody>
      </p:sp>
    </p:spTree>
    <p:extLst>
      <p:ext uri="{BB962C8B-B14F-4D97-AF65-F5344CB8AC3E}">
        <p14:creationId xmlns:p14="http://schemas.microsoft.com/office/powerpoint/2010/main" val="33515311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t>
            </a:r>
            <a:endParaRPr lang="en-US" dirty="0"/>
          </a:p>
        </p:txBody>
      </p:sp>
      <p:sp>
        <p:nvSpPr>
          <p:cNvPr id="3" name="Content Placeholder 2"/>
          <p:cNvSpPr>
            <a:spLocks noGrp="1"/>
          </p:cNvSpPr>
          <p:nvPr>
            <p:ph idx="1"/>
          </p:nvPr>
        </p:nvSpPr>
        <p:spPr/>
        <p:txBody>
          <a:bodyPr/>
          <a:lstStyle/>
          <a:p>
            <a:r>
              <a:rPr lang="en-US" dirty="0"/>
              <a:t>In most congregations across the Mission, officers are selected without any real assessment of the individual’s spiritual giftedness. </a:t>
            </a:r>
            <a:endParaRPr lang="en-US" dirty="0" smtClean="0"/>
          </a:p>
          <a:p>
            <a:endParaRPr lang="en-US" dirty="0"/>
          </a:p>
        </p:txBody>
      </p:sp>
    </p:spTree>
    <p:extLst>
      <p:ext uri="{BB962C8B-B14F-4D97-AF65-F5344CB8AC3E}">
        <p14:creationId xmlns:p14="http://schemas.microsoft.com/office/powerpoint/2010/main" val="30925071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church clerk should keep this information in the membership database along with other relevant information such as talents and skills of the members. </a:t>
            </a:r>
          </a:p>
          <a:p>
            <a:endParaRPr lang="en-US" dirty="0"/>
          </a:p>
        </p:txBody>
      </p:sp>
    </p:spTree>
    <p:extLst>
      <p:ext uri="{BB962C8B-B14F-4D97-AF65-F5344CB8AC3E}">
        <p14:creationId xmlns:p14="http://schemas.microsoft.com/office/powerpoint/2010/main" val="214175113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church clerk should provide the committee chair with a membership profile highlighting the members names, status, spiritual gifts, talent</a:t>
            </a:r>
            <a:r>
              <a:rPr lang="en-US"/>
              <a:t>/</a:t>
            </a:r>
            <a:r>
              <a:rPr lang="en-US" smtClean="0"/>
              <a:t>skills </a:t>
            </a:r>
            <a:r>
              <a:rPr lang="en-US" dirty="0"/>
              <a:t>and an area for possible areas of service.</a:t>
            </a:r>
          </a:p>
          <a:p>
            <a:endParaRPr lang="en-US" dirty="0"/>
          </a:p>
        </p:txBody>
      </p:sp>
    </p:spTree>
    <p:extLst>
      <p:ext uri="{BB962C8B-B14F-4D97-AF65-F5344CB8AC3E}">
        <p14:creationId xmlns:p14="http://schemas.microsoft.com/office/powerpoint/2010/main" val="36153727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Sample membership </a:t>
            </a:r>
            <a:r>
              <a:rPr lang="en-US" dirty="0" smtClean="0"/>
              <a:t>profile:</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34397808"/>
              </p:ext>
            </p:extLst>
          </p:nvPr>
        </p:nvGraphicFramePr>
        <p:xfrm>
          <a:off x="59353" y="2044700"/>
          <a:ext cx="9063609" cy="4460196"/>
        </p:xfrm>
        <a:graphic>
          <a:graphicData uri="http://schemas.openxmlformats.org/presentationml/2006/ole">
            <mc:AlternateContent xmlns:mc="http://schemas.openxmlformats.org/markup-compatibility/2006">
              <mc:Choice xmlns:v="urn:schemas-microsoft-com:vml" Requires="v">
                <p:oleObj spid="_x0000_s1029" name="Document" r:id="rId3" imgW="5626100" imgH="2768600" progId="Word.Document.12">
                  <p:embed/>
                </p:oleObj>
              </mc:Choice>
              <mc:Fallback>
                <p:oleObj name="Document" r:id="rId3" imgW="5626100" imgH="2768600" progId="Word.Document.12">
                  <p:embed/>
                  <p:pic>
                    <p:nvPicPr>
                      <p:cNvPr id="0" name=""/>
                      <p:cNvPicPr/>
                      <p:nvPr/>
                    </p:nvPicPr>
                    <p:blipFill>
                      <a:blip r:embed="rId4"/>
                      <a:stretch>
                        <a:fillRect/>
                      </a:stretch>
                    </p:blipFill>
                    <p:spPr>
                      <a:xfrm>
                        <a:off x="59353" y="2044700"/>
                        <a:ext cx="9063609" cy="4460196"/>
                      </a:xfrm>
                      <a:prstGeom prst="rect">
                        <a:avLst/>
                      </a:prstGeom>
                    </p:spPr>
                  </p:pic>
                </p:oleObj>
              </mc:Fallback>
            </mc:AlternateContent>
          </a:graphicData>
        </a:graphic>
      </p:graphicFrame>
    </p:spTree>
    <p:extLst>
      <p:ext uri="{BB962C8B-B14F-4D97-AF65-F5344CB8AC3E}">
        <p14:creationId xmlns:p14="http://schemas.microsoft.com/office/powerpoint/2010/main" val="24763515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Two</a:t>
            </a:r>
            <a:r>
              <a:rPr lang="en-US" dirty="0" smtClean="0"/>
              <a:t>:</a:t>
            </a:r>
            <a:endParaRPr lang="en-US" dirty="0"/>
          </a:p>
        </p:txBody>
      </p:sp>
      <p:sp>
        <p:nvSpPr>
          <p:cNvPr id="3" name="Content Placeholder 2"/>
          <p:cNvSpPr>
            <a:spLocks noGrp="1"/>
          </p:cNvSpPr>
          <p:nvPr>
            <p:ph idx="1"/>
          </p:nvPr>
        </p:nvSpPr>
        <p:spPr/>
        <p:txBody>
          <a:bodyPr/>
          <a:lstStyle/>
          <a:p>
            <a:r>
              <a:rPr lang="en-US" dirty="0"/>
              <a:t>At the first meeting of the nominating committee, earnest intersession needs to be made for the Holy Spirit’s guidance in the election process.  The chairperson of the committee (the Pastor in most cases) should then provide general instruction such as the need to be confidential and the importance of the exercise that is being undertaken.</a:t>
            </a:r>
            <a:r>
              <a:rPr lang="en-US" dirty="0"/>
              <a:t> </a:t>
            </a:r>
          </a:p>
        </p:txBody>
      </p:sp>
    </p:spTree>
    <p:extLst>
      <p:ext uri="{BB962C8B-B14F-4D97-AF65-F5344CB8AC3E}">
        <p14:creationId xmlns:p14="http://schemas.microsoft.com/office/powerpoint/2010/main" val="23165772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needs of the church should be shared and a determination made with respect to the list of officers to be selected. </a:t>
            </a:r>
          </a:p>
          <a:p>
            <a:endParaRPr lang="en-US" dirty="0"/>
          </a:p>
        </p:txBody>
      </p:sp>
    </p:spTree>
    <p:extLst>
      <p:ext uri="{BB962C8B-B14F-4D97-AF65-F5344CB8AC3E}">
        <p14:creationId xmlns:p14="http://schemas.microsoft.com/office/powerpoint/2010/main" val="166156924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Three</a:t>
            </a:r>
            <a:r>
              <a:rPr lang="en-US" dirty="0" smtClean="0"/>
              <a:t>:</a:t>
            </a:r>
            <a:endParaRPr lang="en-US" dirty="0"/>
          </a:p>
        </p:txBody>
      </p:sp>
      <p:sp>
        <p:nvSpPr>
          <p:cNvPr id="3" name="Content Placeholder 2"/>
          <p:cNvSpPr>
            <a:spLocks noGrp="1"/>
          </p:cNvSpPr>
          <p:nvPr>
            <p:ph idx="1"/>
          </p:nvPr>
        </p:nvSpPr>
        <p:spPr/>
        <p:txBody>
          <a:bodyPr/>
          <a:lstStyle/>
          <a:p>
            <a:r>
              <a:rPr lang="en-US" dirty="0"/>
              <a:t>The committee should complete final section of the members profile if it is not yet complete.  The following guide should be used in this process.  This is a listing of the spiritual gifts needed to effectively serve in the respective offices.  </a:t>
            </a:r>
          </a:p>
          <a:p>
            <a:endParaRPr lang="en-US" dirty="0"/>
          </a:p>
        </p:txBody>
      </p:sp>
    </p:spTree>
    <p:extLst>
      <p:ext uri="{BB962C8B-B14F-4D97-AF65-F5344CB8AC3E}">
        <p14:creationId xmlns:p14="http://schemas.microsoft.com/office/powerpoint/2010/main" val="41975615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is important to note that some offices will require a particular skill set.  An example is the organist.  It is important to note in these cases, the individual will best serve if he or she has the relevant spiritual gift to allow them to use their skill in ministry. </a:t>
            </a:r>
          </a:p>
          <a:p>
            <a:endParaRPr lang="en-US" dirty="0"/>
          </a:p>
        </p:txBody>
      </p:sp>
    </p:spTree>
    <p:extLst>
      <p:ext uri="{BB962C8B-B14F-4D97-AF65-F5344CB8AC3E}">
        <p14:creationId xmlns:p14="http://schemas.microsoft.com/office/powerpoint/2010/main" val="314577856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Elders:  	</a:t>
            </a:r>
            <a:endParaRPr lang="en-US" dirty="0" smtClean="0"/>
          </a:p>
          <a:p>
            <a:pPr lvl="1"/>
            <a:r>
              <a:rPr lang="en-US" dirty="0" smtClean="0"/>
              <a:t>Administration</a:t>
            </a:r>
            <a:r>
              <a:rPr lang="en-US" dirty="0"/>
              <a:t>, Leadership, Exhortation, Shepherding, Hospitality </a:t>
            </a:r>
          </a:p>
          <a:p>
            <a:endParaRPr lang="en-US" dirty="0"/>
          </a:p>
        </p:txBody>
      </p:sp>
    </p:spTree>
    <p:extLst>
      <p:ext uri="{BB962C8B-B14F-4D97-AF65-F5344CB8AC3E}">
        <p14:creationId xmlns:p14="http://schemas.microsoft.com/office/powerpoint/2010/main" val="183548929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Deaconry 	</a:t>
            </a:r>
            <a:endParaRPr lang="en-US" dirty="0" smtClean="0"/>
          </a:p>
          <a:p>
            <a:pPr lvl="1"/>
            <a:r>
              <a:rPr lang="en-US" dirty="0" smtClean="0"/>
              <a:t>Helps</a:t>
            </a:r>
            <a:r>
              <a:rPr lang="en-US" dirty="0"/>
              <a:t>, service, hospitality, mercy, administration (head</a:t>
            </a:r>
            <a:r>
              <a:rPr lang="en-US" dirty="0" smtClean="0"/>
              <a:t>)</a:t>
            </a:r>
          </a:p>
          <a:p>
            <a:r>
              <a:rPr lang="en-US" dirty="0"/>
              <a:t>Clerk		</a:t>
            </a:r>
            <a:endParaRPr lang="en-US" dirty="0" smtClean="0"/>
          </a:p>
          <a:p>
            <a:pPr lvl="1"/>
            <a:r>
              <a:rPr lang="en-US" dirty="0" smtClean="0"/>
              <a:t>Organization</a:t>
            </a:r>
            <a:r>
              <a:rPr lang="en-US" dirty="0"/>
              <a:t>, Helps, Service</a:t>
            </a:r>
          </a:p>
          <a:p>
            <a:endParaRPr lang="en-US" dirty="0"/>
          </a:p>
          <a:p>
            <a:endParaRPr lang="en-US" dirty="0"/>
          </a:p>
        </p:txBody>
      </p:sp>
    </p:spTree>
    <p:extLst>
      <p:ext uri="{BB962C8B-B14F-4D97-AF65-F5344CB8AC3E}">
        <p14:creationId xmlns:p14="http://schemas.microsoft.com/office/powerpoint/2010/main" val="29833236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Treasurer	</a:t>
            </a:r>
            <a:endParaRPr lang="en-US" dirty="0" smtClean="0"/>
          </a:p>
          <a:p>
            <a:pPr lvl="1"/>
            <a:r>
              <a:rPr lang="en-US" dirty="0" smtClean="0"/>
              <a:t>Organization</a:t>
            </a:r>
            <a:r>
              <a:rPr lang="en-US" dirty="0"/>
              <a:t>, Administration, Encouragement, Faith, Giving, Wisdom</a:t>
            </a:r>
          </a:p>
          <a:p>
            <a:r>
              <a:rPr lang="en-US" dirty="0"/>
              <a:t>Children’s </a:t>
            </a:r>
            <a:r>
              <a:rPr lang="en-US" dirty="0" smtClean="0"/>
              <a:t>Ministry </a:t>
            </a:r>
            <a:r>
              <a:rPr lang="en-US" dirty="0"/>
              <a:t>	</a:t>
            </a:r>
            <a:endParaRPr lang="en-US" dirty="0" smtClean="0"/>
          </a:p>
          <a:p>
            <a:pPr lvl="1"/>
            <a:r>
              <a:rPr lang="en-US" dirty="0" smtClean="0"/>
              <a:t>Administration</a:t>
            </a:r>
            <a:r>
              <a:rPr lang="en-US" dirty="0"/>
              <a:t>, Leadership, Faith, Shepherding, Encouragement </a:t>
            </a:r>
          </a:p>
          <a:p>
            <a:endParaRPr lang="en-US" dirty="0"/>
          </a:p>
        </p:txBody>
      </p:sp>
    </p:spTree>
    <p:extLst>
      <p:ext uri="{BB962C8B-B14F-4D97-AF65-F5344CB8AC3E}">
        <p14:creationId xmlns:p14="http://schemas.microsoft.com/office/powerpoint/2010/main" val="39603740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For example, when selecting elders, the chairman of the committee may typically ask, How many Elders do we need?  If, let’s say, seven is decided on, the </a:t>
            </a:r>
            <a:r>
              <a:rPr lang="en-US" dirty="0" smtClean="0"/>
              <a:t>floor </a:t>
            </a:r>
            <a:r>
              <a:rPr lang="en-US" dirty="0"/>
              <a:t>is then opened up of nominations.  </a:t>
            </a:r>
            <a:endParaRPr lang="en-US" dirty="0"/>
          </a:p>
        </p:txBody>
      </p:sp>
    </p:spTree>
    <p:extLst>
      <p:ext uri="{BB962C8B-B14F-4D97-AF65-F5344CB8AC3E}">
        <p14:creationId xmlns:p14="http://schemas.microsoft.com/office/powerpoint/2010/main" val="404506556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Church </a:t>
            </a:r>
            <a:r>
              <a:rPr lang="en-US" dirty="0" smtClean="0"/>
              <a:t>Chorister</a:t>
            </a:r>
            <a:r>
              <a:rPr lang="en-US" dirty="0"/>
              <a:t>:	</a:t>
            </a:r>
            <a:endParaRPr lang="en-US" dirty="0" smtClean="0"/>
          </a:p>
          <a:p>
            <a:pPr lvl="1"/>
            <a:r>
              <a:rPr lang="en-US" dirty="0" smtClean="0"/>
              <a:t>Service</a:t>
            </a:r>
            <a:endParaRPr lang="en-US" dirty="0"/>
          </a:p>
          <a:p>
            <a:r>
              <a:rPr lang="en-US" dirty="0"/>
              <a:t> </a:t>
            </a:r>
          </a:p>
          <a:p>
            <a:r>
              <a:rPr lang="en-US" dirty="0"/>
              <a:t>Church </a:t>
            </a:r>
            <a:r>
              <a:rPr lang="en-US" dirty="0" smtClean="0"/>
              <a:t>Organist</a:t>
            </a:r>
            <a:r>
              <a:rPr lang="en-US" dirty="0"/>
              <a:t>:	</a:t>
            </a:r>
            <a:endParaRPr lang="en-US" dirty="0" smtClean="0"/>
          </a:p>
          <a:p>
            <a:pPr lvl="1"/>
            <a:r>
              <a:rPr lang="en-US" dirty="0" smtClean="0"/>
              <a:t>Service</a:t>
            </a:r>
            <a:endParaRPr lang="en-US" dirty="0"/>
          </a:p>
          <a:p>
            <a:r>
              <a:rPr lang="en-US" dirty="0"/>
              <a:t> </a:t>
            </a:r>
          </a:p>
          <a:p>
            <a:r>
              <a:rPr lang="en-US" dirty="0" smtClean="0"/>
              <a:t>Education Secretary:</a:t>
            </a:r>
          </a:p>
          <a:p>
            <a:pPr lvl="1"/>
            <a:r>
              <a:rPr lang="en-US" dirty="0" smtClean="0"/>
              <a:t>Encouragement</a:t>
            </a:r>
            <a:r>
              <a:rPr lang="en-US" dirty="0"/>
              <a:t>, Faith, Organization</a:t>
            </a:r>
          </a:p>
          <a:p>
            <a:endParaRPr lang="en-US" dirty="0"/>
          </a:p>
        </p:txBody>
      </p:sp>
    </p:spTree>
    <p:extLst>
      <p:ext uri="{BB962C8B-B14F-4D97-AF65-F5344CB8AC3E}">
        <p14:creationId xmlns:p14="http://schemas.microsoft.com/office/powerpoint/2010/main" val="1773138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blinds(horizontal)">
                                      <p:cBhvr>
                                        <p:cTn id="15" dur="500"/>
                                        <p:tgtEl>
                                          <p:spTgt spid="3">
                                            <p:txEl>
                                              <p:pRg st="6" end="6"/>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blinds(horizontal)">
                                      <p:cBhvr>
                                        <p:cTn id="1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Family Life:	</a:t>
            </a:r>
            <a:endParaRPr lang="en-US" dirty="0" smtClean="0"/>
          </a:p>
          <a:p>
            <a:pPr lvl="1"/>
            <a:r>
              <a:rPr lang="en-US" dirty="0" smtClean="0"/>
              <a:t>Teaching</a:t>
            </a:r>
            <a:r>
              <a:rPr lang="en-US" dirty="0"/>
              <a:t>, Encouragement </a:t>
            </a:r>
          </a:p>
          <a:p>
            <a:r>
              <a:rPr lang="en-US" dirty="0"/>
              <a:t> </a:t>
            </a:r>
          </a:p>
          <a:p>
            <a:r>
              <a:rPr lang="en-US" dirty="0"/>
              <a:t>Personal </a:t>
            </a:r>
            <a:r>
              <a:rPr lang="en-US" dirty="0" smtClean="0"/>
              <a:t>Ministries</a:t>
            </a:r>
            <a:r>
              <a:rPr lang="en-US" dirty="0"/>
              <a:t>	</a:t>
            </a:r>
            <a:endParaRPr lang="en-US" dirty="0" smtClean="0"/>
          </a:p>
          <a:p>
            <a:pPr lvl="1"/>
            <a:r>
              <a:rPr lang="en-US" dirty="0" smtClean="0"/>
              <a:t>Evangelism</a:t>
            </a:r>
            <a:r>
              <a:rPr lang="en-US" dirty="0"/>
              <a:t>, Leadership, Knowledge, Wisdom, Teaching</a:t>
            </a:r>
          </a:p>
          <a:p>
            <a:r>
              <a:rPr lang="en-US" dirty="0"/>
              <a:t> </a:t>
            </a:r>
            <a:r>
              <a:rPr lang="en-US" dirty="0" smtClean="0"/>
              <a:t>PM </a:t>
            </a:r>
            <a:r>
              <a:rPr lang="en-US" dirty="0"/>
              <a:t>Sec 	</a:t>
            </a:r>
            <a:endParaRPr lang="en-US" dirty="0" smtClean="0"/>
          </a:p>
          <a:p>
            <a:pPr lvl="1"/>
            <a:r>
              <a:rPr lang="en-US" dirty="0" smtClean="0"/>
              <a:t>Evangelism</a:t>
            </a:r>
            <a:r>
              <a:rPr lang="en-US" dirty="0"/>
              <a:t>, Organization</a:t>
            </a:r>
          </a:p>
          <a:p>
            <a:endParaRPr lang="en-US" dirty="0"/>
          </a:p>
        </p:txBody>
      </p:sp>
    </p:spTree>
    <p:extLst>
      <p:ext uri="{BB962C8B-B14F-4D97-AF65-F5344CB8AC3E}">
        <p14:creationId xmlns:p14="http://schemas.microsoft.com/office/powerpoint/2010/main" val="36525919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blinds(horizontal)">
                                      <p:cBhvr>
                                        <p:cTn id="15" dur="500"/>
                                        <p:tgtEl>
                                          <p:spTgt spid="3">
                                            <p:txEl>
                                              <p:pRg st="5" end="5"/>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blinds(horizontal)">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Interest </a:t>
            </a:r>
            <a:r>
              <a:rPr lang="en-US" dirty="0" smtClean="0"/>
              <a:t>Coordinator </a:t>
            </a:r>
            <a:r>
              <a:rPr lang="en-US" dirty="0"/>
              <a:t>	</a:t>
            </a:r>
            <a:endParaRPr lang="en-US" dirty="0" smtClean="0"/>
          </a:p>
          <a:p>
            <a:pPr lvl="1"/>
            <a:r>
              <a:rPr lang="en-US" dirty="0" smtClean="0"/>
              <a:t>Evangelism</a:t>
            </a:r>
            <a:r>
              <a:rPr lang="en-US" dirty="0"/>
              <a:t>, Encouragement, Hospitality</a:t>
            </a:r>
          </a:p>
          <a:p>
            <a:r>
              <a:rPr lang="en-US" dirty="0"/>
              <a:t> </a:t>
            </a:r>
          </a:p>
          <a:p>
            <a:r>
              <a:rPr lang="en-US" dirty="0"/>
              <a:t>Community </a:t>
            </a:r>
            <a:r>
              <a:rPr lang="en-US" dirty="0" smtClean="0"/>
              <a:t>Services </a:t>
            </a:r>
            <a:r>
              <a:rPr lang="en-US" dirty="0"/>
              <a:t>	</a:t>
            </a:r>
            <a:endParaRPr lang="en-US" dirty="0" smtClean="0"/>
          </a:p>
          <a:p>
            <a:pPr lvl="1"/>
            <a:r>
              <a:rPr lang="en-US" dirty="0" smtClean="0"/>
              <a:t>Helps</a:t>
            </a:r>
            <a:r>
              <a:rPr lang="en-US" dirty="0"/>
              <a:t>, Mercy, Faith, Leadership (Head)</a:t>
            </a:r>
          </a:p>
          <a:p>
            <a:endParaRPr lang="en-US" dirty="0"/>
          </a:p>
        </p:txBody>
      </p:sp>
    </p:spTree>
    <p:extLst>
      <p:ext uri="{BB962C8B-B14F-4D97-AF65-F5344CB8AC3E}">
        <p14:creationId xmlns:p14="http://schemas.microsoft.com/office/powerpoint/2010/main" val="13241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Sabbath School Superintendent</a:t>
            </a:r>
          </a:p>
          <a:p>
            <a:pPr lvl="1"/>
            <a:r>
              <a:rPr lang="en-US" dirty="0" smtClean="0"/>
              <a:t>Administration</a:t>
            </a:r>
            <a:r>
              <a:rPr lang="en-US" dirty="0"/>
              <a:t>, Leadership, Evangelism, Encouragement, </a:t>
            </a:r>
          </a:p>
          <a:p>
            <a:r>
              <a:rPr lang="en-US" dirty="0"/>
              <a:t>Ass </a:t>
            </a:r>
            <a:r>
              <a:rPr lang="en-US" dirty="0" smtClean="0"/>
              <a:t>Superintendent </a:t>
            </a:r>
            <a:r>
              <a:rPr lang="en-US" dirty="0"/>
              <a:t>	</a:t>
            </a:r>
            <a:endParaRPr lang="en-US" dirty="0" smtClean="0"/>
          </a:p>
          <a:p>
            <a:pPr lvl="1"/>
            <a:r>
              <a:rPr lang="en-US" dirty="0" smtClean="0"/>
              <a:t>Teaching</a:t>
            </a:r>
            <a:r>
              <a:rPr lang="en-US" dirty="0"/>
              <a:t>, Hospitality, Leadership, Shepherding, Faith</a:t>
            </a:r>
          </a:p>
          <a:p>
            <a:r>
              <a:rPr lang="en-US" dirty="0"/>
              <a:t> </a:t>
            </a:r>
            <a:r>
              <a:rPr lang="en-US" dirty="0" smtClean="0"/>
              <a:t>SS </a:t>
            </a:r>
            <a:r>
              <a:rPr lang="en-US" dirty="0"/>
              <a:t>Sec		</a:t>
            </a:r>
            <a:endParaRPr lang="en-US" dirty="0" smtClean="0"/>
          </a:p>
          <a:p>
            <a:pPr lvl="1"/>
            <a:r>
              <a:rPr lang="en-US" dirty="0" smtClean="0"/>
              <a:t>Organization</a:t>
            </a:r>
            <a:r>
              <a:rPr lang="en-US" dirty="0"/>
              <a:t>, Service</a:t>
            </a:r>
          </a:p>
          <a:p>
            <a:endParaRPr lang="en-US" dirty="0"/>
          </a:p>
        </p:txBody>
      </p:sp>
    </p:spTree>
    <p:extLst>
      <p:ext uri="{BB962C8B-B14F-4D97-AF65-F5344CB8AC3E}">
        <p14:creationId xmlns:p14="http://schemas.microsoft.com/office/powerpoint/2010/main" val="11006718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Investment </a:t>
            </a:r>
            <a:r>
              <a:rPr lang="en-US" dirty="0" smtClean="0"/>
              <a:t>Secretary</a:t>
            </a:r>
            <a:r>
              <a:rPr lang="en-US" dirty="0"/>
              <a:t>	</a:t>
            </a:r>
            <a:endParaRPr lang="en-US" dirty="0" smtClean="0"/>
          </a:p>
          <a:p>
            <a:pPr lvl="1"/>
            <a:r>
              <a:rPr lang="en-US" dirty="0" smtClean="0"/>
              <a:t>Faith</a:t>
            </a:r>
            <a:r>
              <a:rPr lang="en-US" dirty="0"/>
              <a:t>, Encouragement, Wisdom, Leadership </a:t>
            </a:r>
          </a:p>
          <a:p>
            <a:r>
              <a:rPr lang="en-US" dirty="0"/>
              <a:t> </a:t>
            </a:r>
          </a:p>
          <a:p>
            <a:r>
              <a:rPr lang="en-US" dirty="0"/>
              <a:t>A Y Leader	</a:t>
            </a:r>
            <a:endParaRPr lang="en-US" dirty="0" smtClean="0"/>
          </a:p>
          <a:p>
            <a:pPr lvl="1"/>
            <a:r>
              <a:rPr lang="en-US" dirty="0" smtClean="0"/>
              <a:t>Leadership</a:t>
            </a:r>
            <a:r>
              <a:rPr lang="en-US" dirty="0"/>
              <a:t>, Shepherding, Encouragement, Discernment, Faith</a:t>
            </a:r>
          </a:p>
          <a:p>
            <a:r>
              <a:rPr lang="en-US" dirty="0"/>
              <a:t> </a:t>
            </a:r>
          </a:p>
          <a:p>
            <a:r>
              <a:rPr lang="en-US" dirty="0"/>
              <a:t>Pathfinder 	</a:t>
            </a:r>
            <a:endParaRPr lang="en-US" dirty="0" smtClean="0"/>
          </a:p>
          <a:p>
            <a:pPr lvl="1"/>
            <a:r>
              <a:rPr lang="en-US" dirty="0" smtClean="0"/>
              <a:t>Shepherding</a:t>
            </a:r>
            <a:r>
              <a:rPr lang="en-US" dirty="0"/>
              <a:t>, Leadership, Administration, Encouragement</a:t>
            </a:r>
          </a:p>
          <a:p>
            <a:endParaRPr lang="en-US" dirty="0"/>
          </a:p>
        </p:txBody>
      </p:sp>
    </p:spTree>
    <p:extLst>
      <p:ext uri="{BB962C8B-B14F-4D97-AF65-F5344CB8AC3E}">
        <p14:creationId xmlns:p14="http://schemas.microsoft.com/office/powerpoint/2010/main" val="5518299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blinds(horizontal)">
                                      <p:cBhvr>
                                        <p:cTn id="15" dur="500"/>
                                        <p:tgtEl>
                                          <p:spTgt spid="3">
                                            <p:txEl>
                                              <p:pRg st="6" end="6"/>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blinds(horizontal)">
                                      <p:cBhvr>
                                        <p:cTn id="1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Four</a:t>
            </a:r>
            <a:r>
              <a:rPr lang="en-US" dirty="0" smtClean="0"/>
              <a:t>:</a:t>
            </a:r>
            <a:endParaRPr lang="en-US" dirty="0"/>
          </a:p>
        </p:txBody>
      </p:sp>
      <p:sp>
        <p:nvSpPr>
          <p:cNvPr id="3" name="Content Placeholder 2"/>
          <p:cNvSpPr>
            <a:spLocks noGrp="1"/>
          </p:cNvSpPr>
          <p:nvPr>
            <p:ph idx="1"/>
          </p:nvPr>
        </p:nvSpPr>
        <p:spPr/>
        <p:txBody>
          <a:bodyPr/>
          <a:lstStyle/>
          <a:p>
            <a:r>
              <a:rPr lang="en-US" dirty="0"/>
              <a:t>Once the </a:t>
            </a:r>
            <a:r>
              <a:rPr lang="en-US" dirty="0" smtClean="0"/>
              <a:t>members’ </a:t>
            </a:r>
            <a:r>
              <a:rPr lang="en-US" dirty="0"/>
              <a:t>profile is complete, the committee should then consider the various offices and write </a:t>
            </a:r>
            <a:r>
              <a:rPr lang="en-US" dirty="0" smtClean="0"/>
              <a:t>down </a:t>
            </a:r>
            <a:r>
              <a:rPr lang="en-US" dirty="0"/>
              <a:t>the possible candidates </a:t>
            </a:r>
            <a:r>
              <a:rPr lang="en-US" dirty="0" smtClean="0"/>
              <a:t>for that office based </a:t>
            </a:r>
            <a:r>
              <a:rPr lang="en-US" dirty="0"/>
              <a:t>on the members profile.  It is important to note here that selections are to be made based on the spiritual gifts</a:t>
            </a:r>
            <a:r>
              <a:rPr lang="en-US" dirty="0" smtClean="0"/>
              <a:t>.  </a:t>
            </a:r>
            <a:r>
              <a:rPr lang="en-US" dirty="0"/>
              <a:t>This way, each person is considered based on his or her spiritual giftedness. </a:t>
            </a:r>
            <a:endParaRPr lang="en-US" dirty="0"/>
          </a:p>
        </p:txBody>
      </p:sp>
    </p:spTree>
    <p:extLst>
      <p:ext uri="{BB962C8B-B14F-4D97-AF65-F5344CB8AC3E}">
        <p14:creationId xmlns:p14="http://schemas.microsoft.com/office/powerpoint/2010/main" val="118130891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Once the possible candidates are filled in for a particular office, discussion should then take place relative to the moral fitness, availability, and number of persons required etc.  Once the discussion is done, a determination is made.  The form below can be used as a guide.</a:t>
            </a:r>
          </a:p>
          <a:p>
            <a:endParaRPr lang="en-US" dirty="0"/>
          </a:p>
        </p:txBody>
      </p:sp>
    </p:spTree>
    <p:extLst>
      <p:ext uri="{BB962C8B-B14F-4D97-AF65-F5344CB8AC3E}">
        <p14:creationId xmlns:p14="http://schemas.microsoft.com/office/powerpoint/2010/main" val="292292085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489086980"/>
              </p:ext>
            </p:extLst>
          </p:nvPr>
        </p:nvGraphicFramePr>
        <p:xfrm>
          <a:off x="2358" y="881141"/>
          <a:ext cx="9203194" cy="5131352"/>
        </p:xfrm>
        <a:graphic>
          <a:graphicData uri="http://schemas.openxmlformats.org/presentationml/2006/ole">
            <mc:AlternateContent xmlns:mc="http://schemas.openxmlformats.org/markup-compatibility/2006">
              <mc:Choice xmlns:v="urn:schemas-microsoft-com:vml" Requires="v">
                <p:oleObj spid="_x0000_s2053" name="Document" r:id="rId3" imgW="5626100" imgH="3136900" progId="Word.Document.12">
                  <p:embed/>
                </p:oleObj>
              </mc:Choice>
              <mc:Fallback>
                <p:oleObj name="Document" r:id="rId3" imgW="5626100" imgH="3136900" progId="Word.Document.12">
                  <p:embed/>
                  <p:pic>
                    <p:nvPicPr>
                      <p:cNvPr id="0" name=""/>
                      <p:cNvPicPr/>
                      <p:nvPr/>
                    </p:nvPicPr>
                    <p:blipFill>
                      <a:blip r:embed="rId4"/>
                      <a:stretch>
                        <a:fillRect/>
                      </a:stretch>
                    </p:blipFill>
                    <p:spPr>
                      <a:xfrm>
                        <a:off x="2358" y="881141"/>
                        <a:ext cx="9203194" cy="5131352"/>
                      </a:xfrm>
                      <a:prstGeom prst="rect">
                        <a:avLst/>
                      </a:prstGeom>
                    </p:spPr>
                  </p:pic>
                </p:oleObj>
              </mc:Fallback>
            </mc:AlternateContent>
          </a:graphicData>
        </a:graphic>
      </p:graphicFrame>
    </p:spTree>
    <p:extLst>
      <p:ext uri="{BB962C8B-B14F-4D97-AF65-F5344CB8AC3E}">
        <p14:creationId xmlns:p14="http://schemas.microsoft.com/office/powerpoint/2010/main" val="22507681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Those nominations are made, most times, based on the committee members perception of the person or based on the fact that the individual has served in the office before.  But since it is the Holy Spirit that determines a persons giftedness, how do we know that the person we are nominating for the particular position has the necessary gifts to effectively carry out that ministry? </a:t>
            </a:r>
          </a:p>
          <a:p>
            <a:endParaRPr lang="en-US" dirty="0"/>
          </a:p>
        </p:txBody>
      </p:sp>
    </p:spTree>
    <p:extLst>
      <p:ext uri="{BB962C8B-B14F-4D97-AF65-F5344CB8AC3E}">
        <p14:creationId xmlns:p14="http://schemas.microsoft.com/office/powerpoint/2010/main" val="29848985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seminar is designed to help the Pastor/Nominating Committee Chair to effectively make </a:t>
            </a:r>
            <a:r>
              <a:rPr lang="en-US" dirty="0" smtClean="0"/>
              <a:t>assignments </a:t>
            </a:r>
            <a:r>
              <a:rPr lang="en-US" dirty="0"/>
              <a:t>based on spiritual gifts and not simply on the basis of a nomination or a person’s preference.  </a:t>
            </a:r>
          </a:p>
          <a:p>
            <a:endParaRPr lang="en-US" dirty="0"/>
          </a:p>
        </p:txBody>
      </p:sp>
    </p:spTree>
    <p:extLst>
      <p:ext uri="{BB962C8B-B14F-4D97-AF65-F5344CB8AC3E}">
        <p14:creationId xmlns:p14="http://schemas.microsoft.com/office/powerpoint/2010/main" val="29395405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Purpose of Spiritual Gifts</a:t>
            </a:r>
            <a:r>
              <a:rPr lang="en-US" dirty="0"/>
              <a:t> </a:t>
            </a:r>
          </a:p>
        </p:txBody>
      </p:sp>
      <p:sp>
        <p:nvSpPr>
          <p:cNvPr id="3" name="Content Placeholder 2"/>
          <p:cNvSpPr>
            <a:spLocks noGrp="1"/>
          </p:cNvSpPr>
          <p:nvPr>
            <p:ph idx="1"/>
          </p:nvPr>
        </p:nvSpPr>
        <p:spPr/>
        <p:txBody>
          <a:bodyPr/>
          <a:lstStyle/>
          <a:p>
            <a:pPr lvl="0"/>
            <a:r>
              <a:rPr lang="en-US" dirty="0"/>
              <a:t>A spiritual gift is a special ability given to a member of the body by the Holy Spirit that enables him to work effectively and with joy in helping the Church to carry out its mission in the world.</a:t>
            </a:r>
          </a:p>
          <a:p>
            <a:endParaRPr lang="en-US" dirty="0"/>
          </a:p>
        </p:txBody>
      </p:sp>
    </p:spTree>
    <p:extLst>
      <p:ext uri="{BB962C8B-B14F-4D97-AF65-F5344CB8AC3E}">
        <p14:creationId xmlns:p14="http://schemas.microsoft.com/office/powerpoint/2010/main" val="37836135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In its widest, deepest sense it is the call of God coming to an individual in the body singling him/her out for a particular ministry and carry with it the ability to perform that ministry.  </a:t>
            </a:r>
          </a:p>
          <a:p>
            <a:endParaRPr lang="en-US" dirty="0"/>
          </a:p>
        </p:txBody>
      </p:sp>
    </p:spTree>
    <p:extLst>
      <p:ext uri="{BB962C8B-B14F-4D97-AF65-F5344CB8AC3E}">
        <p14:creationId xmlns:p14="http://schemas.microsoft.com/office/powerpoint/2010/main" val="146556158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A spiritual gift is a </a:t>
            </a:r>
            <a:r>
              <a:rPr lang="en-US" dirty="0" smtClean="0"/>
              <a:t>believer’s </a:t>
            </a:r>
            <a:r>
              <a:rPr lang="en-US" dirty="0"/>
              <a:t>spiritual job description </a:t>
            </a:r>
          </a:p>
          <a:p>
            <a:endParaRPr lang="en-US" dirty="0"/>
          </a:p>
        </p:txBody>
      </p:sp>
    </p:spTree>
    <p:extLst>
      <p:ext uri="{BB962C8B-B14F-4D97-AF65-F5344CB8AC3E}">
        <p14:creationId xmlns:p14="http://schemas.microsoft.com/office/powerpoint/2010/main" val="336922134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Who Gives </a:t>
            </a:r>
            <a:r>
              <a:rPr lang="en-US" dirty="0" smtClean="0"/>
              <a:t>The Gifts?</a:t>
            </a:r>
            <a:endParaRPr lang="en-US" dirty="0"/>
          </a:p>
          <a:p>
            <a:r>
              <a:rPr lang="en-US" dirty="0"/>
              <a:t>	1 </a:t>
            </a:r>
            <a:r>
              <a:rPr lang="en-US" dirty="0" err="1"/>
              <a:t>Cor</a:t>
            </a:r>
            <a:r>
              <a:rPr lang="en-US" dirty="0"/>
              <a:t> 12:7-11 (The Holy Spirit)</a:t>
            </a:r>
          </a:p>
          <a:p>
            <a:r>
              <a:rPr lang="en-US" dirty="0"/>
              <a:t>Purpose </a:t>
            </a:r>
          </a:p>
          <a:p>
            <a:r>
              <a:rPr lang="en-US" dirty="0"/>
              <a:t>	Rom 12:4-8; 1 </a:t>
            </a:r>
            <a:r>
              <a:rPr lang="en-US" dirty="0" err="1"/>
              <a:t>Cor</a:t>
            </a:r>
            <a:r>
              <a:rPr lang="en-US" dirty="0"/>
              <a:t> 12 and </a:t>
            </a:r>
            <a:r>
              <a:rPr lang="en-US" dirty="0" err="1"/>
              <a:t>Eph</a:t>
            </a:r>
            <a:r>
              <a:rPr lang="en-US" dirty="0"/>
              <a:t> 4:4-13 all tell us that the gifts are given for the effective working of the body—the Church of Jesus. </a:t>
            </a:r>
          </a:p>
          <a:p>
            <a:endParaRPr lang="en-US" dirty="0"/>
          </a:p>
        </p:txBody>
      </p:sp>
    </p:spTree>
    <p:extLst>
      <p:ext uri="{BB962C8B-B14F-4D97-AF65-F5344CB8AC3E}">
        <p14:creationId xmlns:p14="http://schemas.microsoft.com/office/powerpoint/2010/main" val="39214252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Technic.thmx</Template>
  <TotalTime>1025</TotalTime>
  <Words>1087</Words>
  <Application>Microsoft Macintosh PowerPoint</Application>
  <PresentationFormat>On-screen Show (4:3)</PresentationFormat>
  <Paragraphs>94</Paragraphs>
  <Slides>37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Technic</vt:lpstr>
      <vt:lpstr>Microsoft Word Document</vt:lpstr>
      <vt:lpstr>Spiritual Gifts and The Church Election Process </vt:lpstr>
      <vt:lpstr>Introduction:  </vt:lpstr>
      <vt:lpstr>PowerPoint Presentation</vt:lpstr>
      <vt:lpstr>PowerPoint Presentation</vt:lpstr>
      <vt:lpstr>PowerPoint Presentation</vt:lpstr>
      <vt:lpstr>The Purpose of Spiritual Gifts </vt:lpstr>
      <vt:lpstr>PowerPoint Presentation</vt:lpstr>
      <vt:lpstr>PowerPoint Presentation</vt:lpstr>
      <vt:lpstr>PowerPoint Presentation</vt:lpstr>
      <vt:lpstr>PowerPoint Presentation</vt:lpstr>
      <vt:lpstr>Conducting a Spiritual Gifts Seminar </vt:lpstr>
      <vt:lpstr>PowerPoint Presentation</vt:lpstr>
      <vt:lpstr>PowerPoint Presentation</vt:lpstr>
      <vt:lpstr>The Election Process </vt:lpstr>
      <vt:lpstr>PowerPoint Presentation</vt:lpstr>
      <vt:lpstr>PowerPoint Presentation</vt:lpstr>
      <vt:lpstr>PowerPoint Presentation</vt:lpstr>
      <vt:lpstr>PowerPoint Presentation</vt:lpstr>
      <vt:lpstr>Step One.  </vt:lpstr>
      <vt:lpstr>PowerPoint Presentation</vt:lpstr>
      <vt:lpstr>PowerPoint Presentation</vt:lpstr>
      <vt:lpstr>Sample membership profile:</vt:lpstr>
      <vt:lpstr>Step Two:</vt:lpstr>
      <vt:lpstr>PowerPoint Presentation</vt:lpstr>
      <vt:lpstr>Step Three: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Step Four:</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 Gifts and The Church Election Process </dc:title>
  <dc:creator>Carson Greene</dc:creator>
  <cp:lastModifiedBy>Carson Greene</cp:lastModifiedBy>
  <cp:revision>8</cp:revision>
  <dcterms:created xsi:type="dcterms:W3CDTF">2018-09-03T00:56:54Z</dcterms:created>
  <dcterms:modified xsi:type="dcterms:W3CDTF">2018-09-03T18:02:14Z</dcterms:modified>
</cp:coreProperties>
</file>