
<file path=[Content_Types].xml><?xml version="1.0" encoding="utf-8"?>
<Types xmlns="http://schemas.openxmlformats.org/package/2006/content-types">
  <Default Extension="bin"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1.bin" ContentType="application/vnd.openxmlformats-officedocument.oleObject"/>
  <Override PartName="/ppt/notesSlides/notesSlide19.xml" ContentType="application/vnd.openxmlformats-officedocument.presentationml.notesSlide+xml"/>
  <Override PartName="/ppt/embeddings/oleObject2.bin" ContentType="application/vnd.openxmlformats-officedocument.oleObject"/>
  <Override PartName="/ppt/notesSlides/notesSlide20.xml" ContentType="application/vnd.openxmlformats-officedocument.presentationml.notesSlide+xml"/>
  <Override PartName="/ppt/embeddings/oleObject3.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embeddings/oleObject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21" r:id="rId1"/>
  </p:sldMasterIdLst>
  <p:notesMasterIdLst>
    <p:notesMasterId r:id="rId53"/>
  </p:notesMasterIdLst>
  <p:handoutMasterIdLst>
    <p:handoutMasterId r:id="rId54"/>
  </p:handoutMasterIdLst>
  <p:sldIdLst>
    <p:sldId id="329" r:id="rId2"/>
    <p:sldId id="294" r:id="rId3"/>
    <p:sldId id="341" r:id="rId4"/>
    <p:sldId id="342" r:id="rId5"/>
    <p:sldId id="343" r:id="rId6"/>
    <p:sldId id="344" r:id="rId7"/>
    <p:sldId id="345" r:id="rId8"/>
    <p:sldId id="347" r:id="rId9"/>
    <p:sldId id="257" r:id="rId10"/>
    <p:sldId id="282" r:id="rId11"/>
    <p:sldId id="283" r:id="rId12"/>
    <p:sldId id="284" r:id="rId13"/>
    <p:sldId id="285" r:id="rId14"/>
    <p:sldId id="310" r:id="rId15"/>
    <p:sldId id="311" r:id="rId16"/>
    <p:sldId id="312" r:id="rId17"/>
    <p:sldId id="316" r:id="rId18"/>
    <p:sldId id="259" r:id="rId19"/>
    <p:sldId id="302" r:id="rId20"/>
    <p:sldId id="333" r:id="rId21"/>
    <p:sldId id="348" r:id="rId22"/>
    <p:sldId id="334" r:id="rId23"/>
    <p:sldId id="349" r:id="rId24"/>
    <p:sldId id="335" r:id="rId25"/>
    <p:sldId id="336" r:id="rId26"/>
    <p:sldId id="350" r:id="rId27"/>
    <p:sldId id="337" r:id="rId28"/>
    <p:sldId id="338" r:id="rId29"/>
    <p:sldId id="339" r:id="rId30"/>
    <p:sldId id="340" r:id="rId31"/>
    <p:sldId id="288" r:id="rId32"/>
    <p:sldId id="289" r:id="rId33"/>
    <p:sldId id="290" r:id="rId34"/>
    <p:sldId id="351" r:id="rId35"/>
    <p:sldId id="291" r:id="rId36"/>
    <p:sldId id="352" r:id="rId37"/>
    <p:sldId id="295" r:id="rId38"/>
    <p:sldId id="296" r:id="rId39"/>
    <p:sldId id="262" r:id="rId40"/>
    <p:sldId id="263" r:id="rId41"/>
    <p:sldId id="264" r:id="rId42"/>
    <p:sldId id="266" r:id="rId43"/>
    <p:sldId id="267" r:id="rId44"/>
    <p:sldId id="271" r:id="rId45"/>
    <p:sldId id="331" r:id="rId46"/>
    <p:sldId id="272" r:id="rId47"/>
    <p:sldId id="330" r:id="rId48"/>
    <p:sldId id="280" r:id="rId49"/>
    <p:sldId id="281" r:id="rId50"/>
    <p:sldId id="297" r:id="rId51"/>
    <p:sldId id="268"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FF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2645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Arial" charset="0"/>
              </a:defRPr>
            </a:lvl1pPr>
          </a:lstStyle>
          <a:p>
            <a:pPr>
              <a:defRPr/>
            </a:pPr>
            <a:endParaRPr lang="en-US"/>
          </a:p>
        </p:txBody>
      </p:sp>
      <p:sp>
        <p:nvSpPr>
          <p:cNvPr id="174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Arial" charset="0"/>
              </a:defRPr>
            </a:lvl1pPr>
          </a:lstStyle>
          <a:p>
            <a:pPr>
              <a:defRPr/>
            </a:pPr>
            <a:endParaRPr lang="en-US"/>
          </a:p>
        </p:txBody>
      </p:sp>
      <p:sp>
        <p:nvSpPr>
          <p:cNvPr id="174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Arial" charset="0"/>
              </a:defRPr>
            </a:lvl1pPr>
          </a:lstStyle>
          <a:p>
            <a:pPr>
              <a:defRPr/>
            </a:pPr>
            <a:endParaRPr lang="en-US"/>
          </a:p>
        </p:txBody>
      </p:sp>
      <p:sp>
        <p:nvSpPr>
          <p:cNvPr id="174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Arial" charset="0"/>
              </a:defRPr>
            </a:lvl1pPr>
          </a:lstStyle>
          <a:p>
            <a:pPr>
              <a:defRPr/>
            </a:pPr>
            <a:fld id="{D5175719-64E7-4016-BCD7-3ABC80006323}" type="slidenum">
              <a:rPr lang="en-US"/>
              <a:pPr>
                <a:defRPr/>
              </a:pPr>
              <a:t>‹#›</a:t>
            </a:fld>
            <a:endParaRPr lang="en-US"/>
          </a:p>
        </p:txBody>
      </p:sp>
    </p:spTree>
    <p:extLst>
      <p:ext uri="{BB962C8B-B14F-4D97-AF65-F5344CB8AC3E}">
        <p14:creationId xmlns:p14="http://schemas.microsoft.com/office/powerpoint/2010/main" val="649352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029"/>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0E5FB39F-1150-4308-BFB0-66114F27AC5F}" type="datetimeFigureOut">
              <a:rPr lang="en-US"/>
              <a:pPr>
                <a:defRPr/>
              </a:pPr>
              <a:t>1/20/2019</a:t>
            </a:fld>
            <a:endParaRPr lang="en-029"/>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029"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029"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029"/>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64F0FE16-2EDB-44FF-A4CC-B78205374027}" type="slidenum">
              <a:rPr lang="en-029"/>
              <a:pPr>
                <a:defRPr/>
              </a:pPr>
              <a:t>‹#›</a:t>
            </a:fld>
            <a:endParaRPr lang="en-029"/>
          </a:p>
        </p:txBody>
      </p:sp>
    </p:spTree>
    <p:extLst>
      <p:ext uri="{BB962C8B-B14F-4D97-AF65-F5344CB8AC3E}">
        <p14:creationId xmlns:p14="http://schemas.microsoft.com/office/powerpoint/2010/main" val="8745003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A2E6D537-0A79-4011-A1BB-720EF1196284}" type="slidenum">
              <a:rPr lang="en-US" sz="1200" smtClean="0"/>
              <a:pPr eaLnBrk="1" hangingPunct="1"/>
              <a:t>3</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029"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000FE2F3-1EE4-4B19-A00E-906ED5F2E6BC}" type="slidenum">
              <a:rPr lang="en-029" altLang="en-US" smtClean="0"/>
              <a:pPr eaLnBrk="1" hangingPunct="1"/>
              <a:t>31</a:t>
            </a:fld>
            <a:endParaRPr lang="en-029"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029"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CA1262F2-92AB-479E-92BF-FD4EA47D2B34}" type="slidenum">
              <a:rPr lang="en-029" altLang="en-US" smtClean="0"/>
              <a:pPr eaLnBrk="1" hangingPunct="1"/>
              <a:t>32</a:t>
            </a:fld>
            <a:endParaRPr lang="en-029"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029"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9C8494B1-6B94-4938-A6F2-D43F91700BBE}" type="slidenum">
              <a:rPr lang="en-029" altLang="en-US" smtClean="0"/>
              <a:pPr eaLnBrk="1" hangingPunct="1"/>
              <a:t>33</a:t>
            </a:fld>
            <a:endParaRPr lang="en-029"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029"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9C8494B1-6B94-4938-A6F2-D43F91700BBE}" type="slidenum">
              <a:rPr lang="en-029" altLang="en-US" smtClean="0"/>
              <a:pPr eaLnBrk="1" hangingPunct="1"/>
              <a:t>34</a:t>
            </a:fld>
            <a:endParaRPr lang="en-029"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029"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34A99CFC-979D-49CC-BBA7-C48F5FC85E3F}" type="slidenum">
              <a:rPr lang="en-029" altLang="en-US" smtClean="0"/>
              <a:pPr eaLnBrk="1" hangingPunct="1"/>
              <a:t>35</a:t>
            </a:fld>
            <a:endParaRPr lang="en-029"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029"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34A99CFC-979D-49CC-BBA7-C48F5FC85E3F}" type="slidenum">
              <a:rPr lang="en-029" altLang="en-US" smtClean="0"/>
              <a:pPr eaLnBrk="1" hangingPunct="1"/>
              <a:t>36</a:t>
            </a:fld>
            <a:endParaRPr lang="en-029"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029"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FDE3D975-450C-454F-AD87-D3DDEB7732C4}" type="slidenum">
              <a:rPr lang="en-029" altLang="en-US" smtClean="0"/>
              <a:pPr eaLnBrk="1" hangingPunct="1"/>
              <a:t>39</a:t>
            </a:fld>
            <a:endParaRPr lang="en-029"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029"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671B5AAE-D33B-4E7F-906D-F632E6772215}" type="slidenum">
              <a:rPr lang="en-029" altLang="en-US" smtClean="0"/>
              <a:pPr eaLnBrk="1" hangingPunct="1"/>
              <a:t>40</a:t>
            </a:fld>
            <a:endParaRPr lang="en-029"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029"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7551F956-8651-4A2E-9BF3-9083D3CF8054}" type="slidenum">
              <a:rPr lang="en-029" altLang="en-US" smtClean="0"/>
              <a:pPr eaLnBrk="1" hangingPunct="1"/>
              <a:t>41</a:t>
            </a:fld>
            <a:endParaRPr lang="en-029"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029"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5AD10936-7448-4A77-998C-1653F49AB67F}" type="slidenum">
              <a:rPr lang="en-029" altLang="en-US" smtClean="0"/>
              <a:pPr eaLnBrk="1" hangingPunct="1"/>
              <a:t>42</a:t>
            </a:fld>
            <a:endParaRPr lang="en-029"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ED7DFFB6-C89D-4E06-AF24-B8C5625BC62A}" type="slidenum">
              <a:rPr lang="en-US" sz="1200" smtClean="0"/>
              <a:pPr eaLnBrk="1" hangingPunct="1"/>
              <a:t>4</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029"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0314CBC5-E565-4EE5-981D-243A34A91840}" type="slidenum">
              <a:rPr lang="en-029" altLang="en-US" smtClean="0"/>
              <a:pPr eaLnBrk="1" hangingPunct="1"/>
              <a:t>43</a:t>
            </a:fld>
            <a:endParaRPr lang="en-029"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029"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516B02FF-C1C5-40F8-973D-A926F2C74E24}" type="slidenum">
              <a:rPr lang="en-029" altLang="en-US" smtClean="0"/>
              <a:pPr eaLnBrk="1" hangingPunct="1"/>
              <a:t>44</a:t>
            </a:fld>
            <a:endParaRPr lang="en-029"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029"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516B02FF-C1C5-40F8-973D-A926F2C74E24}" type="slidenum">
              <a:rPr lang="en-029" altLang="en-US" smtClean="0"/>
              <a:pPr eaLnBrk="1" hangingPunct="1"/>
              <a:t>45</a:t>
            </a:fld>
            <a:endParaRPr lang="en-029"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029"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80AC38D1-CE7C-4240-8772-D1C888D1EDEC}" type="slidenum">
              <a:rPr lang="en-029" altLang="en-US" smtClean="0"/>
              <a:pPr eaLnBrk="1" hangingPunct="1"/>
              <a:t>46</a:t>
            </a:fld>
            <a:endParaRPr lang="en-029"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029"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80AC38D1-CE7C-4240-8772-D1C888D1EDEC}" type="slidenum">
              <a:rPr lang="en-029" altLang="en-US" smtClean="0"/>
              <a:pPr eaLnBrk="1" hangingPunct="1"/>
              <a:t>47</a:t>
            </a:fld>
            <a:endParaRPr lang="en-029"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029"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6481E77F-396A-4EE1-9A63-9F7860D487F0}" type="slidenum">
              <a:rPr lang="en-029" altLang="en-US" smtClean="0"/>
              <a:pPr eaLnBrk="1" hangingPunct="1"/>
              <a:t>48</a:t>
            </a:fld>
            <a:endParaRPr lang="en-029"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029"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67C513A4-20AD-476E-B169-D0B952344E0A}" type="slidenum">
              <a:rPr lang="en-029" altLang="en-US" smtClean="0"/>
              <a:pPr eaLnBrk="1" hangingPunct="1"/>
              <a:t>49</a:t>
            </a:fld>
            <a:endParaRPr lang="en-029"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029" alt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D4104332-65D2-4B92-9315-836DE52883F5}" type="slidenum">
              <a:rPr lang="en-029" altLang="en-US" smtClean="0"/>
              <a:pPr eaLnBrk="1" hangingPunct="1"/>
              <a:t>51</a:t>
            </a:fld>
            <a:endParaRPr lang="en-029"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60A383CA-AD0C-4D17-8169-7FDCF4118B3B}" type="slidenum">
              <a:rPr lang="en-US" sz="1200" smtClean="0">
                <a:latin typeface="Times New Roman" pitchFamily="18" charset="0"/>
              </a:rPr>
              <a:pPr eaLnBrk="1" hangingPunct="1"/>
              <a:t>8</a:t>
            </a:fld>
            <a:endParaRPr lang="en-US" sz="1200" smtClean="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029"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A584796D-82AA-41D9-9467-25F3B8726A1B}" type="slidenum">
              <a:rPr lang="en-029" altLang="en-US" smtClean="0"/>
              <a:pPr eaLnBrk="1" hangingPunct="1"/>
              <a:t>9</a:t>
            </a:fld>
            <a:endParaRPr lang="en-029"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029"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F84FF253-364A-4F3C-8CE3-92A3CAB1E299}" type="slidenum">
              <a:rPr lang="en-029" altLang="en-US" smtClean="0"/>
              <a:pPr eaLnBrk="1" hangingPunct="1"/>
              <a:t>10</a:t>
            </a:fld>
            <a:endParaRPr lang="en-029"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029"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E31FF91A-3714-41BE-8ABB-59062CFDB117}" type="slidenum">
              <a:rPr lang="en-029" altLang="en-US" smtClean="0"/>
              <a:pPr eaLnBrk="1" hangingPunct="1"/>
              <a:t>11</a:t>
            </a:fld>
            <a:endParaRPr lang="en-029"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029"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41059EA2-523D-4DB9-980A-DFF429E2D3BB}" type="slidenum">
              <a:rPr lang="en-029" altLang="en-US" smtClean="0"/>
              <a:pPr eaLnBrk="1" hangingPunct="1"/>
              <a:t>12</a:t>
            </a:fld>
            <a:endParaRPr lang="en-029"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029"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BB543490-4ECC-4F15-8C87-4BEB6E81C5C1}" type="slidenum">
              <a:rPr lang="en-029" altLang="en-US" smtClean="0"/>
              <a:pPr eaLnBrk="1" hangingPunct="1"/>
              <a:t>13</a:t>
            </a:fld>
            <a:endParaRPr lang="en-029"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029"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E11EF874-79F4-464A-8782-325D799277B2}" type="slidenum">
              <a:rPr lang="en-029" altLang="en-US" smtClean="0"/>
              <a:pPr eaLnBrk="1" hangingPunct="1"/>
              <a:t>18</a:t>
            </a:fld>
            <a:endParaRPr lang="en-029"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029"/>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029"/>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7783C1-4128-486B-B293-ED3934D745C3}" type="slidenum">
              <a:rPr lang="es-ES" altLang="en-US">
                <a:solidFill>
                  <a:srgbClr val="000000"/>
                </a:solidFill>
              </a:rPr>
              <a:pPr>
                <a:defRPr/>
              </a:pPr>
              <a:t>‹#›</a:t>
            </a:fld>
            <a:endParaRPr lang="es-ES" altLang="en-US">
              <a:solidFill>
                <a:srgbClr val="000000"/>
              </a:solidFill>
            </a:endParaRPr>
          </a:p>
        </p:txBody>
      </p:sp>
    </p:spTree>
    <p:extLst>
      <p:ext uri="{BB962C8B-B14F-4D97-AF65-F5344CB8AC3E}">
        <p14:creationId xmlns:p14="http://schemas.microsoft.com/office/powerpoint/2010/main" val="2229031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709EC2-9E0A-4961-9724-1902EB90A7E8}" type="slidenum">
              <a:rPr lang="es-ES" altLang="en-US">
                <a:solidFill>
                  <a:srgbClr val="000000"/>
                </a:solidFill>
              </a:rPr>
              <a:pPr>
                <a:defRPr/>
              </a:pPr>
              <a:t>‹#›</a:t>
            </a:fld>
            <a:endParaRPr lang="es-ES" altLang="en-US">
              <a:solidFill>
                <a:srgbClr val="000000"/>
              </a:solidFill>
            </a:endParaRPr>
          </a:p>
        </p:txBody>
      </p:sp>
    </p:spTree>
    <p:extLst>
      <p:ext uri="{BB962C8B-B14F-4D97-AF65-F5344CB8AC3E}">
        <p14:creationId xmlns:p14="http://schemas.microsoft.com/office/powerpoint/2010/main" val="354531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029"/>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EED9DD-CC79-496B-9509-856AA76A3A49}" type="slidenum">
              <a:rPr lang="es-ES" altLang="en-US">
                <a:solidFill>
                  <a:srgbClr val="000000"/>
                </a:solidFill>
              </a:rPr>
              <a:pPr>
                <a:defRPr/>
              </a:pPr>
              <a:t>‹#›</a:t>
            </a:fld>
            <a:endParaRPr lang="es-ES" altLang="en-US">
              <a:solidFill>
                <a:srgbClr val="000000"/>
              </a:solidFill>
            </a:endParaRPr>
          </a:p>
        </p:txBody>
      </p:sp>
    </p:spTree>
    <p:extLst>
      <p:ext uri="{BB962C8B-B14F-4D97-AF65-F5344CB8AC3E}">
        <p14:creationId xmlns:p14="http://schemas.microsoft.com/office/powerpoint/2010/main" val="173004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148499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E437BAE8-E030-429C-91D8-1BC0B690AD70}" type="datetime1">
              <a:rPr lang="en-US"/>
              <a:pPr>
                <a:defRPr/>
              </a:pPr>
              <a:t>1/20/2019</a:t>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ASHall CUC</a:t>
            </a:r>
          </a:p>
        </p:txBody>
      </p:sp>
      <p:sp>
        <p:nvSpPr>
          <p:cNvPr id="7" name="Rectangle 6"/>
          <p:cNvSpPr>
            <a:spLocks noGrp="1" noChangeArrowheads="1"/>
          </p:cNvSpPr>
          <p:nvPr>
            <p:ph type="sldNum" sz="quarter" idx="12"/>
          </p:nvPr>
        </p:nvSpPr>
        <p:spPr/>
        <p:txBody>
          <a:bodyPr/>
          <a:lstStyle>
            <a:lvl1pPr>
              <a:defRPr/>
            </a:lvl1pPr>
          </a:lstStyle>
          <a:p>
            <a:pPr>
              <a:defRPr/>
            </a:pPr>
            <a:fld id="{02DCB363-928C-4490-B007-3FBBBE433208}" type="slidenum">
              <a:rPr lang="en-US"/>
              <a:pPr>
                <a:defRPr/>
              </a:pPr>
              <a:t>‹#›</a:t>
            </a:fld>
            <a:endParaRPr lang="en-US"/>
          </a:p>
        </p:txBody>
      </p:sp>
    </p:spTree>
    <p:extLst>
      <p:ext uri="{BB962C8B-B14F-4D97-AF65-F5344CB8AC3E}">
        <p14:creationId xmlns:p14="http://schemas.microsoft.com/office/powerpoint/2010/main" val="3367957986"/>
      </p:ext>
    </p:extLst>
  </p:cSld>
  <p:clrMapOvr>
    <a:masterClrMapping/>
  </p:clrMapOvr>
  <p:transition spd="slow">
    <p:checker/>
    <p:sndAc>
      <p:stSnd>
        <p:snd r:embed="rId1" name="CAMERA.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p:txBody>
          <a:bodyPr/>
          <a:lstStyle>
            <a:lvl1pPr>
              <a:defRPr/>
            </a:lvl1pPr>
          </a:lstStyle>
          <a:p>
            <a:pPr>
              <a:defRPr/>
            </a:pPr>
            <a:fld id="{1741D672-9971-4B1D-A60A-A538B3E03749}" type="datetime1">
              <a:rPr lang="en-US"/>
              <a:pPr>
                <a:defRPr/>
              </a:pPr>
              <a:t>1/20/2019</a:t>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ASHall CUC</a:t>
            </a:r>
          </a:p>
        </p:txBody>
      </p:sp>
      <p:sp>
        <p:nvSpPr>
          <p:cNvPr id="7" name="Rectangle 6"/>
          <p:cNvSpPr>
            <a:spLocks noGrp="1" noChangeArrowheads="1"/>
          </p:cNvSpPr>
          <p:nvPr>
            <p:ph type="sldNum" sz="quarter" idx="12"/>
          </p:nvPr>
        </p:nvSpPr>
        <p:spPr/>
        <p:txBody>
          <a:bodyPr/>
          <a:lstStyle>
            <a:lvl1pPr>
              <a:defRPr/>
            </a:lvl1pPr>
          </a:lstStyle>
          <a:p>
            <a:pPr>
              <a:defRPr/>
            </a:pPr>
            <a:fld id="{7B049601-5C90-4A5B-A590-DB4629EF2B4F}" type="slidenum">
              <a:rPr lang="en-US"/>
              <a:pPr>
                <a:defRPr/>
              </a:pPr>
              <a:t>‹#›</a:t>
            </a:fld>
            <a:endParaRPr lang="en-US"/>
          </a:p>
        </p:txBody>
      </p:sp>
    </p:spTree>
    <p:extLst>
      <p:ext uri="{BB962C8B-B14F-4D97-AF65-F5344CB8AC3E}">
        <p14:creationId xmlns:p14="http://schemas.microsoft.com/office/powerpoint/2010/main" val="3008918966"/>
      </p:ext>
    </p:extLst>
  </p:cSld>
  <p:clrMapOvr>
    <a:masterClrMapping/>
  </p:clrMapOvr>
  <p:transition spd="slow">
    <p:checker/>
    <p:sndAc>
      <p:stSnd>
        <p:snd r:embed="rId1" name="CAMERA.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0F8246AE-5500-4EC4-814E-4B291A20C88C}" type="datetime1">
              <a:rPr lang="en-US" smtClean="0"/>
              <a:t>1/20/2019</a:t>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ASHall  CUC</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0E28DF13-67E6-4569-B4FD-A10596D23162}" type="slidenum">
              <a:rPr lang="en-US"/>
              <a:pPr>
                <a:defRPr/>
              </a:pPr>
              <a:t>‹#›</a:t>
            </a:fld>
            <a:endParaRPr lang="en-US"/>
          </a:p>
        </p:txBody>
      </p:sp>
    </p:spTree>
    <p:extLst>
      <p:ext uri="{BB962C8B-B14F-4D97-AF65-F5344CB8AC3E}">
        <p14:creationId xmlns:p14="http://schemas.microsoft.com/office/powerpoint/2010/main" val="3936179773"/>
      </p:ext>
    </p:extLst>
  </p:cSld>
  <p:clrMapOvr>
    <a:masterClrMapping/>
  </p:clrMapOvr>
  <p:transition spd="slow">
    <p:checker/>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B8AAD1-B6CD-4246-85B7-EC6CE2AC6C10}" type="slidenum">
              <a:rPr lang="es-ES" altLang="en-US">
                <a:solidFill>
                  <a:srgbClr val="000000"/>
                </a:solidFill>
              </a:rPr>
              <a:pPr>
                <a:defRPr/>
              </a:pPr>
              <a:t>‹#›</a:t>
            </a:fld>
            <a:endParaRPr lang="es-ES" altLang="en-US">
              <a:solidFill>
                <a:srgbClr val="000000"/>
              </a:solidFill>
            </a:endParaRPr>
          </a:p>
        </p:txBody>
      </p:sp>
    </p:spTree>
    <p:extLst>
      <p:ext uri="{BB962C8B-B14F-4D97-AF65-F5344CB8AC3E}">
        <p14:creationId xmlns:p14="http://schemas.microsoft.com/office/powerpoint/2010/main" val="1199826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029"/>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2365E0-B83C-4FF8-98AB-C6E8D5637999}" type="slidenum">
              <a:rPr lang="es-ES" altLang="en-US">
                <a:solidFill>
                  <a:srgbClr val="000000"/>
                </a:solidFill>
              </a:rPr>
              <a:pPr>
                <a:defRPr/>
              </a:pPr>
              <a:t>‹#›</a:t>
            </a:fld>
            <a:endParaRPr lang="es-ES" altLang="en-US">
              <a:solidFill>
                <a:srgbClr val="000000"/>
              </a:solidFill>
            </a:endParaRPr>
          </a:p>
        </p:txBody>
      </p:sp>
    </p:spTree>
    <p:extLst>
      <p:ext uri="{BB962C8B-B14F-4D97-AF65-F5344CB8AC3E}">
        <p14:creationId xmlns:p14="http://schemas.microsoft.com/office/powerpoint/2010/main" val="1886783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FB3CCA-082F-41B9-8D30-5F684415F16E}" type="slidenum">
              <a:rPr lang="es-ES" altLang="en-US">
                <a:solidFill>
                  <a:srgbClr val="000000"/>
                </a:solidFill>
              </a:rPr>
              <a:pPr>
                <a:defRPr/>
              </a:pPr>
              <a:t>‹#›</a:t>
            </a:fld>
            <a:endParaRPr lang="es-ES" altLang="en-US">
              <a:solidFill>
                <a:srgbClr val="000000"/>
              </a:solidFill>
            </a:endParaRPr>
          </a:p>
        </p:txBody>
      </p:sp>
    </p:spTree>
    <p:extLst>
      <p:ext uri="{BB962C8B-B14F-4D97-AF65-F5344CB8AC3E}">
        <p14:creationId xmlns:p14="http://schemas.microsoft.com/office/powerpoint/2010/main" val="1081142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029"/>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1BA94DE-EA81-4E75-9637-0E09FA174F12}" type="slidenum">
              <a:rPr lang="es-ES" altLang="en-US">
                <a:solidFill>
                  <a:srgbClr val="000000"/>
                </a:solidFill>
              </a:rPr>
              <a:pPr>
                <a:defRPr/>
              </a:pPr>
              <a:t>‹#›</a:t>
            </a:fld>
            <a:endParaRPr lang="es-ES" altLang="en-US">
              <a:solidFill>
                <a:srgbClr val="000000"/>
              </a:solidFill>
            </a:endParaRPr>
          </a:p>
        </p:txBody>
      </p:sp>
    </p:spTree>
    <p:extLst>
      <p:ext uri="{BB962C8B-B14F-4D97-AF65-F5344CB8AC3E}">
        <p14:creationId xmlns:p14="http://schemas.microsoft.com/office/powerpoint/2010/main" val="1226760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E67E7A1-16CB-4F80-93AC-B296A89F8BAD}" type="slidenum">
              <a:rPr lang="es-ES" altLang="en-US">
                <a:solidFill>
                  <a:srgbClr val="000000"/>
                </a:solidFill>
              </a:rPr>
              <a:pPr>
                <a:defRPr/>
              </a:pPr>
              <a:t>‹#›</a:t>
            </a:fld>
            <a:endParaRPr lang="es-ES" altLang="en-US">
              <a:solidFill>
                <a:srgbClr val="000000"/>
              </a:solidFill>
            </a:endParaRPr>
          </a:p>
        </p:txBody>
      </p:sp>
    </p:spTree>
    <p:extLst>
      <p:ext uri="{BB962C8B-B14F-4D97-AF65-F5344CB8AC3E}">
        <p14:creationId xmlns:p14="http://schemas.microsoft.com/office/powerpoint/2010/main" val="2843374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14EBF1-F8BF-40EA-BFEF-D0469DC43F31}" type="slidenum">
              <a:rPr lang="es-ES" altLang="en-US">
                <a:solidFill>
                  <a:srgbClr val="000000"/>
                </a:solidFill>
              </a:rPr>
              <a:pPr>
                <a:defRPr/>
              </a:pPr>
              <a:t>‹#›</a:t>
            </a:fld>
            <a:endParaRPr lang="es-ES" altLang="en-US">
              <a:solidFill>
                <a:srgbClr val="000000"/>
              </a:solidFill>
            </a:endParaRPr>
          </a:p>
        </p:txBody>
      </p:sp>
    </p:spTree>
    <p:extLst>
      <p:ext uri="{BB962C8B-B14F-4D97-AF65-F5344CB8AC3E}">
        <p14:creationId xmlns:p14="http://schemas.microsoft.com/office/powerpoint/2010/main" val="641102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029"/>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88D097-C517-4F03-92DB-B995B18CC459}" type="slidenum">
              <a:rPr lang="es-ES" altLang="en-US">
                <a:solidFill>
                  <a:srgbClr val="000000"/>
                </a:solidFill>
              </a:rPr>
              <a:pPr>
                <a:defRPr/>
              </a:pPr>
              <a:t>‹#›</a:t>
            </a:fld>
            <a:endParaRPr lang="es-ES" altLang="en-US">
              <a:solidFill>
                <a:srgbClr val="000000"/>
              </a:solidFill>
            </a:endParaRPr>
          </a:p>
        </p:txBody>
      </p:sp>
    </p:spTree>
    <p:extLst>
      <p:ext uri="{BB962C8B-B14F-4D97-AF65-F5344CB8AC3E}">
        <p14:creationId xmlns:p14="http://schemas.microsoft.com/office/powerpoint/2010/main" val="3838849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029"/>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029"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14911E-99F5-4B0C-9B97-E445EF7EB87D}" type="slidenum">
              <a:rPr lang="es-ES" altLang="en-US">
                <a:solidFill>
                  <a:srgbClr val="000000"/>
                </a:solidFill>
              </a:rPr>
              <a:pPr>
                <a:defRPr/>
              </a:pPr>
              <a:t>‹#›</a:t>
            </a:fld>
            <a:endParaRPr lang="es-ES" altLang="en-US">
              <a:solidFill>
                <a:srgbClr val="000000"/>
              </a:solidFill>
            </a:endParaRPr>
          </a:p>
        </p:txBody>
      </p:sp>
    </p:spTree>
    <p:extLst>
      <p:ext uri="{BB962C8B-B14F-4D97-AF65-F5344CB8AC3E}">
        <p14:creationId xmlns:p14="http://schemas.microsoft.com/office/powerpoint/2010/main" val="4265240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s-ES" altLang="en-US">
              <a:solidFill>
                <a:srgbClr val="000000"/>
              </a:solidFill>
              <a:latin typeface="Arial" charset="0"/>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ltLang="en-US">
              <a:solidFill>
                <a:srgbClr val="000000"/>
              </a:solidFill>
              <a:latin typeface="Arial" charset="0"/>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9B0CB3-D69C-480F-9892-72A777A41D12}" type="slidenum">
              <a:rPr lang="es-ES" altLang="en-US">
                <a:solidFill>
                  <a:srgbClr val="000000"/>
                </a:solidFill>
                <a:latin typeface="Arial" charset="0"/>
                <a:cs typeface="Arial" charset="0"/>
              </a:rPr>
              <a:pPr>
                <a:defRPr/>
              </a:pPr>
              <a:t>‹#›</a:t>
            </a:fld>
            <a:endParaRPr lang="es-ES" altLang="en-US">
              <a:solidFill>
                <a:srgbClr val="000000"/>
              </a:solidFill>
              <a:latin typeface="Arial" charset="0"/>
              <a:cs typeface="Arial" charset="0"/>
            </a:endParaRPr>
          </a:p>
        </p:txBody>
      </p:sp>
    </p:spTree>
    <p:extLst>
      <p:ext uri="{BB962C8B-B14F-4D97-AF65-F5344CB8AC3E}">
        <p14:creationId xmlns:p14="http://schemas.microsoft.com/office/powerpoint/2010/main" val="1545437084"/>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bin"/><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bin"/><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oleObject" Target="../embeddings/oleObject1.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wmf"/><Relationship Id="rId4" Type="http://schemas.openxmlformats.org/officeDocument/2006/relationships/oleObject" Target="../embeddings/oleObject3.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bin"/><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wmf"/><Relationship Id="rId5" Type="http://schemas.openxmlformats.org/officeDocument/2006/relationships/image" Target="../media/image14.w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hyperlink" Target="http://m.egwwritings.org/publication.php?pubtype=Book&amp;bookCode=9T&amp;lang=en&amp;pagenumber=51" TargetMode="External"/><Relationship Id="rId2" Type="http://schemas.openxmlformats.org/officeDocument/2006/relationships/audio" Target="../media/audio1.bin"/><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m.egwwritings.org/publication.php?pubtype=Book&amp;bookCode=9T&amp;lang=en&amp;pagenumber=51" TargetMode="External"/><Relationship Id="rId2" Type="http://schemas.openxmlformats.org/officeDocument/2006/relationships/audio" Target="../media/audio1.bin"/><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110"/>
          <p:cNvSpPr>
            <a:spLocks noGrp="1" noChangeArrowheads="1"/>
          </p:cNvSpPr>
          <p:nvPr>
            <p:ph type="ctrTitle"/>
          </p:nvPr>
        </p:nvSpPr>
        <p:spPr>
          <a:xfrm>
            <a:off x="4140200" y="3789363"/>
            <a:ext cx="4826000" cy="544512"/>
          </a:xfrm>
          <a:noFill/>
        </p:spPr>
        <p:txBody>
          <a:bodyPr/>
          <a:lstStyle/>
          <a:p>
            <a:pPr algn="l" eaLnBrk="1" hangingPunct="1"/>
            <a:r>
              <a:rPr lang="es-UY" altLang="en-US" sz="3600" b="1" dirty="0" err="1" smtClean="0">
                <a:solidFill>
                  <a:schemeClr val="bg1"/>
                </a:solidFill>
                <a:latin typeface="Eras Bold ITC" panose="020B0907030504020204" pitchFamily="34" charset="0"/>
              </a:rPr>
              <a:t>Will</a:t>
            </a:r>
            <a:r>
              <a:rPr lang="es-UY" altLang="en-US" sz="3600" b="1" dirty="0" smtClean="0">
                <a:solidFill>
                  <a:schemeClr val="bg1"/>
                </a:solidFill>
                <a:latin typeface="Eras Bold ITC" panose="020B0907030504020204" pitchFamily="34" charset="0"/>
              </a:rPr>
              <a:t> </a:t>
            </a:r>
            <a:r>
              <a:rPr lang="es-UY" altLang="en-US" sz="3600" b="1" dirty="0" err="1" smtClean="0">
                <a:solidFill>
                  <a:schemeClr val="bg1"/>
                </a:solidFill>
                <a:latin typeface="Eras Bold ITC" panose="020B0907030504020204" pitchFamily="34" charset="0"/>
              </a:rPr>
              <a:t>Making</a:t>
            </a:r>
            <a:r>
              <a:rPr lang="es-UY" altLang="en-US" sz="3600" b="1" dirty="0" smtClean="0">
                <a:solidFill>
                  <a:schemeClr val="bg1"/>
                </a:solidFill>
                <a:latin typeface="Eras Bold ITC" panose="020B0907030504020204" pitchFamily="34" charset="0"/>
              </a:rPr>
              <a:t> </a:t>
            </a:r>
            <a:r>
              <a:rPr lang="es-UY" altLang="en-US" sz="3600" b="1" dirty="0" err="1" smtClean="0">
                <a:solidFill>
                  <a:schemeClr val="bg1"/>
                </a:solidFill>
                <a:latin typeface="Eras Bold ITC" panose="020B0907030504020204" pitchFamily="34" charset="0"/>
              </a:rPr>
              <a:t>for</a:t>
            </a:r>
            <a:r>
              <a:rPr lang="es-UY" altLang="en-US" sz="3600" b="1" dirty="0" smtClean="0">
                <a:solidFill>
                  <a:schemeClr val="bg1"/>
                </a:solidFill>
                <a:latin typeface="Eras Bold ITC" panose="020B0907030504020204" pitchFamily="34" charset="0"/>
              </a:rPr>
              <a:t> </a:t>
            </a:r>
            <a:r>
              <a:rPr lang="es-UY" altLang="en-US" sz="3600" b="1" dirty="0" err="1" smtClean="0">
                <a:solidFill>
                  <a:schemeClr val="bg1"/>
                </a:solidFill>
                <a:latin typeface="Eras Bold ITC" panose="020B0907030504020204" pitchFamily="34" charset="0"/>
              </a:rPr>
              <a:t>the</a:t>
            </a:r>
            <a:r>
              <a:rPr lang="es-UY" altLang="en-US" sz="3600" b="1" dirty="0" smtClean="0">
                <a:solidFill>
                  <a:schemeClr val="bg1"/>
                </a:solidFill>
                <a:latin typeface="Eras Bold ITC" panose="020B0907030504020204" pitchFamily="34" charset="0"/>
              </a:rPr>
              <a:t> </a:t>
            </a:r>
            <a:r>
              <a:rPr lang="es-UY" altLang="en-US" sz="3600" b="1" dirty="0" err="1">
                <a:solidFill>
                  <a:schemeClr val="bg1"/>
                </a:solidFill>
                <a:latin typeface="Eras Bold ITC" panose="020B0907030504020204" pitchFamily="34" charset="0"/>
              </a:rPr>
              <a:t>e</a:t>
            </a:r>
            <a:r>
              <a:rPr lang="es-UY" altLang="en-US" sz="3600" b="1" dirty="0" err="1" smtClean="0">
                <a:solidFill>
                  <a:schemeClr val="bg1"/>
                </a:solidFill>
                <a:latin typeface="Eras Bold ITC" panose="020B0907030504020204" pitchFamily="34" charset="0"/>
              </a:rPr>
              <a:t>nd</a:t>
            </a:r>
            <a:r>
              <a:rPr lang="es-UY" altLang="en-US" sz="3600" b="1" dirty="0" smtClean="0">
                <a:solidFill>
                  <a:schemeClr val="bg1"/>
                </a:solidFill>
                <a:latin typeface="Eras Bold ITC" panose="020B0907030504020204" pitchFamily="34" charset="0"/>
              </a:rPr>
              <a:t> </a:t>
            </a:r>
            <a:r>
              <a:rPr lang="es-UY" altLang="en-US" sz="3600" b="1" dirty="0" smtClean="0">
                <a:solidFill>
                  <a:schemeClr val="bg1"/>
                </a:solidFill>
                <a:latin typeface="Eras Bold ITC" panose="020B0907030504020204" pitchFamily="34" charset="0"/>
              </a:rPr>
              <a:t>of </a:t>
            </a:r>
            <a:r>
              <a:rPr lang="es-UY" altLang="en-US" sz="3600" b="1" dirty="0" err="1" smtClean="0">
                <a:solidFill>
                  <a:schemeClr val="bg1"/>
                </a:solidFill>
                <a:latin typeface="Eras Bold ITC" panose="020B0907030504020204" pitchFamily="34" charset="0"/>
              </a:rPr>
              <a:t>life</a:t>
            </a:r>
            <a:endParaRPr lang="es-ES" altLang="en-US" sz="3600" b="1" dirty="0" smtClean="0">
              <a:solidFill>
                <a:schemeClr val="bg1"/>
              </a:solidFill>
              <a:latin typeface="Eras Bold ITC" panose="020B0907030504020204" pitchFamily="34" charset="0"/>
            </a:endParaRPr>
          </a:p>
        </p:txBody>
      </p:sp>
      <p:sp>
        <p:nvSpPr>
          <p:cNvPr id="5" name="Rectangle 4"/>
          <p:cNvSpPr>
            <a:spLocks noChangeArrowheads="1"/>
          </p:cNvSpPr>
          <p:nvPr/>
        </p:nvSpPr>
        <p:spPr bwMode="auto">
          <a:xfrm>
            <a:off x="2411413" y="5289550"/>
            <a:ext cx="7772400" cy="838200"/>
          </a:xfrm>
          <a:prstGeom prst="rect">
            <a:avLst/>
          </a:prstGeom>
          <a:noFill/>
          <a:ln w="9525">
            <a:noFill/>
            <a:miter lim="800000"/>
            <a:headEnd/>
            <a:tailEnd/>
          </a:ln>
          <a:effectLst/>
        </p:spPr>
        <p:txBody>
          <a:bodyPr anchor="b" anchorCtr="1"/>
          <a:lstStyle/>
          <a:p>
            <a:pPr algn="ctr" fontAlgn="auto">
              <a:spcBef>
                <a:spcPts val="0"/>
              </a:spcBef>
              <a:spcAft>
                <a:spcPts val="0"/>
              </a:spcAft>
              <a:defRPr/>
            </a:pPr>
            <a:endParaRPr lang="en-US" sz="2000" b="1" i="1" kern="0" dirty="0">
              <a:solidFill>
                <a:srgbClr val="FFFFFF">
                  <a:lumMod val="20000"/>
                  <a:lumOff val="80000"/>
                </a:srgbClr>
              </a:solidFill>
              <a:effectLst>
                <a:outerShdw blurRad="38100" dist="38100" dir="2700000" algn="tl">
                  <a:srgbClr val="000000"/>
                </a:outerShdw>
              </a:effectLst>
              <a:latin typeface="Script MT Bold" pitchFamily="66" charset="0"/>
              <a:cs typeface="Arial" charset="0"/>
            </a:endParaRPr>
          </a:p>
          <a:p>
            <a:pPr algn="ctr" fontAlgn="auto">
              <a:spcBef>
                <a:spcPts val="0"/>
              </a:spcBef>
              <a:spcAft>
                <a:spcPts val="0"/>
              </a:spcAft>
              <a:defRPr/>
            </a:pPr>
            <a:r>
              <a:rPr lang="en-US" sz="4000" b="1" i="1" kern="0" dirty="0">
                <a:solidFill>
                  <a:srgbClr val="FFFFFF">
                    <a:lumMod val="20000"/>
                    <a:lumOff val="80000"/>
                  </a:srgbClr>
                </a:solidFill>
                <a:effectLst>
                  <a:outerShdw blurRad="38100" dist="38100" dir="2700000" algn="tl">
                    <a:srgbClr val="000000"/>
                  </a:outerShdw>
                </a:effectLst>
                <a:latin typeface="Script MT Bold" pitchFamily="66" charset="0"/>
                <a:cs typeface="Arial" charset="0"/>
              </a:rPr>
              <a:t>Anthony St. E. Hall</a:t>
            </a:r>
            <a:br>
              <a:rPr lang="en-US" sz="4000" b="1" i="1" kern="0" dirty="0">
                <a:solidFill>
                  <a:srgbClr val="FFFFFF">
                    <a:lumMod val="20000"/>
                    <a:lumOff val="80000"/>
                  </a:srgbClr>
                </a:solidFill>
                <a:effectLst>
                  <a:outerShdw blurRad="38100" dist="38100" dir="2700000" algn="tl">
                    <a:srgbClr val="000000"/>
                  </a:outerShdw>
                </a:effectLst>
                <a:latin typeface="Script MT Bold" pitchFamily="66" charset="0"/>
                <a:cs typeface="Arial" charset="0"/>
              </a:rPr>
            </a:br>
            <a:r>
              <a:rPr lang="en-US" b="1" i="1" kern="0" dirty="0">
                <a:solidFill>
                  <a:srgbClr val="FFFFFF">
                    <a:lumMod val="20000"/>
                    <a:lumOff val="80000"/>
                  </a:srgbClr>
                </a:solidFill>
                <a:effectLst>
                  <a:outerShdw blurRad="38100" dist="38100" dir="2700000" algn="tl">
                    <a:srgbClr val="000000"/>
                  </a:outerShdw>
                </a:effectLst>
                <a:latin typeface="Script MT Bold" pitchFamily="66" charset="0"/>
                <a:cs typeface="Arial" charset="0"/>
              </a:rPr>
              <a:t>Pastor/</a:t>
            </a:r>
            <a:r>
              <a:rPr lang="en-US" b="1" i="1" kern="0" dirty="0">
                <a:solidFill>
                  <a:srgbClr val="FFFFFF">
                    <a:lumMod val="20000"/>
                    <a:lumOff val="80000"/>
                  </a:srgbClr>
                </a:solidFill>
                <a:effectLst>
                  <a:outerShdw blurRad="38100" dist="38100" dir="2700000" algn="tl">
                    <a:srgbClr val="000000"/>
                  </a:outerShdw>
                </a:effectLst>
                <a:latin typeface="Script MT Bold" pitchFamily="66" charset="0"/>
                <a:cs typeface="Times New Roman" pitchFamily="18" charset="0"/>
              </a:rPr>
              <a:t>Attorney-at-law</a:t>
            </a:r>
            <a:r>
              <a:rPr lang="en-US" b="1" i="1" kern="0" dirty="0">
                <a:solidFill>
                  <a:srgbClr val="FFFFFF">
                    <a:lumMod val="20000"/>
                    <a:lumOff val="80000"/>
                  </a:srgbClr>
                </a:solidFill>
                <a:effectLst>
                  <a:outerShdw blurRad="38100" dist="38100" dir="2700000" algn="tl">
                    <a:srgbClr val="000000"/>
                  </a:outerShdw>
                </a:effectLst>
                <a:latin typeface="Script MT Bold" pitchFamily="66" charset="0"/>
                <a:cs typeface="Arial" charset="0"/>
              </a:rPr>
              <a:t> </a:t>
            </a:r>
          </a:p>
        </p:txBody>
      </p:sp>
      <p:pic>
        <p:nvPicPr>
          <p:cNvPr id="4" name="Picture 1026" descr="TRS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52400"/>
            <a:ext cx="20304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3782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1" y="228600"/>
            <a:ext cx="7086600" cy="1143000"/>
          </a:xfrm>
        </p:spPr>
        <p:txBody>
          <a:bodyPr/>
          <a:lstStyle/>
          <a:p>
            <a:pPr eaLnBrk="1" hangingPunct="1">
              <a:defRPr/>
            </a:pPr>
            <a:r>
              <a:rPr lang="en-US" dirty="0" smtClean="0">
                <a:solidFill>
                  <a:schemeClr val="bg1"/>
                </a:solidFill>
                <a:latin typeface="Eras Bold ITC" panose="020B0907030504020204" pitchFamily="34" charset="0"/>
              </a:rPr>
              <a:t>Myths: </a:t>
            </a:r>
            <a:endParaRPr lang="en-029" dirty="0" smtClean="0">
              <a:solidFill>
                <a:schemeClr val="bg1"/>
              </a:solidFill>
              <a:latin typeface="Eras Bold ITC" panose="020B0907030504020204" pitchFamily="34" charset="0"/>
            </a:endParaRPr>
          </a:p>
        </p:txBody>
      </p:sp>
      <p:sp>
        <p:nvSpPr>
          <p:cNvPr id="3" name="Content Placeholder 2"/>
          <p:cNvSpPr>
            <a:spLocks noGrp="1"/>
          </p:cNvSpPr>
          <p:nvPr>
            <p:ph idx="1"/>
          </p:nvPr>
        </p:nvSpPr>
        <p:spPr>
          <a:xfrm>
            <a:off x="1905000" y="1600200"/>
            <a:ext cx="7239000" cy="4525963"/>
          </a:xfrm>
        </p:spPr>
        <p:txBody>
          <a:bodyPr/>
          <a:lstStyle/>
          <a:p>
            <a:pPr eaLnBrk="1" hangingPunct="1">
              <a:defRPr/>
            </a:pPr>
            <a:r>
              <a:rPr lang="en-US" sz="4000" dirty="0" smtClean="0">
                <a:solidFill>
                  <a:schemeClr val="bg1"/>
                </a:solidFill>
                <a:latin typeface="Eras Bold ITC" panose="020B0907030504020204" pitchFamily="34" charset="0"/>
              </a:rPr>
              <a:t>Young and have plenty of time.  </a:t>
            </a:r>
          </a:p>
          <a:p>
            <a:pPr marL="0" indent="0" eaLnBrk="1" hangingPunct="1">
              <a:buNone/>
              <a:defRPr/>
            </a:pPr>
            <a:endParaRPr lang="en-US" sz="4000" dirty="0">
              <a:solidFill>
                <a:schemeClr val="bg1"/>
              </a:solidFill>
              <a:latin typeface="Eras Bold ITC" panose="020B0907030504020204" pitchFamily="34" charset="0"/>
            </a:endParaRPr>
          </a:p>
          <a:p>
            <a:pPr marL="0" indent="0" eaLnBrk="1" hangingPunct="1">
              <a:buNone/>
              <a:defRPr/>
            </a:pPr>
            <a:endParaRPr lang="en-US" sz="4000" dirty="0" smtClean="0">
              <a:solidFill>
                <a:schemeClr val="bg1"/>
              </a:solidFill>
              <a:latin typeface="Eras Bold ITC" panose="020B0907030504020204" pitchFamily="34" charset="0"/>
            </a:endParaRPr>
          </a:p>
          <a:p>
            <a:pPr eaLnBrk="1" hangingPunct="1">
              <a:defRPr/>
            </a:pPr>
            <a:r>
              <a:rPr lang="en-US" sz="4000" dirty="0" smtClean="0">
                <a:solidFill>
                  <a:schemeClr val="bg1"/>
                </a:solidFill>
                <a:latin typeface="Eras Bold ITC" panose="020B0907030504020204" pitchFamily="34" charset="0"/>
              </a:rPr>
              <a:t>If I make a will I will die.</a:t>
            </a:r>
            <a:endParaRPr lang="en-029" sz="4000" dirty="0" smtClean="0">
              <a:solidFill>
                <a:schemeClr val="bg1"/>
              </a:solidFill>
              <a:latin typeface="Eras Bold ITC" panose="020B0907030504020204" pitchFamily="34" charset="0"/>
            </a:endParaRPr>
          </a:p>
          <a:p>
            <a:pPr eaLnBrk="1" hangingPunct="1">
              <a:defRPr/>
            </a:pPr>
            <a:endParaRPr lang="en-029" sz="4000" dirty="0" smtClean="0">
              <a:solidFill>
                <a:schemeClr val="bg1"/>
              </a:solidFill>
              <a:latin typeface="Eras Bold ITC" panose="020B0907030504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28600"/>
            <a:ext cx="7010400" cy="4530725"/>
          </a:xfrm>
        </p:spPr>
        <p:txBody>
          <a:bodyPr/>
          <a:lstStyle/>
          <a:p>
            <a:pPr eaLnBrk="1" hangingPunct="1">
              <a:defRPr/>
            </a:pPr>
            <a:r>
              <a:rPr lang="en-US" sz="2000" b="1" dirty="0" smtClean="0">
                <a:solidFill>
                  <a:schemeClr val="bg1"/>
                </a:solidFill>
                <a:latin typeface="Eras Bold ITC" panose="020B0907030504020204" pitchFamily="34" charset="0"/>
              </a:rPr>
              <a:t>The Adventist Home, page 396, </a:t>
            </a:r>
            <a:endParaRPr lang="en-US" dirty="0" smtClean="0">
              <a:solidFill>
                <a:schemeClr val="bg1"/>
              </a:solidFill>
              <a:latin typeface="Eras Bold ITC" panose="020B0907030504020204" pitchFamily="34" charset="0"/>
            </a:endParaRPr>
          </a:p>
          <a:p>
            <a:pPr marL="0" indent="0" eaLnBrk="1" hangingPunct="1">
              <a:buNone/>
              <a:defRPr/>
            </a:pPr>
            <a:r>
              <a:rPr lang="en-US" dirty="0" smtClean="0">
                <a:solidFill>
                  <a:schemeClr val="bg1"/>
                </a:solidFill>
                <a:latin typeface="Eras Bold ITC" panose="020B0907030504020204" pitchFamily="34" charset="0"/>
              </a:rPr>
              <a:t>“Many are not exercised upon the subject of making their wills while they are in apparent health. But this precaution should be taken by our brethren. They should know their financial standing and should not allow their business to become entangled. They should arrange their property in such a manner that they may leave it at any time.” </a:t>
            </a:r>
            <a:endParaRPr lang="en-029" dirty="0" smtClean="0">
              <a:solidFill>
                <a:schemeClr val="bg1"/>
              </a:solidFill>
              <a:latin typeface="Eras Bold ITC" panose="020B0907030504020204" pitchFamily="34" charset="0"/>
            </a:endParaRPr>
          </a:p>
          <a:p>
            <a:pPr eaLnBrk="1" hangingPunct="1">
              <a:defRPr/>
            </a:pPr>
            <a:endParaRPr lang="en-029" dirty="0" smtClean="0">
              <a:solidFill>
                <a:schemeClr val="bg1"/>
              </a:solidFill>
              <a:latin typeface="Eras Bold ITC" panose="020B0907030504020204" pitchFamily="34" charset="0"/>
            </a:endParaRPr>
          </a:p>
        </p:txBody>
      </p:sp>
      <p:pic>
        <p:nvPicPr>
          <p:cNvPr id="6" name="Picture 3" descr="http://www.whiteestate.org/pathways/images/e_whit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1163782" cy="164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304800"/>
            <a:ext cx="7010400" cy="4530725"/>
          </a:xfrm>
        </p:spPr>
        <p:txBody>
          <a:bodyPr/>
          <a:lstStyle/>
          <a:p>
            <a:pPr eaLnBrk="1" hangingPunct="1">
              <a:defRPr/>
            </a:pPr>
            <a:r>
              <a:rPr lang="en-US" sz="2000" b="1" dirty="0" smtClean="0">
                <a:solidFill>
                  <a:schemeClr val="bg1"/>
                </a:solidFill>
                <a:latin typeface="Eras Bold ITC" panose="020B0907030504020204" pitchFamily="34" charset="0"/>
              </a:rPr>
              <a:t>The Adventist Home, page 397</a:t>
            </a:r>
            <a:endParaRPr lang="en-US" dirty="0" smtClean="0">
              <a:solidFill>
                <a:schemeClr val="bg1"/>
              </a:solidFill>
              <a:latin typeface="Eras Bold ITC" panose="020B0907030504020204" pitchFamily="34" charset="0"/>
            </a:endParaRPr>
          </a:p>
          <a:p>
            <a:pPr marL="0" indent="0" eaLnBrk="1" hangingPunct="1">
              <a:buNone/>
              <a:defRPr/>
            </a:pPr>
            <a:r>
              <a:rPr lang="en-US" dirty="0" smtClean="0">
                <a:solidFill>
                  <a:schemeClr val="bg1"/>
                </a:solidFill>
                <a:latin typeface="Eras Bold ITC" panose="020B0907030504020204" pitchFamily="34" charset="0"/>
              </a:rPr>
              <a:t>Wills should be made in a manner to stand the test of law. After they are drawn, they may remain for years and do no harm, if donations continue to be made from time to time as the cause has need. Death will not come one day sooner, brethren, because you have made your will. </a:t>
            </a:r>
            <a:endParaRPr lang="en-029" dirty="0" smtClean="0">
              <a:solidFill>
                <a:schemeClr val="bg1"/>
              </a:solidFill>
              <a:latin typeface="Eras Bold ITC" panose="020B0907030504020204" pitchFamily="34" charset="0"/>
            </a:endParaRPr>
          </a:p>
        </p:txBody>
      </p:sp>
      <p:pic>
        <p:nvPicPr>
          <p:cNvPr id="6" name="Picture 3" descr="http://www.whiteestate.org/pathways/images/e_whit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1163782" cy="164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52400"/>
            <a:ext cx="6781800" cy="6248400"/>
          </a:xfrm>
        </p:spPr>
        <p:txBody>
          <a:bodyPr/>
          <a:lstStyle/>
          <a:p>
            <a:pPr eaLnBrk="1" hangingPunct="1">
              <a:defRPr/>
            </a:pPr>
            <a:r>
              <a:rPr lang="en-US" sz="1600" b="1" dirty="0" smtClean="0">
                <a:solidFill>
                  <a:schemeClr val="bg1"/>
                </a:solidFill>
                <a:latin typeface="Eras Bold ITC" panose="020B0907030504020204" pitchFamily="34" charset="0"/>
              </a:rPr>
              <a:t>The Adventist Home, page 397</a:t>
            </a:r>
            <a:endParaRPr lang="en-029" sz="1600" b="1" dirty="0" smtClean="0">
              <a:solidFill>
                <a:schemeClr val="bg1"/>
              </a:solidFill>
              <a:latin typeface="Eras Bold ITC" panose="020B0907030504020204" pitchFamily="34" charset="0"/>
            </a:endParaRPr>
          </a:p>
          <a:p>
            <a:pPr marL="0" indent="0" eaLnBrk="1" hangingPunct="1">
              <a:buNone/>
              <a:defRPr/>
            </a:pPr>
            <a:r>
              <a:rPr lang="en-US" sz="2900" dirty="0" smtClean="0">
                <a:solidFill>
                  <a:schemeClr val="bg1"/>
                </a:solidFill>
                <a:latin typeface="Eras Bold ITC" panose="020B0907030504020204" pitchFamily="34" charset="0"/>
              </a:rPr>
              <a:t>“In disposing of your property by will to your relatives, be sure that you do not forget God's cause. You are His agents, holding His property; and </a:t>
            </a:r>
            <a:r>
              <a:rPr lang="en-US" sz="2900" u="sng" dirty="0" smtClean="0">
                <a:solidFill>
                  <a:schemeClr val="bg1"/>
                </a:solidFill>
                <a:latin typeface="Eras Bold ITC" panose="020B0907030504020204" pitchFamily="34" charset="0"/>
              </a:rPr>
              <a:t>His claims should have your first consideration.</a:t>
            </a:r>
            <a:r>
              <a:rPr lang="en-US" sz="2900" dirty="0" smtClean="0">
                <a:solidFill>
                  <a:schemeClr val="bg1"/>
                </a:solidFill>
                <a:latin typeface="Eras Bold ITC" panose="020B0907030504020204" pitchFamily="34" charset="0"/>
              </a:rPr>
              <a:t> Your wife and children, of course, should not be left destitute; provision should be made for them </a:t>
            </a:r>
            <a:r>
              <a:rPr lang="en-US" sz="2900" u="sng" dirty="0" smtClean="0">
                <a:solidFill>
                  <a:schemeClr val="bg1"/>
                </a:solidFill>
                <a:latin typeface="Eras Bold ITC" panose="020B0907030504020204" pitchFamily="34" charset="0"/>
              </a:rPr>
              <a:t>if they are needy</a:t>
            </a:r>
            <a:r>
              <a:rPr lang="en-US" sz="2900" dirty="0" smtClean="0">
                <a:solidFill>
                  <a:schemeClr val="bg1"/>
                </a:solidFill>
                <a:latin typeface="Eras Bold ITC" panose="020B0907030504020204" pitchFamily="34" charset="0"/>
              </a:rPr>
              <a:t>. But </a:t>
            </a:r>
            <a:r>
              <a:rPr lang="en-US" sz="2900" u="sng" dirty="0" smtClean="0">
                <a:solidFill>
                  <a:schemeClr val="bg1"/>
                </a:solidFill>
                <a:latin typeface="Eras Bold ITC" panose="020B0907030504020204" pitchFamily="34" charset="0"/>
              </a:rPr>
              <a:t>do not, simply because it is customary, bring into your will a long line of relatives who are not needy.” </a:t>
            </a:r>
            <a:endParaRPr lang="en-029" sz="2900" u="sng" dirty="0" smtClean="0">
              <a:solidFill>
                <a:schemeClr val="bg1"/>
              </a:solidFill>
              <a:latin typeface="Eras Bold ITC" panose="020B0907030504020204" pitchFamily="34" charset="0"/>
            </a:endParaRPr>
          </a:p>
          <a:p>
            <a:pPr eaLnBrk="1" hangingPunct="1">
              <a:defRPr/>
            </a:pPr>
            <a:endParaRPr lang="en-029" sz="2800" dirty="0" smtClean="0">
              <a:solidFill>
                <a:schemeClr val="bg1"/>
              </a:solidFill>
              <a:latin typeface="Eras Bold ITC" panose="020B0907030504020204" pitchFamily="34" charset="0"/>
            </a:endParaRPr>
          </a:p>
        </p:txBody>
      </p:sp>
      <p:pic>
        <p:nvPicPr>
          <p:cNvPr id="6" name="Picture 3" descr="http://www.whiteestate.org/pathways/images/e_whit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1163782" cy="164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1981200" y="1295400"/>
            <a:ext cx="6764338" cy="3416320"/>
          </a:xfrm>
          <a:prstGeom prst="rect">
            <a:avLst/>
          </a:prstGeom>
          <a:noFill/>
          <a:ln w="9525">
            <a:noFill/>
            <a:miter lim="800000"/>
            <a:headEnd/>
            <a:tailEnd/>
          </a:ln>
          <a:effectLst/>
        </p:spPr>
        <p:txBody>
          <a:bodyPr wrap="square">
            <a:spAutoFit/>
          </a:bodyPr>
          <a:lstStyle/>
          <a:p>
            <a:pPr algn="ctr">
              <a:defRPr/>
            </a:pPr>
            <a:r>
              <a:rPr lang="en-US" sz="3600" dirty="0">
                <a:solidFill>
                  <a:schemeClr val="bg1"/>
                </a:solidFill>
                <a:latin typeface="Eras Bold ITC" panose="020B0907030504020204" pitchFamily="34" charset="0"/>
              </a:rPr>
              <a:t>“</a:t>
            </a:r>
            <a:r>
              <a:rPr lang="en-US" sz="3600" b="1" dirty="0">
                <a:solidFill>
                  <a:schemeClr val="bg1"/>
                </a:solidFill>
                <a:effectLst>
                  <a:outerShdw blurRad="38100" dist="38100" dir="2700000" algn="tl">
                    <a:srgbClr val="000000"/>
                  </a:outerShdw>
                </a:effectLst>
                <a:latin typeface="Eras Bold ITC" panose="020B0907030504020204" pitchFamily="34" charset="0"/>
              </a:rPr>
              <a:t>If they have children who are afflicted* or are struggling* in poverty,* and who will make a judicious use of means*, they should be considered. </a:t>
            </a:r>
            <a:endParaRPr lang="en-US" dirty="0">
              <a:solidFill>
                <a:schemeClr val="bg1"/>
              </a:solidFill>
              <a:latin typeface="Eras Bold ITC" panose="020B0907030504020204" pitchFamily="34" charset="0"/>
            </a:endParaRPr>
          </a:p>
        </p:txBody>
      </p:sp>
      <p:pic>
        <p:nvPicPr>
          <p:cNvPr id="8" name="Picture 3" descr="http://www.whiteestate.org/pathways/images/e_whit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8600"/>
            <a:ext cx="1163782" cy="164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Grp="1" noChangeArrowheads="1"/>
          </p:cNvSpPr>
          <p:nvPr>
            <p:ph type="body" sz="half" idx="2"/>
          </p:nvPr>
        </p:nvSpPr>
        <p:spPr>
          <a:xfrm>
            <a:off x="1981200" y="838200"/>
            <a:ext cx="6934200" cy="4114800"/>
          </a:xfrm>
        </p:spPr>
        <p:txBody>
          <a:bodyPr/>
          <a:lstStyle/>
          <a:p>
            <a:pPr marL="0">
              <a:spcBef>
                <a:spcPct val="0"/>
              </a:spcBef>
              <a:buFontTx/>
              <a:buNone/>
              <a:defRPr/>
            </a:pPr>
            <a:r>
              <a:rPr lang="en-US" sz="4000" b="1" dirty="0" smtClean="0">
                <a:solidFill>
                  <a:schemeClr val="bg1"/>
                </a:solidFill>
                <a:latin typeface="Eras Bold ITC" panose="020B0907030504020204" pitchFamily="34" charset="0"/>
              </a:rPr>
              <a:t>But if they have unbelieving children* who have abundance of this world,* and who are serving the world,* </a:t>
            </a:r>
            <a:r>
              <a:rPr lang="en-US" sz="4000" b="1" u="sng" dirty="0" smtClean="0">
                <a:solidFill>
                  <a:schemeClr val="bg1"/>
                </a:solidFill>
                <a:latin typeface="Eras Bold ITC" panose="020B0907030504020204" pitchFamily="34" charset="0"/>
              </a:rPr>
              <a:t>they commit a sin </a:t>
            </a:r>
            <a:r>
              <a:rPr lang="en-US" sz="4000" b="1" dirty="0" smtClean="0">
                <a:solidFill>
                  <a:schemeClr val="bg1"/>
                </a:solidFill>
                <a:latin typeface="Eras Bold ITC" panose="020B0907030504020204" pitchFamily="34" charset="0"/>
              </a:rPr>
              <a:t>against the Master who has made them His stewards,</a:t>
            </a:r>
          </a:p>
          <a:p>
            <a:pPr>
              <a:defRPr/>
            </a:pPr>
            <a:endParaRPr lang="en-US" dirty="0" smtClean="0">
              <a:solidFill>
                <a:schemeClr val="bg1"/>
              </a:solidFill>
              <a:latin typeface="Eras Bold ITC" panose="020B0907030504020204" pitchFamily="34" charset="0"/>
            </a:endParaRPr>
          </a:p>
        </p:txBody>
      </p:sp>
      <p:pic>
        <p:nvPicPr>
          <p:cNvPr id="10" name="Picture 3" descr="http://www.whiteestate.org/pathways/images/e_whit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1163782" cy="164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p:sndAc>
      <p:stSnd>
        <p:snd r:embed="rId2" name="CAMERA.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sz="half" idx="1"/>
          </p:nvPr>
        </p:nvSpPr>
        <p:spPr>
          <a:xfrm>
            <a:off x="2286000" y="1143000"/>
            <a:ext cx="6553200" cy="4114800"/>
          </a:xfrm>
        </p:spPr>
        <p:txBody>
          <a:bodyPr/>
          <a:lstStyle/>
          <a:p>
            <a:pPr>
              <a:spcBef>
                <a:spcPct val="0"/>
              </a:spcBef>
              <a:buFontTx/>
              <a:buNone/>
              <a:defRPr/>
            </a:pPr>
            <a:r>
              <a:rPr lang="en-US" b="1" dirty="0" smtClean="0">
                <a:solidFill>
                  <a:schemeClr val="bg1"/>
                </a:solidFill>
                <a:latin typeface="Eras Bold ITC" panose="020B0907030504020204" pitchFamily="34" charset="0"/>
              </a:rPr>
              <a:t>	… </a:t>
            </a:r>
            <a:r>
              <a:rPr lang="en-US" sz="4000" b="1" dirty="0" smtClean="0">
                <a:solidFill>
                  <a:schemeClr val="bg1"/>
                </a:solidFill>
                <a:latin typeface="Eras Bold ITC" panose="020B0907030504020204" pitchFamily="34" charset="0"/>
              </a:rPr>
              <a:t>by placing means in their  hands merely because they are their children.”</a:t>
            </a:r>
            <a:r>
              <a:rPr lang="en-US" sz="2800" dirty="0">
                <a:solidFill>
                  <a:schemeClr val="bg1"/>
                </a:solidFill>
                <a:latin typeface="Eras Bold ITC" panose="020B0907030504020204" pitchFamily="34" charset="0"/>
              </a:rPr>
              <a:t> </a:t>
            </a:r>
            <a:r>
              <a:rPr lang="en-US" sz="2400" i="1" dirty="0" smtClean="0">
                <a:solidFill>
                  <a:schemeClr val="bg1"/>
                </a:solidFill>
                <a:latin typeface="Eras Bold ITC" panose="020B0907030504020204" pitchFamily="34" charset="0"/>
              </a:rPr>
              <a:t>C.S. 330</a:t>
            </a:r>
          </a:p>
        </p:txBody>
      </p:sp>
      <p:pic>
        <p:nvPicPr>
          <p:cNvPr id="10" name="Picture 3" descr="http://www.whiteestate.org/pathways/images/e_whit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1163782" cy="164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p:sndAc>
      <p:stSnd>
        <p:snd r:embed="rId2" name="CAMERA.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5"/>
          <p:cNvSpPr>
            <a:spLocks noChangeArrowheads="1"/>
          </p:cNvSpPr>
          <p:nvPr/>
        </p:nvSpPr>
        <p:spPr bwMode="auto">
          <a:xfrm>
            <a:off x="0" y="2147888"/>
            <a:ext cx="776763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solidFill>
                <a:schemeClr val="bg1"/>
              </a:solidFill>
            </a:endParaRPr>
          </a:p>
        </p:txBody>
      </p:sp>
      <p:sp>
        <p:nvSpPr>
          <p:cNvPr id="3" name="Title 2"/>
          <p:cNvSpPr>
            <a:spLocks noGrp="1"/>
          </p:cNvSpPr>
          <p:nvPr>
            <p:ph type="title"/>
          </p:nvPr>
        </p:nvSpPr>
        <p:spPr>
          <a:xfrm>
            <a:off x="2133600" y="-25400"/>
            <a:ext cx="7010400" cy="1143000"/>
          </a:xfrm>
        </p:spPr>
        <p:txBody>
          <a:bodyPr/>
          <a:lstStyle/>
          <a:p>
            <a:r>
              <a:rPr lang="en-029" dirty="0" smtClean="0">
                <a:solidFill>
                  <a:schemeClr val="bg1"/>
                </a:solidFill>
                <a:latin typeface="Eras Bold ITC" panose="020B0907030504020204" pitchFamily="34" charset="0"/>
              </a:rPr>
              <a:t>THE CHRISTIAN WILL</a:t>
            </a:r>
            <a:endParaRPr lang="en-029" dirty="0">
              <a:solidFill>
                <a:schemeClr val="bg1"/>
              </a:solidFill>
              <a:latin typeface="Eras Bold ITC" panose="020B0907030504020204" pitchFamily="34" charset="0"/>
            </a:endParaRPr>
          </a:p>
        </p:txBody>
      </p:sp>
      <p:sp>
        <p:nvSpPr>
          <p:cNvPr id="4" name="TextBox 3"/>
          <p:cNvSpPr txBox="1"/>
          <p:nvPr/>
        </p:nvSpPr>
        <p:spPr>
          <a:xfrm>
            <a:off x="1828800" y="2057400"/>
            <a:ext cx="7315200" cy="2800767"/>
          </a:xfrm>
          <a:prstGeom prst="rect">
            <a:avLst/>
          </a:prstGeom>
          <a:noFill/>
        </p:spPr>
        <p:txBody>
          <a:bodyPr wrap="square" rtlCol="0">
            <a:spAutoFit/>
          </a:bodyPr>
          <a:lstStyle/>
          <a:p>
            <a:r>
              <a:rPr lang="en-029" sz="4400" dirty="0" smtClean="0">
                <a:solidFill>
                  <a:schemeClr val="bg1"/>
                </a:solidFill>
                <a:latin typeface="Eras Bold ITC" panose="020B0907030504020204" pitchFamily="34" charset="0"/>
              </a:rPr>
              <a:t>PROVIDES:</a:t>
            </a:r>
          </a:p>
          <a:p>
            <a:r>
              <a:rPr lang="en-029" sz="4400" dirty="0" smtClean="0">
                <a:solidFill>
                  <a:schemeClr val="bg1"/>
                </a:solidFill>
                <a:latin typeface="Eras Bold ITC" panose="020B0907030504020204" pitchFamily="34" charset="0"/>
              </a:rPr>
              <a:t>For Loved Ones</a:t>
            </a:r>
          </a:p>
          <a:p>
            <a:r>
              <a:rPr lang="en-029" sz="4400" dirty="0" smtClean="0">
                <a:solidFill>
                  <a:schemeClr val="bg1"/>
                </a:solidFill>
                <a:latin typeface="Eras Bold ITC" panose="020B0907030504020204" pitchFamily="34" charset="0"/>
              </a:rPr>
              <a:t>For those less fortunate</a:t>
            </a:r>
          </a:p>
          <a:p>
            <a:r>
              <a:rPr lang="en-029" sz="4400" dirty="0" smtClean="0">
                <a:solidFill>
                  <a:schemeClr val="bg1"/>
                </a:solidFill>
                <a:latin typeface="Eras Bold ITC" panose="020B0907030504020204" pitchFamily="34" charset="0"/>
              </a:rPr>
              <a:t>For the Lord’s work</a:t>
            </a:r>
            <a:endParaRPr lang="en-029" sz="4400" dirty="0">
              <a:solidFill>
                <a:schemeClr val="bg1"/>
              </a:solidFill>
              <a:latin typeface="Eras Bold ITC" panose="020B0907030504020204" pitchFamily="34" charset="0"/>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09800" y="76200"/>
            <a:ext cx="6934200" cy="762000"/>
          </a:xfrm>
        </p:spPr>
        <p:txBody>
          <a:bodyPr/>
          <a:lstStyle/>
          <a:p>
            <a:pPr eaLnBrk="1" hangingPunct="1">
              <a:defRPr/>
            </a:pPr>
            <a:r>
              <a:rPr lang="en-US" b="1" dirty="0" smtClean="0">
                <a:solidFill>
                  <a:schemeClr val="bg1"/>
                </a:solidFill>
                <a:latin typeface="Eras Bold ITC" panose="020B0907030504020204" pitchFamily="34" charset="0"/>
              </a:rPr>
              <a:t>WHY MAKE A WILL?</a:t>
            </a:r>
            <a:endParaRPr lang="en-US" dirty="0" smtClean="0">
              <a:solidFill>
                <a:schemeClr val="bg1"/>
              </a:solidFill>
              <a:latin typeface="Eras Bold ITC" panose="020B0907030504020204" pitchFamily="34" charset="0"/>
            </a:endParaRPr>
          </a:p>
        </p:txBody>
      </p:sp>
      <p:sp>
        <p:nvSpPr>
          <p:cNvPr id="7171" name="Rectangle 3"/>
          <p:cNvSpPr>
            <a:spLocks noGrp="1" noChangeArrowheads="1"/>
          </p:cNvSpPr>
          <p:nvPr>
            <p:ph idx="1"/>
          </p:nvPr>
        </p:nvSpPr>
        <p:spPr>
          <a:xfrm>
            <a:off x="1752600" y="1143000"/>
            <a:ext cx="7391400" cy="5105400"/>
          </a:xfrm>
        </p:spPr>
        <p:txBody>
          <a:bodyPr/>
          <a:lstStyle/>
          <a:p>
            <a:pPr eaLnBrk="1" hangingPunct="1">
              <a:defRPr/>
            </a:pPr>
            <a:r>
              <a:rPr lang="en-US" sz="2700" dirty="0" smtClean="0">
                <a:solidFill>
                  <a:schemeClr val="bg1"/>
                </a:solidFill>
                <a:latin typeface="Eras Bold ITC" panose="020B0907030504020204" pitchFamily="34" charset="0"/>
              </a:rPr>
              <a:t>To make gifts to persons / charities of choice - </a:t>
            </a:r>
            <a:r>
              <a:rPr lang="en-US" sz="2700" dirty="0" err="1" smtClean="0">
                <a:solidFill>
                  <a:schemeClr val="bg1"/>
                </a:solidFill>
                <a:latin typeface="Eras Bold ITC" panose="020B0907030504020204" pitchFamily="34" charset="0"/>
              </a:rPr>
              <a:t>eg</a:t>
            </a:r>
            <a:r>
              <a:rPr lang="en-US" sz="2700" dirty="0" smtClean="0">
                <a:solidFill>
                  <a:schemeClr val="bg1"/>
                </a:solidFill>
                <a:latin typeface="Eras Bold ITC" panose="020B0907030504020204" pitchFamily="34" charset="0"/>
              </a:rPr>
              <a:t>. Church, Red Cross</a:t>
            </a:r>
          </a:p>
          <a:p>
            <a:pPr eaLnBrk="1" hangingPunct="1">
              <a:defRPr/>
            </a:pPr>
            <a:r>
              <a:rPr lang="en-US" sz="2700" dirty="0" smtClean="0">
                <a:solidFill>
                  <a:schemeClr val="bg1"/>
                </a:solidFill>
                <a:latin typeface="Eras Bold ITC" panose="020B0907030504020204" pitchFamily="34" charset="0"/>
              </a:rPr>
              <a:t>to make special provision for certain dependants - Trust, appoint guardians</a:t>
            </a:r>
          </a:p>
          <a:p>
            <a:pPr eaLnBrk="1" hangingPunct="1">
              <a:defRPr/>
            </a:pPr>
            <a:r>
              <a:rPr lang="en-US" sz="2700" dirty="0" smtClean="0">
                <a:solidFill>
                  <a:schemeClr val="bg1"/>
                </a:solidFill>
                <a:latin typeface="Eras Bold ITC" panose="020B0907030504020204" pitchFamily="34" charset="0"/>
              </a:rPr>
              <a:t>to appoint trustworthy person(s) to administer estate</a:t>
            </a:r>
          </a:p>
          <a:p>
            <a:pPr eaLnBrk="1" hangingPunct="1">
              <a:defRPr/>
            </a:pPr>
            <a:r>
              <a:rPr lang="en-US" sz="2700" dirty="0" smtClean="0">
                <a:solidFill>
                  <a:schemeClr val="bg1"/>
                </a:solidFill>
                <a:latin typeface="Eras Bold ITC" panose="020B0907030504020204" pitchFamily="34" charset="0"/>
              </a:rPr>
              <a:t>most importantly, ensures you have left a clear statement of your wishes, helping to avoid adding extra stress for your family </a:t>
            </a:r>
          </a:p>
          <a:p>
            <a:pPr eaLnBrk="1" hangingPunct="1">
              <a:defRPr/>
            </a:pPr>
            <a:r>
              <a:rPr lang="en-US" sz="2700" dirty="0" smtClean="0">
                <a:solidFill>
                  <a:schemeClr val="bg1"/>
                </a:solidFill>
                <a:latin typeface="Eras Bold ITC" panose="020B0907030504020204" pitchFamily="34" charset="0"/>
              </a:rPr>
              <a:t>to avoid intestacy - i.e. no will made…… Intestate Succession Act will apply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 calcmode="lin" valueType="num">
                                      <p:cBhvr additive="base">
                                        <p:cTn id="12"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17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0" end="0"/>
                                            </p:txEl>
                                          </p:spTgt>
                                        </p:tgtEl>
                                        <p:attrNameLst>
                                          <p:attrName>ppt_c</p:attrName>
                                        </p:attrNameLst>
                                      </p:cBhvr>
                                      <p:to>
                                        <a:schemeClr val="tx1"/>
                                      </p:to>
                                    </p:animClr>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171">
                                            <p:txEl>
                                              <p:pRg st="1" end="1"/>
                                            </p:txEl>
                                          </p:spTgt>
                                        </p:tgtEl>
                                        <p:attrNameLst>
                                          <p:attrName>style.visibility</p:attrName>
                                        </p:attrNameLst>
                                      </p:cBhvr>
                                      <p:to>
                                        <p:strVal val="visible"/>
                                      </p:to>
                                    </p:set>
                                    <p:anim calcmode="lin" valueType="num">
                                      <p:cBhvr additive="base">
                                        <p:cTn id="18"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717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1" end="1"/>
                                            </p:txEl>
                                          </p:spTgt>
                                        </p:tgtEl>
                                        <p:attrNameLst>
                                          <p:attrName>ppt_c</p:attrName>
                                        </p:attrNameLst>
                                      </p:cBhvr>
                                      <p:to>
                                        <a:schemeClr val="tx1"/>
                                      </p:to>
                                    </p:animClr>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7171">
                                            <p:txEl>
                                              <p:pRg st="2" end="2"/>
                                            </p:txEl>
                                          </p:spTgt>
                                        </p:tgtEl>
                                        <p:attrNameLst>
                                          <p:attrName>style.visibility</p:attrName>
                                        </p:attrNameLst>
                                      </p:cBhvr>
                                      <p:to>
                                        <p:strVal val="visible"/>
                                      </p:to>
                                    </p:set>
                                    <p:anim calcmode="lin" valueType="num">
                                      <p:cBhvr additive="base">
                                        <p:cTn id="24"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717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2" end="2"/>
                                            </p:txEl>
                                          </p:spTgt>
                                        </p:tgtEl>
                                        <p:attrNameLst>
                                          <p:attrName>ppt_c</p:attrName>
                                        </p:attrNameLst>
                                      </p:cBhvr>
                                      <p:to>
                                        <a:schemeClr val="tx1"/>
                                      </p:to>
                                    </p:animClr>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7171">
                                            <p:txEl>
                                              <p:pRg st="3" end="3"/>
                                            </p:txEl>
                                          </p:spTgt>
                                        </p:tgtEl>
                                        <p:attrNameLst>
                                          <p:attrName>style.visibility</p:attrName>
                                        </p:attrNameLst>
                                      </p:cBhvr>
                                      <p:to>
                                        <p:strVal val="visible"/>
                                      </p:to>
                                    </p:set>
                                    <p:anim calcmode="lin" valueType="num">
                                      <p:cBhvr additive="base">
                                        <p:cTn id="30"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717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3" end="3"/>
                                            </p:txEl>
                                          </p:spTgt>
                                        </p:tgtEl>
                                        <p:attrNameLst>
                                          <p:attrName>ppt_c</p:attrName>
                                        </p:attrNameLst>
                                      </p:cBhvr>
                                      <p:to>
                                        <a:schemeClr val="tx1"/>
                                      </p:to>
                                    </p:animClr>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7171">
                                            <p:txEl>
                                              <p:pRg st="4" end="4"/>
                                            </p:txEl>
                                          </p:spTgt>
                                        </p:tgtEl>
                                        <p:attrNameLst>
                                          <p:attrName>style.visibility</p:attrName>
                                        </p:attrNameLst>
                                      </p:cBhvr>
                                      <p:to>
                                        <p:strVal val="visible"/>
                                      </p:to>
                                    </p:set>
                                    <p:anim calcmode="lin" valueType="num">
                                      <p:cBhvr additive="base">
                                        <p:cTn id="36" dur="500" fill="hold"/>
                                        <p:tgtEl>
                                          <p:spTgt spid="7171">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717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4" end="4"/>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412"/>
            <a:ext cx="7086600" cy="1143000"/>
          </a:xfrm>
        </p:spPr>
        <p:txBody>
          <a:bodyPr/>
          <a:lstStyle/>
          <a:p>
            <a:pPr>
              <a:defRPr/>
            </a:pPr>
            <a:r>
              <a:rPr lang="en-GB" sz="2800" dirty="0">
                <a:solidFill>
                  <a:schemeClr val="bg1"/>
                </a:solidFill>
                <a:effectLst/>
                <a:latin typeface="Eras Bold ITC" panose="020B0907030504020204" pitchFamily="34" charset="0"/>
              </a:rPr>
              <a:t>CLASSES OF PERSONS ENTITLED TO INHERIT ON AN INTESTACY </a:t>
            </a:r>
            <a:endParaRPr lang="en-029" sz="2800" dirty="0">
              <a:solidFill>
                <a:schemeClr val="bg1"/>
              </a:solidFill>
              <a:latin typeface="Eras Bold ITC" panose="020B0907030504020204" pitchFamily="34" charset="0"/>
            </a:endParaRPr>
          </a:p>
        </p:txBody>
      </p:sp>
      <p:sp>
        <p:nvSpPr>
          <p:cNvPr id="3" name="Content Placeholder 2"/>
          <p:cNvSpPr>
            <a:spLocks noGrp="1"/>
          </p:cNvSpPr>
          <p:nvPr>
            <p:ph idx="1"/>
          </p:nvPr>
        </p:nvSpPr>
        <p:spPr>
          <a:xfrm>
            <a:off x="1905000" y="1066800"/>
            <a:ext cx="7086600" cy="4953000"/>
          </a:xfrm>
        </p:spPr>
        <p:txBody>
          <a:bodyPr/>
          <a:lstStyle/>
          <a:p>
            <a:pPr>
              <a:defRPr/>
            </a:pPr>
            <a:r>
              <a:rPr lang="en-GB" sz="2800" i="1" dirty="0">
                <a:solidFill>
                  <a:schemeClr val="bg1"/>
                </a:solidFill>
                <a:effectLst/>
                <a:latin typeface="Eras Bold ITC" panose="020B0907030504020204" pitchFamily="34" charset="0"/>
              </a:rPr>
              <a:t>Eastern Caribbean (with the exception of St Vincent </a:t>
            </a:r>
            <a:r>
              <a:rPr lang="en-GB" sz="2800" dirty="0">
                <a:solidFill>
                  <a:schemeClr val="bg1"/>
                </a:solidFill>
                <a:effectLst/>
                <a:latin typeface="Eras Bold ITC" panose="020B0907030504020204" pitchFamily="34" charset="0"/>
              </a:rPr>
              <a:t>&amp; </a:t>
            </a:r>
            <a:r>
              <a:rPr lang="en-GB" sz="2800" i="1" dirty="0">
                <a:solidFill>
                  <a:schemeClr val="bg1"/>
                </a:solidFill>
                <a:effectLst/>
                <a:latin typeface="Eras Bold ITC" panose="020B0907030504020204" pitchFamily="34" charset="0"/>
              </a:rPr>
              <a:t>the Grenadines, </a:t>
            </a:r>
            <a:r>
              <a:rPr lang="en-GB" sz="2800" i="1" dirty="0" smtClean="0">
                <a:solidFill>
                  <a:schemeClr val="bg1"/>
                </a:solidFill>
                <a:effectLst/>
                <a:latin typeface="Eras Bold ITC" panose="020B0907030504020204" pitchFamily="34" charset="0"/>
              </a:rPr>
              <a:t>Grenada </a:t>
            </a:r>
            <a:r>
              <a:rPr lang="en-GB" sz="2800" i="1" dirty="0">
                <a:solidFill>
                  <a:schemeClr val="bg1"/>
                </a:solidFill>
                <a:effectLst/>
                <a:latin typeface="Eras Bold ITC" panose="020B0907030504020204" pitchFamily="34" charset="0"/>
              </a:rPr>
              <a:t>and St Lucia</a:t>
            </a:r>
            <a:r>
              <a:rPr lang="en-GB" sz="2800" i="1" dirty="0" smtClean="0">
                <a:solidFill>
                  <a:schemeClr val="bg1"/>
                </a:solidFill>
                <a:effectLst/>
                <a:latin typeface="Eras Bold ITC" panose="020B0907030504020204" pitchFamily="34" charset="0"/>
              </a:rPr>
              <a:t>)</a:t>
            </a:r>
            <a:r>
              <a:rPr lang="en-GB" sz="2300" dirty="0">
                <a:solidFill>
                  <a:schemeClr val="bg1"/>
                </a:solidFill>
                <a:effectLst/>
                <a:latin typeface="Eras Bold ITC" panose="020B0907030504020204" pitchFamily="34" charset="0"/>
              </a:rPr>
              <a:t/>
            </a:r>
            <a:br>
              <a:rPr lang="en-GB" sz="2300" dirty="0">
                <a:solidFill>
                  <a:schemeClr val="bg1"/>
                </a:solidFill>
                <a:effectLst/>
                <a:latin typeface="Eras Bold ITC" panose="020B0907030504020204" pitchFamily="34" charset="0"/>
              </a:rPr>
            </a:br>
            <a:endParaRPr lang="en-029" sz="2300" dirty="0">
              <a:solidFill>
                <a:schemeClr val="bg1"/>
              </a:solidFill>
              <a:latin typeface="Eras Bold ITC" panose="020B0907030504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7772400" cy="1143000"/>
          </a:xfrm>
        </p:spPr>
        <p:txBody>
          <a:bodyPr/>
          <a:lstStyle/>
          <a:p>
            <a:pPr>
              <a:defRPr/>
            </a:pPr>
            <a:r>
              <a:rPr lang="en-029" sz="3400" dirty="0" smtClean="0">
                <a:solidFill>
                  <a:schemeClr val="bg1"/>
                </a:solidFill>
                <a:latin typeface="Eras Bold ITC" panose="020B0907030504020204" pitchFamily="34" charset="0"/>
              </a:rPr>
              <a:t>Planned Giving &amp; Trust Services</a:t>
            </a:r>
            <a:endParaRPr lang="en-029" sz="3400" dirty="0">
              <a:solidFill>
                <a:schemeClr val="bg1"/>
              </a:solidFill>
              <a:latin typeface="Eras Bold ITC" panose="020B0907030504020204" pitchFamily="34" charset="0"/>
            </a:endParaRPr>
          </a:p>
        </p:txBody>
      </p:sp>
      <p:sp>
        <p:nvSpPr>
          <p:cNvPr id="3" name="Content Placeholder 2"/>
          <p:cNvSpPr>
            <a:spLocks noGrp="1"/>
          </p:cNvSpPr>
          <p:nvPr>
            <p:ph idx="1"/>
          </p:nvPr>
        </p:nvSpPr>
        <p:spPr>
          <a:xfrm>
            <a:off x="1981200" y="1371600"/>
            <a:ext cx="7315200" cy="5334000"/>
          </a:xfrm>
        </p:spPr>
        <p:txBody>
          <a:bodyPr/>
          <a:lstStyle/>
          <a:p>
            <a:pPr marL="0" indent="0">
              <a:buNone/>
              <a:defRPr/>
            </a:pPr>
            <a:r>
              <a:rPr lang="en-029" sz="3100" dirty="0" smtClean="0">
                <a:solidFill>
                  <a:schemeClr val="bg1"/>
                </a:solidFill>
                <a:latin typeface="Eras Bold ITC" panose="020B0907030504020204" pitchFamily="34" charset="0"/>
              </a:rPr>
              <a:t>One goal is to help members overcome the fear of estate planning. </a:t>
            </a:r>
          </a:p>
          <a:p>
            <a:pPr marL="0" indent="0">
              <a:buNone/>
              <a:defRPr/>
            </a:pPr>
            <a:endParaRPr lang="en-029" sz="3100" dirty="0">
              <a:solidFill>
                <a:schemeClr val="bg1"/>
              </a:solidFill>
              <a:latin typeface="Eras Bold ITC" panose="020B0907030504020204" pitchFamily="34" charset="0"/>
            </a:endParaRPr>
          </a:p>
          <a:p>
            <a:pPr marL="0" indent="0">
              <a:buNone/>
              <a:defRPr/>
            </a:pPr>
            <a:r>
              <a:rPr lang="en-029" sz="3100" dirty="0" smtClean="0">
                <a:solidFill>
                  <a:schemeClr val="bg1"/>
                </a:solidFill>
                <a:latin typeface="Eras Bold ITC" panose="020B0907030504020204" pitchFamily="34" charset="0"/>
              </a:rPr>
              <a:t>The prophet Isaiah was sent to King Hezekiah with this counsel, "Put your house in order, because you are going to die" (Isa. 38:1, NIV). </a:t>
            </a:r>
          </a:p>
          <a:p>
            <a:pPr>
              <a:defRPr/>
            </a:pPr>
            <a:endParaRPr lang="en-029" sz="3100" dirty="0">
              <a:solidFill>
                <a:schemeClr val="bg1"/>
              </a:solidFill>
              <a:latin typeface="Eras Bold ITC" panose="020B0907030504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412"/>
            <a:ext cx="7086600" cy="1143000"/>
          </a:xfrm>
        </p:spPr>
        <p:txBody>
          <a:bodyPr/>
          <a:lstStyle/>
          <a:p>
            <a:pPr>
              <a:defRPr/>
            </a:pPr>
            <a:r>
              <a:rPr lang="en-GB" sz="2800" dirty="0">
                <a:solidFill>
                  <a:schemeClr val="bg1"/>
                </a:solidFill>
                <a:effectLst/>
                <a:latin typeface="Eras Bold ITC" panose="020B0907030504020204" pitchFamily="34" charset="0"/>
              </a:rPr>
              <a:t>CLASSES OF PERSONS ENTITLED TO INHERIT ON AN INTESTACY </a:t>
            </a:r>
            <a:endParaRPr lang="en-029" sz="2800" dirty="0">
              <a:solidFill>
                <a:schemeClr val="bg1"/>
              </a:solidFill>
              <a:latin typeface="Eras Bold ITC" panose="020B0907030504020204" pitchFamily="34" charset="0"/>
            </a:endParaRPr>
          </a:p>
        </p:txBody>
      </p:sp>
      <p:sp>
        <p:nvSpPr>
          <p:cNvPr id="3" name="Content Placeholder 2"/>
          <p:cNvSpPr>
            <a:spLocks noGrp="1"/>
          </p:cNvSpPr>
          <p:nvPr>
            <p:ph idx="1"/>
          </p:nvPr>
        </p:nvSpPr>
        <p:spPr>
          <a:xfrm>
            <a:off x="1752600" y="1524000"/>
            <a:ext cx="7391400" cy="4953000"/>
          </a:xfrm>
        </p:spPr>
        <p:txBody>
          <a:bodyPr/>
          <a:lstStyle/>
          <a:p>
            <a:pPr>
              <a:defRPr/>
            </a:pPr>
            <a:r>
              <a:rPr lang="en-029" sz="2800" dirty="0">
                <a:solidFill>
                  <a:schemeClr val="bg1"/>
                </a:solidFill>
                <a:latin typeface="Eras Bold ITC" panose="020B0907030504020204" pitchFamily="34" charset="0"/>
              </a:rPr>
              <a:t>The Intestate Estates Act Cap </a:t>
            </a:r>
            <a:r>
              <a:rPr lang="en-029" sz="2800" dirty="0" smtClean="0">
                <a:solidFill>
                  <a:schemeClr val="bg1"/>
                </a:solidFill>
                <a:latin typeface="Eras Bold ITC" panose="020B0907030504020204" pitchFamily="34" charset="0"/>
              </a:rPr>
              <a:t>225 (Antigua)</a:t>
            </a:r>
          </a:p>
          <a:p>
            <a:r>
              <a:rPr lang="en-029" sz="2400" dirty="0" smtClean="0">
                <a:solidFill>
                  <a:schemeClr val="bg1"/>
                </a:solidFill>
                <a:latin typeface="Eras Bold ITC" panose="020B0907030504020204" pitchFamily="34" charset="0"/>
              </a:rPr>
              <a:t>Husband/Wife</a:t>
            </a:r>
            <a:r>
              <a:rPr lang="en-029" sz="2400" dirty="0">
                <a:solidFill>
                  <a:schemeClr val="bg1"/>
                </a:solidFill>
                <a:latin typeface="Eras Bold ITC" panose="020B0907030504020204" pitchFamily="34" charset="0"/>
              </a:rPr>
              <a:t> </a:t>
            </a:r>
          </a:p>
          <a:p>
            <a:r>
              <a:rPr lang="en-029" sz="2400" dirty="0">
                <a:solidFill>
                  <a:schemeClr val="bg1"/>
                </a:solidFill>
                <a:latin typeface="Eras Bold ITC" panose="020B0907030504020204" pitchFamily="34" charset="0"/>
              </a:rPr>
              <a:t>The surviving husband/wife takes:- </a:t>
            </a:r>
          </a:p>
          <a:p>
            <a:r>
              <a:rPr lang="en-029" sz="2400" dirty="0">
                <a:solidFill>
                  <a:schemeClr val="bg1"/>
                </a:solidFill>
                <a:latin typeface="Eras Bold ITC" panose="020B0907030504020204" pitchFamily="34" charset="0"/>
              </a:rPr>
              <a:t>1) The personal chattels absolutely. Personal chattel includes furniture and effects, articles of the household, motor vehicle, a moveable house, jewellery and other personal effects.  </a:t>
            </a:r>
          </a:p>
          <a:p>
            <a:pPr>
              <a:defRPr/>
            </a:pPr>
            <a:r>
              <a:rPr lang="en-GB" sz="2300" dirty="0">
                <a:solidFill>
                  <a:schemeClr val="bg1"/>
                </a:solidFill>
                <a:effectLst/>
                <a:latin typeface="Eras Bold ITC" panose="020B0907030504020204" pitchFamily="34" charset="0"/>
              </a:rPr>
              <a:t/>
            </a:r>
            <a:br>
              <a:rPr lang="en-GB" sz="2300" dirty="0">
                <a:solidFill>
                  <a:schemeClr val="bg1"/>
                </a:solidFill>
                <a:effectLst/>
                <a:latin typeface="Eras Bold ITC" panose="020B0907030504020204" pitchFamily="34" charset="0"/>
              </a:rPr>
            </a:br>
            <a:endParaRPr lang="en-029" sz="2300" dirty="0">
              <a:solidFill>
                <a:schemeClr val="bg1"/>
              </a:solidFill>
              <a:latin typeface="Eras Bold ITC" panose="020B0907030504020204" pitchFamily="34" charset="0"/>
            </a:endParaRPr>
          </a:p>
        </p:txBody>
      </p:sp>
    </p:spTree>
    <p:extLst>
      <p:ext uri="{BB962C8B-B14F-4D97-AF65-F5344CB8AC3E}">
        <p14:creationId xmlns:p14="http://schemas.microsoft.com/office/powerpoint/2010/main" val="1740874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412"/>
            <a:ext cx="7086600" cy="1143000"/>
          </a:xfrm>
        </p:spPr>
        <p:txBody>
          <a:bodyPr/>
          <a:lstStyle/>
          <a:p>
            <a:pPr>
              <a:defRPr/>
            </a:pPr>
            <a:r>
              <a:rPr lang="en-GB" sz="2800" dirty="0">
                <a:solidFill>
                  <a:schemeClr val="bg1"/>
                </a:solidFill>
                <a:effectLst/>
                <a:latin typeface="Eras Bold ITC" panose="020B0907030504020204" pitchFamily="34" charset="0"/>
              </a:rPr>
              <a:t>CLASSES OF PERSONS ENTITLED TO INHERIT ON AN INTESTACY </a:t>
            </a:r>
            <a:endParaRPr lang="en-029" sz="2800" dirty="0">
              <a:solidFill>
                <a:schemeClr val="bg1"/>
              </a:solidFill>
              <a:latin typeface="Eras Bold ITC" panose="020B0907030504020204" pitchFamily="34" charset="0"/>
            </a:endParaRPr>
          </a:p>
        </p:txBody>
      </p:sp>
      <p:sp>
        <p:nvSpPr>
          <p:cNvPr id="3" name="Content Placeholder 2"/>
          <p:cNvSpPr>
            <a:spLocks noGrp="1"/>
          </p:cNvSpPr>
          <p:nvPr>
            <p:ph idx="1"/>
          </p:nvPr>
        </p:nvSpPr>
        <p:spPr>
          <a:xfrm>
            <a:off x="1752600" y="1524000"/>
            <a:ext cx="7391400" cy="4953000"/>
          </a:xfrm>
        </p:spPr>
        <p:txBody>
          <a:bodyPr/>
          <a:lstStyle/>
          <a:p>
            <a:pPr>
              <a:defRPr/>
            </a:pPr>
            <a:r>
              <a:rPr lang="en-029" sz="2800" dirty="0">
                <a:solidFill>
                  <a:schemeClr val="bg1"/>
                </a:solidFill>
                <a:latin typeface="Eras Bold ITC" panose="020B0907030504020204" pitchFamily="34" charset="0"/>
              </a:rPr>
              <a:t>The Intestate Estates Act Cap </a:t>
            </a:r>
            <a:r>
              <a:rPr lang="en-029" sz="2800" dirty="0" smtClean="0">
                <a:solidFill>
                  <a:schemeClr val="bg1"/>
                </a:solidFill>
                <a:latin typeface="Eras Bold ITC" panose="020B0907030504020204" pitchFamily="34" charset="0"/>
              </a:rPr>
              <a:t>225 (Antigua)</a:t>
            </a:r>
          </a:p>
          <a:p>
            <a:r>
              <a:rPr lang="en-029" sz="2400" dirty="0" smtClean="0">
                <a:solidFill>
                  <a:schemeClr val="bg1"/>
                </a:solidFill>
                <a:latin typeface="Eras Bold ITC" panose="020B0907030504020204" pitchFamily="34" charset="0"/>
              </a:rPr>
              <a:t>Husband/Wife</a:t>
            </a:r>
            <a:r>
              <a:rPr lang="en-029" sz="2400" dirty="0">
                <a:solidFill>
                  <a:schemeClr val="bg1"/>
                </a:solidFill>
                <a:latin typeface="Eras Bold ITC" panose="020B0907030504020204" pitchFamily="34" charset="0"/>
              </a:rPr>
              <a:t> </a:t>
            </a:r>
          </a:p>
          <a:p>
            <a:r>
              <a:rPr lang="en-029" sz="2400" dirty="0">
                <a:solidFill>
                  <a:schemeClr val="bg1"/>
                </a:solidFill>
                <a:latin typeface="Eras Bold ITC" panose="020B0907030504020204" pitchFamily="34" charset="0"/>
              </a:rPr>
              <a:t>The surviving husband/wife takes:- </a:t>
            </a:r>
          </a:p>
          <a:p>
            <a:r>
              <a:rPr lang="en-029" sz="2400" dirty="0" smtClean="0">
                <a:solidFill>
                  <a:schemeClr val="bg1"/>
                </a:solidFill>
                <a:latin typeface="Eras Bold ITC" panose="020B0907030504020204" pitchFamily="34" charset="0"/>
              </a:rPr>
              <a:t>.</a:t>
            </a:r>
            <a:r>
              <a:rPr lang="en-029" sz="2400" dirty="0">
                <a:solidFill>
                  <a:schemeClr val="bg1"/>
                </a:solidFill>
                <a:latin typeface="Eras Bold ITC" panose="020B0907030504020204" pitchFamily="34" charset="0"/>
              </a:rPr>
              <a:t> </a:t>
            </a:r>
          </a:p>
          <a:p>
            <a:r>
              <a:rPr lang="en-029" sz="2400" dirty="0">
                <a:solidFill>
                  <a:schemeClr val="bg1"/>
                </a:solidFill>
                <a:latin typeface="Eras Bold ITC" panose="020B0907030504020204" pitchFamily="34" charset="0"/>
              </a:rPr>
              <a:t>2) If there is no issue i.e. children, grand children or next- of- kin, the whole of the residuary estate.   </a:t>
            </a:r>
          </a:p>
          <a:p>
            <a:r>
              <a:rPr lang="en-029" sz="2400" dirty="0">
                <a:solidFill>
                  <a:schemeClr val="bg1"/>
                </a:solidFill>
                <a:latin typeface="Eras Bold ITC" panose="020B0907030504020204" pitchFamily="34" charset="0"/>
              </a:rPr>
              <a:t> </a:t>
            </a:r>
          </a:p>
          <a:p>
            <a:pPr>
              <a:defRPr/>
            </a:pPr>
            <a:r>
              <a:rPr lang="en-GB" sz="2300" dirty="0">
                <a:solidFill>
                  <a:schemeClr val="bg1"/>
                </a:solidFill>
                <a:effectLst/>
                <a:latin typeface="Eras Bold ITC" panose="020B0907030504020204" pitchFamily="34" charset="0"/>
              </a:rPr>
              <a:t/>
            </a:r>
            <a:br>
              <a:rPr lang="en-GB" sz="2300" dirty="0">
                <a:solidFill>
                  <a:schemeClr val="bg1"/>
                </a:solidFill>
                <a:effectLst/>
                <a:latin typeface="Eras Bold ITC" panose="020B0907030504020204" pitchFamily="34" charset="0"/>
              </a:rPr>
            </a:br>
            <a:endParaRPr lang="en-029" sz="2300" dirty="0">
              <a:solidFill>
                <a:schemeClr val="bg1"/>
              </a:solidFill>
              <a:latin typeface="Eras Bold ITC" panose="020B0907030504020204" pitchFamily="34" charset="0"/>
            </a:endParaRPr>
          </a:p>
        </p:txBody>
      </p:sp>
    </p:spTree>
    <p:extLst>
      <p:ext uri="{BB962C8B-B14F-4D97-AF65-F5344CB8AC3E}">
        <p14:creationId xmlns:p14="http://schemas.microsoft.com/office/powerpoint/2010/main" val="1475746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412"/>
            <a:ext cx="7086600" cy="1143000"/>
          </a:xfrm>
        </p:spPr>
        <p:txBody>
          <a:bodyPr/>
          <a:lstStyle/>
          <a:p>
            <a:pPr>
              <a:defRPr/>
            </a:pPr>
            <a:r>
              <a:rPr lang="en-GB" sz="2800" dirty="0">
                <a:solidFill>
                  <a:schemeClr val="bg1"/>
                </a:solidFill>
                <a:effectLst/>
                <a:latin typeface="Eras Bold ITC" panose="020B0907030504020204" pitchFamily="34" charset="0"/>
              </a:rPr>
              <a:t>CLASSES OF PERSONS ENTITLED TO INHERIT ON AN INTESTACY </a:t>
            </a:r>
            <a:endParaRPr lang="en-029" sz="2800" dirty="0">
              <a:solidFill>
                <a:schemeClr val="bg1"/>
              </a:solidFill>
              <a:latin typeface="Eras Bold ITC" panose="020B0907030504020204" pitchFamily="34" charset="0"/>
            </a:endParaRPr>
          </a:p>
        </p:txBody>
      </p:sp>
      <p:sp>
        <p:nvSpPr>
          <p:cNvPr id="3" name="Content Placeholder 2"/>
          <p:cNvSpPr>
            <a:spLocks noGrp="1"/>
          </p:cNvSpPr>
          <p:nvPr>
            <p:ph idx="1"/>
          </p:nvPr>
        </p:nvSpPr>
        <p:spPr>
          <a:xfrm>
            <a:off x="1905000" y="1524000"/>
            <a:ext cx="7086600" cy="4953000"/>
          </a:xfrm>
        </p:spPr>
        <p:txBody>
          <a:bodyPr/>
          <a:lstStyle/>
          <a:p>
            <a:pPr marL="0" indent="0">
              <a:buNone/>
              <a:defRPr/>
            </a:pPr>
            <a:r>
              <a:rPr lang="en-029" dirty="0">
                <a:solidFill>
                  <a:schemeClr val="bg1"/>
                </a:solidFill>
                <a:latin typeface="Eras Bold ITC" panose="020B0907030504020204" pitchFamily="34" charset="0"/>
              </a:rPr>
              <a:t>The Intestate Estates Act Cap </a:t>
            </a:r>
            <a:r>
              <a:rPr lang="en-029" dirty="0" smtClean="0">
                <a:solidFill>
                  <a:schemeClr val="bg1"/>
                </a:solidFill>
                <a:latin typeface="Eras Bold ITC" panose="020B0907030504020204" pitchFamily="34" charset="0"/>
              </a:rPr>
              <a:t>225 (Antigua</a:t>
            </a:r>
            <a:r>
              <a:rPr lang="en-029" dirty="0" smtClean="0">
                <a:solidFill>
                  <a:schemeClr val="bg1"/>
                </a:solidFill>
                <a:latin typeface="Eras Bold ITC" panose="020B0907030504020204" pitchFamily="34" charset="0"/>
              </a:rPr>
              <a:t>)</a:t>
            </a:r>
            <a:endParaRPr lang="en-029" dirty="0">
              <a:solidFill>
                <a:schemeClr val="bg1"/>
              </a:solidFill>
              <a:effectLst/>
              <a:latin typeface="Eras Bold ITC" panose="020B0907030504020204" pitchFamily="34" charset="0"/>
            </a:endParaRPr>
          </a:p>
          <a:p>
            <a:pPr marL="0" indent="0">
              <a:buNone/>
            </a:pPr>
            <a:r>
              <a:rPr lang="en-029" sz="2800" dirty="0">
                <a:solidFill>
                  <a:schemeClr val="bg1"/>
                </a:solidFill>
                <a:latin typeface="Eras Bold ITC" panose="020B0907030504020204" pitchFamily="34" charset="0"/>
              </a:rPr>
              <a:t>3) If there is only one child of the intestate two-thirds (2/3) of the rest of the estate after the personal chattels has been distributed. </a:t>
            </a:r>
          </a:p>
          <a:p>
            <a:pPr marL="0" indent="0">
              <a:buNone/>
            </a:pPr>
            <a:r>
              <a:rPr lang="en-029" sz="2800" dirty="0">
                <a:solidFill>
                  <a:schemeClr val="bg1"/>
                </a:solidFill>
                <a:latin typeface="Eras Bold ITC" panose="020B0907030504020204" pitchFamily="34" charset="0"/>
              </a:rPr>
              <a:t>4) If there is more than one child of the intestate one-third (1/3) of the rest of the estate after the personal chattels has been distributed. </a:t>
            </a:r>
            <a:r>
              <a:rPr lang="en-029" sz="2800" dirty="0" smtClean="0">
                <a:solidFill>
                  <a:schemeClr val="bg1"/>
                </a:solidFill>
                <a:latin typeface="Eras Bold ITC" panose="020B0907030504020204" pitchFamily="34" charset="0"/>
              </a:rPr>
              <a:t>.</a:t>
            </a:r>
            <a:r>
              <a:rPr lang="en-029" sz="2800" dirty="0">
                <a:solidFill>
                  <a:schemeClr val="bg1"/>
                </a:solidFill>
                <a:latin typeface="Eras Bold ITC" panose="020B0907030504020204" pitchFamily="34" charset="0"/>
              </a:rPr>
              <a:t> </a:t>
            </a:r>
          </a:p>
        </p:txBody>
      </p:sp>
    </p:spTree>
    <p:extLst>
      <p:ext uri="{BB962C8B-B14F-4D97-AF65-F5344CB8AC3E}">
        <p14:creationId xmlns:p14="http://schemas.microsoft.com/office/powerpoint/2010/main" val="4218925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412"/>
            <a:ext cx="7086600" cy="1143000"/>
          </a:xfrm>
        </p:spPr>
        <p:txBody>
          <a:bodyPr/>
          <a:lstStyle/>
          <a:p>
            <a:pPr>
              <a:defRPr/>
            </a:pPr>
            <a:r>
              <a:rPr lang="en-GB" sz="2800" dirty="0">
                <a:solidFill>
                  <a:schemeClr val="bg1"/>
                </a:solidFill>
                <a:effectLst/>
                <a:latin typeface="Eras Bold ITC" panose="020B0907030504020204" pitchFamily="34" charset="0"/>
              </a:rPr>
              <a:t>CLASSES OF PERSONS ENTITLED TO INHERIT ON AN INTESTACY </a:t>
            </a:r>
            <a:endParaRPr lang="en-029" sz="2800" dirty="0">
              <a:solidFill>
                <a:schemeClr val="bg1"/>
              </a:solidFill>
              <a:latin typeface="Eras Bold ITC" panose="020B0907030504020204" pitchFamily="34" charset="0"/>
            </a:endParaRPr>
          </a:p>
        </p:txBody>
      </p:sp>
      <p:sp>
        <p:nvSpPr>
          <p:cNvPr id="3" name="Content Placeholder 2"/>
          <p:cNvSpPr>
            <a:spLocks noGrp="1"/>
          </p:cNvSpPr>
          <p:nvPr>
            <p:ph idx="1"/>
          </p:nvPr>
        </p:nvSpPr>
        <p:spPr>
          <a:xfrm>
            <a:off x="1905000" y="1524000"/>
            <a:ext cx="7086600" cy="4953000"/>
          </a:xfrm>
        </p:spPr>
        <p:txBody>
          <a:bodyPr/>
          <a:lstStyle/>
          <a:p>
            <a:pPr>
              <a:defRPr/>
            </a:pPr>
            <a:r>
              <a:rPr lang="en-029" sz="3600" dirty="0">
                <a:solidFill>
                  <a:schemeClr val="bg1"/>
                </a:solidFill>
                <a:latin typeface="Eras Bold ITC" panose="020B0907030504020204" pitchFamily="34" charset="0"/>
              </a:rPr>
              <a:t>The Intestate Estates Act Cap </a:t>
            </a:r>
            <a:r>
              <a:rPr lang="en-029" sz="3600" dirty="0" smtClean="0">
                <a:solidFill>
                  <a:schemeClr val="bg1"/>
                </a:solidFill>
                <a:latin typeface="Eras Bold ITC" panose="020B0907030504020204" pitchFamily="34" charset="0"/>
              </a:rPr>
              <a:t>225 (Antigua)</a:t>
            </a:r>
          </a:p>
          <a:p>
            <a:pPr marL="0" indent="0">
              <a:buNone/>
            </a:pPr>
            <a:endParaRPr lang="en-029" sz="2800" dirty="0">
              <a:solidFill>
                <a:schemeClr val="bg1"/>
              </a:solidFill>
              <a:latin typeface="Eras Bold ITC" panose="020B0907030504020204" pitchFamily="34" charset="0"/>
            </a:endParaRPr>
          </a:p>
          <a:p>
            <a:r>
              <a:rPr lang="en-029" dirty="0">
                <a:solidFill>
                  <a:schemeClr val="bg1"/>
                </a:solidFill>
                <a:latin typeface="Eras Bold ITC" panose="020B0907030504020204" pitchFamily="34" charset="0"/>
              </a:rPr>
              <a:t>5) If no child or other issue of the intestate but surviving parent or parents, two thirds (2/3) of the rest of the estate after the personal chattels has been distributed.</a:t>
            </a:r>
            <a:r>
              <a:rPr lang="en-029" sz="2800" dirty="0">
                <a:solidFill>
                  <a:schemeClr val="bg1"/>
                </a:solidFill>
                <a:latin typeface="Eras Bold ITC" panose="020B0907030504020204" pitchFamily="34" charset="0"/>
              </a:rPr>
              <a:t> </a:t>
            </a:r>
          </a:p>
        </p:txBody>
      </p:sp>
    </p:spTree>
    <p:extLst>
      <p:ext uri="{BB962C8B-B14F-4D97-AF65-F5344CB8AC3E}">
        <p14:creationId xmlns:p14="http://schemas.microsoft.com/office/powerpoint/2010/main" val="8587174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412"/>
            <a:ext cx="7086600" cy="1143000"/>
          </a:xfrm>
        </p:spPr>
        <p:txBody>
          <a:bodyPr/>
          <a:lstStyle/>
          <a:p>
            <a:pPr>
              <a:defRPr/>
            </a:pPr>
            <a:r>
              <a:rPr lang="en-GB" sz="2800" dirty="0">
                <a:solidFill>
                  <a:schemeClr val="bg1"/>
                </a:solidFill>
                <a:effectLst/>
                <a:latin typeface="Eras Bold ITC" panose="020B0907030504020204" pitchFamily="34" charset="0"/>
              </a:rPr>
              <a:t>CLASSES OF PERSONS ENTITLED TO INHERIT ON AN INTESTACY </a:t>
            </a:r>
            <a:endParaRPr lang="en-029" sz="2800" dirty="0">
              <a:solidFill>
                <a:schemeClr val="bg1"/>
              </a:solidFill>
              <a:latin typeface="Eras Bold ITC" panose="020B0907030504020204" pitchFamily="34" charset="0"/>
            </a:endParaRPr>
          </a:p>
        </p:txBody>
      </p:sp>
      <p:sp>
        <p:nvSpPr>
          <p:cNvPr id="3" name="Content Placeholder 2"/>
          <p:cNvSpPr>
            <a:spLocks noGrp="1"/>
          </p:cNvSpPr>
          <p:nvPr>
            <p:ph idx="1"/>
          </p:nvPr>
        </p:nvSpPr>
        <p:spPr>
          <a:xfrm>
            <a:off x="1981200" y="1066800"/>
            <a:ext cx="7162800" cy="4953000"/>
          </a:xfrm>
        </p:spPr>
        <p:txBody>
          <a:bodyPr/>
          <a:lstStyle/>
          <a:p>
            <a:pPr>
              <a:defRPr/>
            </a:pPr>
            <a:r>
              <a:rPr lang="en-029" dirty="0">
                <a:solidFill>
                  <a:schemeClr val="bg1"/>
                </a:solidFill>
                <a:latin typeface="Eras Bold ITC" panose="020B0907030504020204" pitchFamily="34" charset="0"/>
              </a:rPr>
              <a:t>The Intestate Estates Act Cap </a:t>
            </a:r>
            <a:r>
              <a:rPr lang="en-029" dirty="0" smtClean="0">
                <a:solidFill>
                  <a:schemeClr val="bg1"/>
                </a:solidFill>
                <a:latin typeface="Eras Bold ITC" panose="020B0907030504020204" pitchFamily="34" charset="0"/>
              </a:rPr>
              <a:t>225 (Antigua)</a:t>
            </a:r>
          </a:p>
          <a:p>
            <a:endParaRPr lang="en-029" sz="2400" dirty="0">
              <a:solidFill>
                <a:schemeClr val="bg1"/>
              </a:solidFill>
              <a:latin typeface="Eras Bold ITC" panose="020B0907030504020204" pitchFamily="34" charset="0"/>
            </a:endParaRPr>
          </a:p>
          <a:p>
            <a:pPr marL="0" indent="0">
              <a:buNone/>
            </a:pPr>
            <a:r>
              <a:rPr lang="en-029" sz="2700" dirty="0">
                <a:solidFill>
                  <a:schemeClr val="bg1"/>
                </a:solidFill>
                <a:latin typeface="Eras Bold ITC" panose="020B0907030504020204" pitchFamily="34" charset="0"/>
              </a:rPr>
              <a:t>6) If no issue, but next-of-kin, two-thirds (2/3) of the rest of the estate after personal chattels has been distributed. </a:t>
            </a:r>
          </a:p>
          <a:p>
            <a:pPr marL="0" indent="0">
              <a:buNone/>
            </a:pPr>
            <a:r>
              <a:rPr lang="en-029" sz="2700" dirty="0">
                <a:solidFill>
                  <a:schemeClr val="bg1"/>
                </a:solidFill>
                <a:latin typeface="Eras Bold ITC" panose="020B0907030504020204" pitchFamily="34" charset="0"/>
              </a:rPr>
              <a:t>7) If any child dies before the deceased leaving a child born at the date of the intestate’s death, the surviving husband/wife takes the same share of the estate as if that child </a:t>
            </a:r>
            <a:r>
              <a:rPr lang="en-029" sz="2700" dirty="0" smtClean="0">
                <a:solidFill>
                  <a:schemeClr val="bg1"/>
                </a:solidFill>
                <a:latin typeface="Eras Bold ITC" panose="020B0907030504020204" pitchFamily="34" charset="0"/>
              </a:rPr>
              <a:t>had </a:t>
            </a:r>
            <a:r>
              <a:rPr lang="en-029" sz="2700" dirty="0">
                <a:solidFill>
                  <a:schemeClr val="bg1"/>
                </a:solidFill>
                <a:latin typeface="Eras Bold ITC" panose="020B0907030504020204" pitchFamily="34" charset="0"/>
              </a:rPr>
              <a:t>been living. </a:t>
            </a:r>
            <a:r>
              <a:rPr lang="en-029" sz="2800" dirty="0">
                <a:solidFill>
                  <a:schemeClr val="bg1"/>
                </a:solidFill>
                <a:latin typeface="Eras Bold ITC" panose="020B0907030504020204" pitchFamily="34" charset="0"/>
              </a:rPr>
              <a:t> </a:t>
            </a:r>
          </a:p>
        </p:txBody>
      </p:sp>
    </p:spTree>
    <p:extLst>
      <p:ext uri="{BB962C8B-B14F-4D97-AF65-F5344CB8AC3E}">
        <p14:creationId xmlns:p14="http://schemas.microsoft.com/office/powerpoint/2010/main" val="6872919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412"/>
            <a:ext cx="7086600" cy="1143000"/>
          </a:xfrm>
        </p:spPr>
        <p:txBody>
          <a:bodyPr/>
          <a:lstStyle/>
          <a:p>
            <a:pPr>
              <a:defRPr/>
            </a:pPr>
            <a:r>
              <a:rPr lang="en-GB" sz="2800" dirty="0">
                <a:solidFill>
                  <a:schemeClr val="bg1"/>
                </a:solidFill>
                <a:effectLst/>
                <a:latin typeface="Eras Bold ITC" panose="020B0907030504020204" pitchFamily="34" charset="0"/>
              </a:rPr>
              <a:t>CLASSES OF PERSONS ENTITLED TO INHERIT ON AN INTESTACY </a:t>
            </a:r>
            <a:endParaRPr lang="en-029" sz="2800" dirty="0">
              <a:solidFill>
                <a:schemeClr val="bg1"/>
              </a:solidFill>
              <a:latin typeface="Eras Bold ITC" panose="020B0907030504020204" pitchFamily="34" charset="0"/>
            </a:endParaRPr>
          </a:p>
        </p:txBody>
      </p:sp>
      <p:sp>
        <p:nvSpPr>
          <p:cNvPr id="3" name="Content Placeholder 2"/>
          <p:cNvSpPr>
            <a:spLocks noGrp="1"/>
          </p:cNvSpPr>
          <p:nvPr>
            <p:ph idx="1"/>
          </p:nvPr>
        </p:nvSpPr>
        <p:spPr>
          <a:xfrm>
            <a:off x="1905000" y="1524000"/>
            <a:ext cx="7239000" cy="4953000"/>
          </a:xfrm>
        </p:spPr>
        <p:txBody>
          <a:bodyPr/>
          <a:lstStyle/>
          <a:p>
            <a:pPr>
              <a:defRPr/>
            </a:pPr>
            <a:r>
              <a:rPr lang="en-029" sz="2800" dirty="0">
                <a:solidFill>
                  <a:schemeClr val="bg1"/>
                </a:solidFill>
                <a:latin typeface="Eras Bold ITC" panose="020B0907030504020204" pitchFamily="34" charset="0"/>
              </a:rPr>
              <a:t>The Intestate Estates Act Cap </a:t>
            </a:r>
            <a:r>
              <a:rPr lang="en-029" sz="2800" dirty="0" smtClean="0">
                <a:solidFill>
                  <a:schemeClr val="bg1"/>
                </a:solidFill>
                <a:latin typeface="Eras Bold ITC" panose="020B0907030504020204" pitchFamily="34" charset="0"/>
              </a:rPr>
              <a:t>225 (Antigua)</a:t>
            </a:r>
          </a:p>
          <a:p>
            <a:r>
              <a:rPr lang="en-029" sz="2800" dirty="0" smtClean="0">
                <a:solidFill>
                  <a:schemeClr val="bg1"/>
                </a:solidFill>
                <a:latin typeface="Eras Bold ITC" panose="020B0907030504020204" pitchFamily="34" charset="0"/>
              </a:rPr>
              <a:t>Issue </a:t>
            </a:r>
            <a:r>
              <a:rPr lang="en-029" sz="2800" dirty="0">
                <a:solidFill>
                  <a:schemeClr val="bg1"/>
                </a:solidFill>
                <a:latin typeface="Eras Bold ITC" panose="020B0907030504020204" pitchFamily="34" charset="0"/>
              </a:rPr>
              <a:t>– includes children, grandchildren and great grandchildren  </a:t>
            </a:r>
          </a:p>
          <a:p>
            <a:r>
              <a:rPr lang="en-029" sz="2800" dirty="0">
                <a:solidFill>
                  <a:schemeClr val="bg1"/>
                </a:solidFill>
                <a:latin typeface="Eras Bold ITC" panose="020B0907030504020204" pitchFamily="34" charset="0"/>
              </a:rPr>
              <a:t>If the issue is under the age of twenty-one (21) years their portion will be held in trust until they become 21 or marries under that age. </a:t>
            </a:r>
          </a:p>
        </p:txBody>
      </p:sp>
    </p:spTree>
    <p:extLst>
      <p:ext uri="{BB962C8B-B14F-4D97-AF65-F5344CB8AC3E}">
        <p14:creationId xmlns:p14="http://schemas.microsoft.com/office/powerpoint/2010/main" val="34663286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412"/>
            <a:ext cx="7086600" cy="1143000"/>
          </a:xfrm>
        </p:spPr>
        <p:txBody>
          <a:bodyPr/>
          <a:lstStyle/>
          <a:p>
            <a:pPr>
              <a:defRPr/>
            </a:pPr>
            <a:r>
              <a:rPr lang="en-GB" sz="2800" dirty="0">
                <a:solidFill>
                  <a:schemeClr val="bg1"/>
                </a:solidFill>
                <a:effectLst/>
                <a:latin typeface="Eras Bold ITC" panose="020B0907030504020204" pitchFamily="34" charset="0"/>
              </a:rPr>
              <a:t>CLASSES OF PERSONS ENTITLED TO INHERIT ON AN INTESTACY </a:t>
            </a:r>
            <a:endParaRPr lang="en-029" sz="2800" dirty="0">
              <a:solidFill>
                <a:schemeClr val="bg1"/>
              </a:solidFill>
              <a:latin typeface="Eras Bold ITC" panose="020B0907030504020204" pitchFamily="34" charset="0"/>
            </a:endParaRPr>
          </a:p>
        </p:txBody>
      </p:sp>
      <p:sp>
        <p:nvSpPr>
          <p:cNvPr id="3" name="Content Placeholder 2"/>
          <p:cNvSpPr>
            <a:spLocks noGrp="1"/>
          </p:cNvSpPr>
          <p:nvPr>
            <p:ph idx="1"/>
          </p:nvPr>
        </p:nvSpPr>
        <p:spPr>
          <a:xfrm>
            <a:off x="1905000" y="1524000"/>
            <a:ext cx="7239000" cy="4953000"/>
          </a:xfrm>
        </p:spPr>
        <p:txBody>
          <a:bodyPr/>
          <a:lstStyle/>
          <a:p>
            <a:pPr marL="0" indent="0">
              <a:buNone/>
            </a:pPr>
            <a:r>
              <a:rPr lang="en-029" sz="2800" dirty="0" smtClean="0">
                <a:solidFill>
                  <a:schemeClr val="bg1"/>
                </a:solidFill>
                <a:latin typeface="Eras Bold ITC" panose="020B0907030504020204" pitchFamily="34" charset="0"/>
              </a:rPr>
              <a:t>1</a:t>
            </a:r>
            <a:r>
              <a:rPr lang="en-029" sz="2800" dirty="0">
                <a:solidFill>
                  <a:schemeClr val="bg1"/>
                </a:solidFill>
                <a:latin typeface="Eras Bold ITC" panose="020B0907030504020204" pitchFamily="34" charset="0"/>
              </a:rPr>
              <a:t>. If the intestate leaves no husband/wife the estate in equal shares. </a:t>
            </a:r>
          </a:p>
          <a:p>
            <a:pPr marL="0" indent="0">
              <a:buNone/>
            </a:pPr>
            <a:r>
              <a:rPr lang="en-029" sz="2800" dirty="0">
                <a:solidFill>
                  <a:schemeClr val="bg1"/>
                </a:solidFill>
                <a:latin typeface="Eras Bold ITC" panose="020B0907030504020204" pitchFamily="34" charset="0"/>
              </a:rPr>
              <a:t>2. If husband/wife the remainder of the estate in accordance with 3 and 4 under husband/wife category above.  </a:t>
            </a:r>
          </a:p>
          <a:p>
            <a:pPr marL="0" indent="0">
              <a:buNone/>
            </a:pPr>
            <a:r>
              <a:rPr lang="en-029" sz="2800" dirty="0">
                <a:solidFill>
                  <a:schemeClr val="bg1"/>
                </a:solidFill>
                <a:latin typeface="Eras Bold ITC" panose="020B0907030504020204" pitchFamily="34" charset="0"/>
              </a:rPr>
              <a:t>An adopted child does not fall within this category </a:t>
            </a:r>
            <a:r>
              <a:rPr lang="en-029" sz="2800" dirty="0" smtClean="0">
                <a:solidFill>
                  <a:schemeClr val="bg1"/>
                </a:solidFill>
                <a:latin typeface="Eras Bold ITC" panose="020B0907030504020204" pitchFamily="34" charset="0"/>
              </a:rPr>
              <a:t>and </a:t>
            </a:r>
            <a:r>
              <a:rPr lang="en-029" sz="2800" dirty="0">
                <a:solidFill>
                  <a:schemeClr val="bg1"/>
                </a:solidFill>
                <a:latin typeface="Eras Bold ITC" panose="020B0907030504020204" pitchFamily="34" charset="0"/>
              </a:rPr>
              <a:t>they are not entitled to the intestate estate under the Act. </a:t>
            </a:r>
            <a:r>
              <a:rPr lang="en-029" dirty="0">
                <a:solidFill>
                  <a:schemeClr val="bg1"/>
                </a:solidFill>
                <a:latin typeface="Eras Bold ITC" panose="020B0907030504020204" pitchFamily="34" charset="0"/>
              </a:rPr>
              <a:t> </a:t>
            </a:r>
            <a:endParaRPr lang="en-029" sz="2800" dirty="0">
              <a:solidFill>
                <a:schemeClr val="bg1"/>
              </a:solidFill>
              <a:latin typeface="Eras Bold ITC" panose="020B0907030504020204" pitchFamily="34" charset="0"/>
            </a:endParaRPr>
          </a:p>
        </p:txBody>
      </p:sp>
    </p:spTree>
    <p:extLst>
      <p:ext uri="{BB962C8B-B14F-4D97-AF65-F5344CB8AC3E}">
        <p14:creationId xmlns:p14="http://schemas.microsoft.com/office/powerpoint/2010/main" val="36318929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412"/>
            <a:ext cx="7086600" cy="1143000"/>
          </a:xfrm>
        </p:spPr>
        <p:txBody>
          <a:bodyPr/>
          <a:lstStyle/>
          <a:p>
            <a:pPr>
              <a:defRPr/>
            </a:pPr>
            <a:r>
              <a:rPr lang="en-GB" sz="2800" dirty="0">
                <a:solidFill>
                  <a:schemeClr val="bg1"/>
                </a:solidFill>
                <a:effectLst/>
                <a:latin typeface="Eras Bold ITC" panose="020B0907030504020204" pitchFamily="34" charset="0"/>
              </a:rPr>
              <a:t>CLASSES OF PERSONS ENTITLED TO INHERIT ON AN INTESTACY </a:t>
            </a:r>
            <a:endParaRPr lang="en-029" sz="2800" dirty="0">
              <a:solidFill>
                <a:schemeClr val="bg1"/>
              </a:solidFill>
              <a:latin typeface="Eras Bold ITC" panose="020B0907030504020204" pitchFamily="34" charset="0"/>
            </a:endParaRPr>
          </a:p>
        </p:txBody>
      </p:sp>
      <p:sp>
        <p:nvSpPr>
          <p:cNvPr id="3" name="Content Placeholder 2"/>
          <p:cNvSpPr>
            <a:spLocks noGrp="1"/>
          </p:cNvSpPr>
          <p:nvPr>
            <p:ph idx="1"/>
          </p:nvPr>
        </p:nvSpPr>
        <p:spPr>
          <a:xfrm>
            <a:off x="1905000" y="1524000"/>
            <a:ext cx="7239000" cy="4953000"/>
          </a:xfrm>
        </p:spPr>
        <p:txBody>
          <a:bodyPr/>
          <a:lstStyle/>
          <a:p>
            <a:pPr>
              <a:defRPr/>
            </a:pPr>
            <a:r>
              <a:rPr lang="en-029" sz="2700" dirty="0">
                <a:solidFill>
                  <a:schemeClr val="bg1"/>
                </a:solidFill>
                <a:latin typeface="Eras Bold ITC" panose="020B0907030504020204" pitchFamily="34" charset="0"/>
              </a:rPr>
              <a:t>The Intestate Estates Act Cap </a:t>
            </a:r>
            <a:r>
              <a:rPr lang="en-029" sz="2700" dirty="0" smtClean="0">
                <a:solidFill>
                  <a:schemeClr val="bg1"/>
                </a:solidFill>
                <a:latin typeface="Eras Bold ITC" panose="020B0907030504020204" pitchFamily="34" charset="0"/>
              </a:rPr>
              <a:t>225 (Antigua)</a:t>
            </a:r>
          </a:p>
          <a:p>
            <a:r>
              <a:rPr lang="en-029" sz="2700" dirty="0" smtClean="0">
                <a:solidFill>
                  <a:schemeClr val="bg1"/>
                </a:solidFill>
                <a:latin typeface="Eras Bold ITC" panose="020B0907030504020204" pitchFamily="34" charset="0"/>
              </a:rPr>
              <a:t>Parents </a:t>
            </a:r>
            <a:r>
              <a:rPr lang="en-029" sz="2700" dirty="0">
                <a:solidFill>
                  <a:schemeClr val="bg1"/>
                </a:solidFill>
                <a:latin typeface="Eras Bold ITC" panose="020B0907030504020204" pitchFamily="34" charset="0"/>
              </a:rPr>
              <a:t>   </a:t>
            </a:r>
          </a:p>
          <a:p>
            <a:r>
              <a:rPr lang="en-029" sz="2700" dirty="0">
                <a:solidFill>
                  <a:schemeClr val="bg1"/>
                </a:solidFill>
                <a:latin typeface="Eras Bold ITC" panose="020B0907030504020204" pitchFamily="34" charset="0"/>
              </a:rPr>
              <a:t>1. If no husband/wife or issue, the parent/parents take estate (if more than one in equal shares) </a:t>
            </a:r>
          </a:p>
          <a:p>
            <a:r>
              <a:rPr lang="en-029" sz="2700" dirty="0" smtClean="0">
                <a:solidFill>
                  <a:schemeClr val="bg1"/>
                </a:solidFill>
                <a:latin typeface="Eras Bold ITC" panose="020B0907030504020204" pitchFamily="34" charset="0"/>
              </a:rPr>
              <a:t>2. If </a:t>
            </a:r>
            <a:r>
              <a:rPr lang="en-029" sz="2700" dirty="0">
                <a:solidFill>
                  <a:schemeClr val="bg1"/>
                </a:solidFill>
                <a:latin typeface="Eras Bold ITC" panose="020B0907030504020204" pitchFamily="34" charset="0"/>
              </a:rPr>
              <a:t>husband/wife but no issue parent/parents take estate after payment or appropriation of entitlement of husband/wife see number 5 under husband/wife category. </a:t>
            </a:r>
          </a:p>
        </p:txBody>
      </p:sp>
    </p:spTree>
    <p:extLst>
      <p:ext uri="{BB962C8B-B14F-4D97-AF65-F5344CB8AC3E}">
        <p14:creationId xmlns:p14="http://schemas.microsoft.com/office/powerpoint/2010/main" val="17839014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412"/>
            <a:ext cx="7086600" cy="1143000"/>
          </a:xfrm>
        </p:spPr>
        <p:txBody>
          <a:bodyPr/>
          <a:lstStyle/>
          <a:p>
            <a:pPr>
              <a:defRPr/>
            </a:pPr>
            <a:r>
              <a:rPr lang="en-GB" sz="2800" dirty="0">
                <a:solidFill>
                  <a:schemeClr val="bg1"/>
                </a:solidFill>
                <a:effectLst/>
                <a:latin typeface="Eras Bold ITC" panose="020B0907030504020204" pitchFamily="34" charset="0"/>
              </a:rPr>
              <a:t>CLASSES OF PERSONS ENTITLED TO INHERIT ON AN INTESTACY </a:t>
            </a:r>
            <a:endParaRPr lang="en-029" sz="2800" dirty="0">
              <a:solidFill>
                <a:schemeClr val="bg1"/>
              </a:solidFill>
              <a:latin typeface="Eras Bold ITC" panose="020B0907030504020204" pitchFamily="34" charset="0"/>
            </a:endParaRPr>
          </a:p>
        </p:txBody>
      </p:sp>
      <p:sp>
        <p:nvSpPr>
          <p:cNvPr id="3" name="Content Placeholder 2"/>
          <p:cNvSpPr>
            <a:spLocks noGrp="1"/>
          </p:cNvSpPr>
          <p:nvPr>
            <p:ph idx="1"/>
          </p:nvPr>
        </p:nvSpPr>
        <p:spPr>
          <a:xfrm>
            <a:off x="1905000" y="1524000"/>
            <a:ext cx="7239000" cy="4953000"/>
          </a:xfrm>
        </p:spPr>
        <p:txBody>
          <a:bodyPr/>
          <a:lstStyle/>
          <a:p>
            <a:pPr>
              <a:defRPr/>
            </a:pPr>
            <a:r>
              <a:rPr lang="en-029" sz="2500" dirty="0">
                <a:solidFill>
                  <a:schemeClr val="bg1"/>
                </a:solidFill>
                <a:latin typeface="Eras Bold ITC" panose="020B0907030504020204" pitchFamily="34" charset="0"/>
              </a:rPr>
              <a:t>The Intestate Estates Act Cap </a:t>
            </a:r>
            <a:r>
              <a:rPr lang="en-029" sz="2500" dirty="0" smtClean="0">
                <a:solidFill>
                  <a:schemeClr val="bg1"/>
                </a:solidFill>
                <a:latin typeface="Eras Bold ITC" panose="020B0907030504020204" pitchFamily="34" charset="0"/>
              </a:rPr>
              <a:t>225 (Antigua)</a:t>
            </a:r>
          </a:p>
          <a:p>
            <a:r>
              <a:rPr lang="en-029" sz="2500" dirty="0" smtClean="0">
                <a:solidFill>
                  <a:schemeClr val="bg1"/>
                </a:solidFill>
                <a:latin typeface="Eras Bold ITC" panose="020B0907030504020204" pitchFamily="34" charset="0"/>
              </a:rPr>
              <a:t>Bother/Sister</a:t>
            </a:r>
            <a:r>
              <a:rPr lang="en-029" sz="2500" dirty="0">
                <a:solidFill>
                  <a:schemeClr val="bg1"/>
                </a:solidFill>
                <a:latin typeface="Eras Bold ITC" panose="020B0907030504020204" pitchFamily="34" charset="0"/>
              </a:rPr>
              <a:t> </a:t>
            </a:r>
          </a:p>
          <a:p>
            <a:r>
              <a:rPr lang="en-029" sz="2500" dirty="0">
                <a:solidFill>
                  <a:schemeClr val="bg1"/>
                </a:solidFill>
                <a:latin typeface="Eras Bold ITC" panose="020B0907030504020204" pitchFamily="34" charset="0"/>
              </a:rPr>
              <a:t>Brother and sister includes half blood, that is half-brother/sister</a:t>
            </a:r>
          </a:p>
          <a:p>
            <a:r>
              <a:rPr lang="en-029" sz="2500" dirty="0">
                <a:solidFill>
                  <a:schemeClr val="bg1"/>
                </a:solidFill>
                <a:latin typeface="Eras Bold ITC" panose="020B0907030504020204" pitchFamily="34" charset="0"/>
              </a:rPr>
              <a:t>1. If no husband/wife or issue or parents brother and sister take estate in equal shares.</a:t>
            </a:r>
          </a:p>
          <a:p>
            <a:r>
              <a:rPr lang="en-029" sz="2500" dirty="0">
                <a:solidFill>
                  <a:schemeClr val="bg1"/>
                </a:solidFill>
                <a:latin typeface="Eras Bold ITC" panose="020B0907030504020204" pitchFamily="34" charset="0"/>
              </a:rPr>
              <a:t>2. If a brother and sister do not survive the decease, the children of the brothers and sister take the estate in equal shares. </a:t>
            </a:r>
          </a:p>
        </p:txBody>
      </p:sp>
    </p:spTree>
    <p:extLst>
      <p:ext uri="{BB962C8B-B14F-4D97-AF65-F5344CB8AC3E}">
        <p14:creationId xmlns:p14="http://schemas.microsoft.com/office/powerpoint/2010/main" val="8635909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412"/>
            <a:ext cx="7086600" cy="1143000"/>
          </a:xfrm>
        </p:spPr>
        <p:txBody>
          <a:bodyPr/>
          <a:lstStyle/>
          <a:p>
            <a:pPr>
              <a:defRPr/>
            </a:pPr>
            <a:r>
              <a:rPr lang="en-GB" sz="2800" dirty="0">
                <a:solidFill>
                  <a:schemeClr val="bg1"/>
                </a:solidFill>
                <a:effectLst/>
                <a:latin typeface="Eras Bold ITC" panose="020B0907030504020204" pitchFamily="34" charset="0"/>
              </a:rPr>
              <a:t>CLASSES OF PERSONS ENTITLED TO INHERIT ON AN INTESTACY </a:t>
            </a:r>
            <a:endParaRPr lang="en-029" sz="2800" dirty="0">
              <a:solidFill>
                <a:schemeClr val="bg1"/>
              </a:solidFill>
              <a:latin typeface="Eras Bold ITC" panose="020B0907030504020204" pitchFamily="34" charset="0"/>
            </a:endParaRPr>
          </a:p>
        </p:txBody>
      </p:sp>
      <p:sp>
        <p:nvSpPr>
          <p:cNvPr id="3" name="Content Placeholder 2"/>
          <p:cNvSpPr>
            <a:spLocks noGrp="1"/>
          </p:cNvSpPr>
          <p:nvPr>
            <p:ph idx="1"/>
          </p:nvPr>
        </p:nvSpPr>
        <p:spPr>
          <a:xfrm>
            <a:off x="1905000" y="1524000"/>
            <a:ext cx="7086600" cy="4953000"/>
          </a:xfrm>
        </p:spPr>
        <p:txBody>
          <a:bodyPr/>
          <a:lstStyle/>
          <a:p>
            <a:pPr>
              <a:defRPr/>
            </a:pPr>
            <a:r>
              <a:rPr lang="en-029" sz="2500" dirty="0">
                <a:solidFill>
                  <a:schemeClr val="bg1"/>
                </a:solidFill>
                <a:latin typeface="Eras Bold ITC" panose="020B0907030504020204" pitchFamily="34" charset="0"/>
              </a:rPr>
              <a:t>The Intestate Estates Act Cap </a:t>
            </a:r>
            <a:r>
              <a:rPr lang="en-029" sz="2500" dirty="0" smtClean="0">
                <a:solidFill>
                  <a:schemeClr val="bg1"/>
                </a:solidFill>
                <a:latin typeface="Eras Bold ITC" panose="020B0907030504020204" pitchFamily="34" charset="0"/>
              </a:rPr>
              <a:t>225 (Antigua)</a:t>
            </a:r>
          </a:p>
          <a:p>
            <a:r>
              <a:rPr lang="en-029" sz="2500" dirty="0" smtClean="0">
                <a:solidFill>
                  <a:schemeClr val="bg1"/>
                </a:solidFill>
                <a:latin typeface="Eras Bold ITC" panose="020B0907030504020204" pitchFamily="34" charset="0"/>
              </a:rPr>
              <a:t>Next-of-kin</a:t>
            </a:r>
            <a:endParaRPr lang="en-029" sz="2500" dirty="0">
              <a:solidFill>
                <a:schemeClr val="bg1"/>
              </a:solidFill>
              <a:latin typeface="Eras Bold ITC" panose="020B0907030504020204" pitchFamily="34" charset="0"/>
            </a:endParaRPr>
          </a:p>
          <a:p>
            <a:r>
              <a:rPr lang="en-029" sz="2500" dirty="0">
                <a:solidFill>
                  <a:schemeClr val="bg1"/>
                </a:solidFill>
                <a:latin typeface="Eras Bold ITC" panose="020B0907030504020204" pitchFamily="34" charset="0"/>
              </a:rPr>
              <a:t>Next-of-kin is defined as the person who, at the date of death of the intestate, stands nearest in blood relationship to him. </a:t>
            </a:r>
          </a:p>
          <a:p>
            <a:r>
              <a:rPr lang="en-029" sz="2500" dirty="0">
                <a:solidFill>
                  <a:schemeClr val="bg1"/>
                </a:solidFill>
                <a:latin typeface="Eras Bold ITC" panose="020B0907030504020204" pitchFamily="34" charset="0"/>
              </a:rPr>
              <a:t>1. If the deceased dies leaving neither husband/wife nor issue nor parents nor siblings nor children of any deceased sibling, then the estate is taken by the next-of-kin.   </a:t>
            </a:r>
          </a:p>
        </p:txBody>
      </p:sp>
    </p:spTree>
    <p:extLst>
      <p:ext uri="{BB962C8B-B14F-4D97-AF65-F5344CB8AC3E}">
        <p14:creationId xmlns:p14="http://schemas.microsoft.com/office/powerpoint/2010/main" val="1417727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09800" y="304800"/>
            <a:ext cx="6477000" cy="1143000"/>
          </a:xfrm>
        </p:spPr>
        <p:txBody>
          <a:bodyPr/>
          <a:lstStyle/>
          <a:p>
            <a:pPr algn="ctr" eaLnBrk="1" hangingPunct="1"/>
            <a:r>
              <a:rPr lang="en-US" sz="3200" dirty="0" smtClean="0">
                <a:solidFill>
                  <a:schemeClr val="bg1"/>
                </a:solidFill>
                <a:latin typeface="Eras Bold ITC" panose="020B0907030504020204" pitchFamily="34" charset="0"/>
              </a:rPr>
              <a:t>A Foundation for Planned Giving &amp; Trust Services</a:t>
            </a:r>
          </a:p>
        </p:txBody>
      </p:sp>
      <p:sp>
        <p:nvSpPr>
          <p:cNvPr id="8195" name="Text Placeholder 3"/>
          <p:cNvSpPr>
            <a:spLocks noGrp="1"/>
          </p:cNvSpPr>
          <p:nvPr>
            <p:ph type="body" sz="half" idx="2"/>
          </p:nvPr>
        </p:nvSpPr>
        <p:spPr>
          <a:xfrm>
            <a:off x="1981200" y="3124200"/>
            <a:ext cx="6553200" cy="4114800"/>
          </a:xfrm>
        </p:spPr>
        <p:txBody>
          <a:bodyPr/>
          <a:lstStyle/>
          <a:p>
            <a:pPr algn="ctr" eaLnBrk="1" hangingPunct="1"/>
            <a:r>
              <a:rPr lang="en-029" sz="4000" dirty="0" smtClean="0">
                <a:solidFill>
                  <a:schemeClr val="bg1"/>
                </a:solidFill>
                <a:latin typeface="Eras Bold ITC" panose="020B0907030504020204" pitchFamily="34" charset="0"/>
              </a:rPr>
              <a:t>Based on ordinary Stewardship Principles</a:t>
            </a:r>
          </a:p>
        </p:txBody>
      </p:sp>
    </p:spTree>
    <p:extLst>
      <p:ext uri="{BB962C8B-B14F-4D97-AF65-F5344CB8AC3E}">
        <p14:creationId xmlns:p14="http://schemas.microsoft.com/office/powerpoint/2010/main" val="610901474"/>
      </p:ext>
    </p:extLst>
  </p:cSld>
  <p:clrMapOvr>
    <a:masterClrMapping/>
  </p:clrMapOvr>
  <p:transition spd="slow">
    <p:checker/>
    <p:sndAc>
      <p:stSnd>
        <p:snd r:embed="rId3" name="CAMERA.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412"/>
            <a:ext cx="7086600" cy="1143000"/>
          </a:xfrm>
        </p:spPr>
        <p:txBody>
          <a:bodyPr/>
          <a:lstStyle/>
          <a:p>
            <a:pPr>
              <a:defRPr/>
            </a:pPr>
            <a:r>
              <a:rPr lang="en-GB" sz="2800" dirty="0">
                <a:solidFill>
                  <a:schemeClr val="bg1"/>
                </a:solidFill>
                <a:effectLst/>
                <a:latin typeface="Eras Bold ITC" panose="020B0907030504020204" pitchFamily="34" charset="0"/>
              </a:rPr>
              <a:t>CLASSES OF PERSONS ENTITLED TO INHERIT ON AN INTESTACY </a:t>
            </a:r>
            <a:endParaRPr lang="en-029" sz="2800" dirty="0">
              <a:solidFill>
                <a:schemeClr val="bg1"/>
              </a:solidFill>
              <a:latin typeface="Eras Bold ITC" panose="020B0907030504020204" pitchFamily="34" charset="0"/>
            </a:endParaRPr>
          </a:p>
        </p:txBody>
      </p:sp>
      <p:sp>
        <p:nvSpPr>
          <p:cNvPr id="3" name="Content Placeholder 2"/>
          <p:cNvSpPr>
            <a:spLocks noGrp="1"/>
          </p:cNvSpPr>
          <p:nvPr>
            <p:ph idx="1"/>
          </p:nvPr>
        </p:nvSpPr>
        <p:spPr>
          <a:xfrm>
            <a:off x="1905000" y="1524000"/>
            <a:ext cx="7086600" cy="4953000"/>
          </a:xfrm>
        </p:spPr>
        <p:txBody>
          <a:bodyPr/>
          <a:lstStyle/>
          <a:p>
            <a:pPr>
              <a:defRPr/>
            </a:pPr>
            <a:r>
              <a:rPr lang="en-029" dirty="0">
                <a:solidFill>
                  <a:schemeClr val="bg1"/>
                </a:solidFill>
                <a:latin typeface="Eras Bold ITC" panose="020B0907030504020204" pitchFamily="34" charset="0"/>
              </a:rPr>
              <a:t>The Intestate Estates Act Cap </a:t>
            </a:r>
            <a:r>
              <a:rPr lang="en-029" dirty="0" smtClean="0">
                <a:solidFill>
                  <a:schemeClr val="bg1"/>
                </a:solidFill>
                <a:latin typeface="Eras Bold ITC" panose="020B0907030504020204" pitchFamily="34" charset="0"/>
              </a:rPr>
              <a:t>225 (Antigua)</a:t>
            </a:r>
          </a:p>
          <a:p>
            <a:pPr>
              <a:defRPr/>
            </a:pPr>
            <a:endParaRPr lang="en-029" dirty="0">
              <a:solidFill>
                <a:schemeClr val="bg1"/>
              </a:solidFill>
              <a:effectLst/>
              <a:latin typeface="Eras Bold ITC" panose="020B0907030504020204" pitchFamily="34" charset="0"/>
            </a:endParaRPr>
          </a:p>
          <a:p>
            <a:r>
              <a:rPr lang="en-029" dirty="0">
                <a:solidFill>
                  <a:schemeClr val="bg1"/>
                </a:solidFill>
                <a:latin typeface="Eras Bold ITC" panose="020B0907030504020204" pitchFamily="34" charset="0"/>
              </a:rPr>
              <a:t>The crown </a:t>
            </a:r>
          </a:p>
          <a:p>
            <a:r>
              <a:rPr lang="en-029" dirty="0">
                <a:solidFill>
                  <a:schemeClr val="bg1"/>
                </a:solidFill>
                <a:latin typeface="Eras Bold ITC" panose="020B0907030504020204" pitchFamily="34" charset="0"/>
              </a:rPr>
              <a:t>In default of any person taking the estate of a deceased his shall vest in the crown. Simply put, the estate will go to the government of Antigua and Barbuda. </a:t>
            </a:r>
          </a:p>
        </p:txBody>
      </p:sp>
    </p:spTree>
    <p:extLst>
      <p:ext uri="{BB962C8B-B14F-4D97-AF65-F5344CB8AC3E}">
        <p14:creationId xmlns:p14="http://schemas.microsoft.com/office/powerpoint/2010/main" val="12544690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7010400" cy="1143000"/>
          </a:xfrm>
        </p:spPr>
        <p:txBody>
          <a:bodyPr/>
          <a:lstStyle/>
          <a:p>
            <a:pPr eaLnBrk="1" hangingPunct="1">
              <a:defRPr/>
            </a:pPr>
            <a:r>
              <a:rPr lang="en-029" sz="4000" dirty="0" smtClean="0">
                <a:solidFill>
                  <a:schemeClr val="bg1"/>
                </a:solidFill>
                <a:latin typeface="Eras Bold ITC" panose="020B0907030504020204" pitchFamily="34" charset="0"/>
              </a:rPr>
              <a:t>Who should make a Will? </a:t>
            </a:r>
          </a:p>
        </p:txBody>
      </p:sp>
      <p:sp>
        <p:nvSpPr>
          <p:cNvPr id="3" name="Content Placeholder 2"/>
          <p:cNvSpPr>
            <a:spLocks noGrp="1"/>
          </p:cNvSpPr>
          <p:nvPr>
            <p:ph idx="1"/>
          </p:nvPr>
        </p:nvSpPr>
        <p:spPr>
          <a:xfrm>
            <a:off x="1905000" y="1371600"/>
            <a:ext cx="6781800" cy="4530725"/>
          </a:xfrm>
        </p:spPr>
        <p:txBody>
          <a:bodyPr/>
          <a:lstStyle/>
          <a:p>
            <a:pPr eaLnBrk="1" hangingPunct="1">
              <a:defRPr/>
            </a:pPr>
            <a:r>
              <a:rPr lang="en-029" sz="2500" dirty="0" smtClean="0">
                <a:solidFill>
                  <a:schemeClr val="bg1"/>
                </a:solidFill>
                <a:latin typeface="Eras Bold ITC" panose="020B0907030504020204" pitchFamily="34" charset="0"/>
              </a:rPr>
              <a:t>You are married and have children  </a:t>
            </a:r>
          </a:p>
          <a:p>
            <a:pPr eaLnBrk="1" hangingPunct="1">
              <a:defRPr/>
            </a:pPr>
            <a:r>
              <a:rPr lang="en-029" sz="2500" dirty="0" smtClean="0">
                <a:solidFill>
                  <a:schemeClr val="bg1"/>
                </a:solidFill>
                <a:latin typeface="Eras Bold ITC" panose="020B0907030504020204" pitchFamily="34" charset="0"/>
              </a:rPr>
              <a:t>You live with your partner but you are not married  </a:t>
            </a:r>
          </a:p>
          <a:p>
            <a:pPr eaLnBrk="1" hangingPunct="1">
              <a:defRPr/>
            </a:pPr>
            <a:r>
              <a:rPr lang="en-029" sz="2500" dirty="0" smtClean="0">
                <a:solidFill>
                  <a:schemeClr val="bg1"/>
                </a:solidFill>
                <a:latin typeface="Eras Bold ITC" panose="020B0907030504020204" pitchFamily="34" charset="0"/>
              </a:rPr>
              <a:t>You are a homeowner  </a:t>
            </a:r>
          </a:p>
          <a:p>
            <a:pPr eaLnBrk="1" hangingPunct="1">
              <a:defRPr/>
            </a:pPr>
            <a:r>
              <a:rPr lang="en-029" sz="2500" dirty="0" smtClean="0">
                <a:solidFill>
                  <a:schemeClr val="bg1"/>
                </a:solidFill>
                <a:latin typeface="Eras Bold ITC" panose="020B0907030504020204" pitchFamily="34" charset="0"/>
              </a:rPr>
              <a:t>You set up your own business or firm  </a:t>
            </a:r>
          </a:p>
          <a:p>
            <a:pPr eaLnBrk="1" hangingPunct="1">
              <a:defRPr/>
            </a:pPr>
            <a:r>
              <a:rPr lang="en-029" sz="2500" dirty="0" smtClean="0">
                <a:solidFill>
                  <a:schemeClr val="bg1"/>
                </a:solidFill>
                <a:latin typeface="Eras Bold ITC" panose="020B0907030504020204" pitchFamily="34" charset="0"/>
              </a:rPr>
              <a:t>You are getting divorced or separated  </a:t>
            </a:r>
          </a:p>
          <a:p>
            <a:pPr eaLnBrk="1" hangingPunct="1">
              <a:defRPr/>
            </a:pPr>
            <a:r>
              <a:rPr lang="en-029" sz="2500" dirty="0" smtClean="0">
                <a:solidFill>
                  <a:schemeClr val="bg1"/>
                </a:solidFill>
                <a:latin typeface="Eras Bold ITC" panose="020B0907030504020204" pitchFamily="34" charset="0"/>
              </a:rPr>
              <a:t>You wish to leave some money/assets to your relatives  </a:t>
            </a:r>
          </a:p>
          <a:p>
            <a:pPr eaLnBrk="1" hangingPunct="1">
              <a:defRPr/>
            </a:pPr>
            <a:r>
              <a:rPr lang="en-029" sz="2500" dirty="0" smtClean="0">
                <a:solidFill>
                  <a:schemeClr val="bg1"/>
                </a:solidFill>
                <a:latin typeface="Eras Bold ITC" panose="020B0907030504020204" pitchFamily="34" charset="0"/>
              </a:rPr>
              <a:t>You wish to leave some money/assets to someone with disabilities.  </a:t>
            </a:r>
          </a:p>
          <a:p>
            <a:pPr eaLnBrk="1" hangingPunct="1">
              <a:defRPr/>
            </a:pPr>
            <a:r>
              <a:rPr lang="en-029" sz="2500" dirty="0" smtClean="0">
                <a:solidFill>
                  <a:schemeClr val="bg1"/>
                </a:solidFill>
                <a:latin typeface="Eras Bold ITC" panose="020B0907030504020204" pitchFamily="34" charset="0"/>
              </a:rPr>
              <a:t>You want to give some money/assets to a charity or a special cause.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143000"/>
          </a:xfrm>
        </p:spPr>
        <p:txBody>
          <a:bodyPr/>
          <a:lstStyle/>
          <a:p>
            <a:pPr eaLnBrk="1" hangingPunct="1">
              <a:defRPr/>
            </a:pPr>
            <a:r>
              <a:rPr lang="en-US" b="1" dirty="0" smtClean="0">
                <a:solidFill>
                  <a:schemeClr val="bg1"/>
                </a:solidFill>
                <a:latin typeface="Eras Bold ITC" panose="020B0907030504020204" pitchFamily="34" charset="0"/>
              </a:rPr>
              <a:t>Formal Requirements</a:t>
            </a:r>
            <a:r>
              <a:rPr lang="en-029" b="1" dirty="0" smtClean="0">
                <a:solidFill>
                  <a:schemeClr val="bg1"/>
                </a:solidFill>
                <a:latin typeface="Eras Bold ITC" panose="020B0907030504020204" pitchFamily="34" charset="0"/>
              </a:rPr>
              <a:t/>
            </a:r>
            <a:br>
              <a:rPr lang="en-029" b="1" dirty="0" smtClean="0">
                <a:solidFill>
                  <a:schemeClr val="bg1"/>
                </a:solidFill>
                <a:latin typeface="Eras Bold ITC" panose="020B0907030504020204" pitchFamily="34" charset="0"/>
              </a:rPr>
            </a:br>
            <a:endParaRPr lang="en-029" dirty="0" smtClean="0">
              <a:solidFill>
                <a:schemeClr val="bg1"/>
              </a:solidFill>
              <a:latin typeface="Eras Bold ITC" panose="020B0907030504020204" pitchFamily="34" charset="0"/>
            </a:endParaRPr>
          </a:p>
        </p:txBody>
      </p:sp>
      <p:sp>
        <p:nvSpPr>
          <p:cNvPr id="3" name="Content Placeholder 2"/>
          <p:cNvSpPr>
            <a:spLocks noGrp="1"/>
          </p:cNvSpPr>
          <p:nvPr>
            <p:ph idx="1"/>
          </p:nvPr>
        </p:nvSpPr>
        <p:spPr>
          <a:xfrm>
            <a:off x="1828800" y="1066800"/>
            <a:ext cx="7315200" cy="5791200"/>
          </a:xfrm>
        </p:spPr>
        <p:txBody>
          <a:bodyPr/>
          <a:lstStyle/>
          <a:p>
            <a:pPr marL="0" indent="0" eaLnBrk="1" hangingPunct="1">
              <a:buNone/>
              <a:defRPr/>
            </a:pPr>
            <a:r>
              <a:rPr lang="en-US" sz="2000" dirty="0" smtClean="0">
                <a:solidFill>
                  <a:schemeClr val="bg1"/>
                </a:solidFill>
                <a:latin typeface="Eras Bold ITC" panose="020B0907030504020204" pitchFamily="34" charset="0"/>
              </a:rPr>
              <a:t>For a will to be valid and consequently to be admitted to probate, the following requirements must be met:</a:t>
            </a:r>
            <a:endParaRPr lang="en-029" sz="2000" dirty="0" smtClean="0">
              <a:solidFill>
                <a:schemeClr val="bg1"/>
              </a:solidFill>
              <a:latin typeface="Eras Bold ITC" panose="020B0907030504020204" pitchFamily="34" charset="0"/>
            </a:endParaRPr>
          </a:p>
          <a:p>
            <a:pPr eaLnBrk="1" hangingPunct="1">
              <a:defRPr/>
            </a:pPr>
            <a:r>
              <a:rPr lang="en-US" sz="2800" dirty="0" smtClean="0">
                <a:solidFill>
                  <a:schemeClr val="bg1"/>
                </a:solidFill>
                <a:latin typeface="Eras Bold ITC" panose="020B0907030504020204" pitchFamily="34" charset="0"/>
              </a:rPr>
              <a:t>(a) It must be made by a person who has attained the age of majority;</a:t>
            </a:r>
            <a:endParaRPr lang="en-029" sz="2800" dirty="0" smtClean="0">
              <a:solidFill>
                <a:schemeClr val="bg1"/>
              </a:solidFill>
              <a:latin typeface="Eras Bold ITC" panose="020B0907030504020204" pitchFamily="34" charset="0"/>
            </a:endParaRPr>
          </a:p>
          <a:p>
            <a:pPr eaLnBrk="1" hangingPunct="1">
              <a:defRPr/>
            </a:pPr>
            <a:r>
              <a:rPr lang="en-US" sz="2800" dirty="0" smtClean="0">
                <a:solidFill>
                  <a:schemeClr val="bg1"/>
                </a:solidFill>
                <a:latin typeface="Eras Bold ITC" panose="020B0907030504020204" pitchFamily="34" charset="0"/>
              </a:rPr>
              <a:t>(b) It must comply with certain formal requirements laid down by statute.*</a:t>
            </a:r>
            <a:endParaRPr lang="en-029" sz="2800" dirty="0" smtClean="0">
              <a:solidFill>
                <a:schemeClr val="bg1"/>
              </a:solidFill>
              <a:latin typeface="Eras Bold ITC" panose="020B0907030504020204" pitchFamily="34" charset="0"/>
            </a:endParaRPr>
          </a:p>
          <a:p>
            <a:pPr eaLnBrk="1" hangingPunct="1">
              <a:defRPr/>
            </a:pPr>
            <a:r>
              <a:rPr lang="en-US" sz="2800" dirty="0" smtClean="0">
                <a:solidFill>
                  <a:schemeClr val="bg1"/>
                </a:solidFill>
                <a:latin typeface="Eras Bold ITC" panose="020B0907030504020204" pitchFamily="34" charset="0"/>
              </a:rPr>
              <a:t>(c) The testator or the person making the will must have the testamentary capacity or what is referred to as the animus </a:t>
            </a:r>
            <a:r>
              <a:rPr lang="en-US" sz="2800" dirty="0" err="1" smtClean="0">
                <a:solidFill>
                  <a:schemeClr val="bg1"/>
                </a:solidFill>
                <a:latin typeface="Eras Bold ITC" panose="020B0907030504020204" pitchFamily="34" charset="0"/>
              </a:rPr>
              <a:t>testandi</a:t>
            </a:r>
            <a:r>
              <a:rPr lang="en-US" sz="2800" dirty="0" smtClean="0">
                <a:solidFill>
                  <a:schemeClr val="bg1"/>
                </a:solidFill>
                <a:latin typeface="Eras Bold ITC" panose="020B0907030504020204" pitchFamily="34" charset="0"/>
              </a:rPr>
              <a:t> to make such will.</a:t>
            </a:r>
          </a:p>
          <a:p>
            <a:pPr eaLnBrk="1" hangingPunct="1">
              <a:defRPr/>
            </a:pPr>
            <a:r>
              <a:rPr lang="en-US" sz="1600" dirty="0" smtClean="0">
                <a:solidFill>
                  <a:schemeClr val="bg1"/>
                </a:solidFill>
                <a:latin typeface="Eras Bold ITC" panose="020B0907030504020204" pitchFamily="34" charset="0"/>
              </a:rPr>
              <a:t>* </a:t>
            </a:r>
            <a:r>
              <a:rPr lang="en-029" sz="1600" dirty="0">
                <a:solidFill>
                  <a:schemeClr val="bg1"/>
                </a:solidFill>
                <a:latin typeface="Eras Bold ITC" panose="020B0907030504020204" pitchFamily="34" charset="0"/>
              </a:rPr>
              <a:t>Succession Act 1981, Cap 249 (</a:t>
            </a:r>
            <a:r>
              <a:rPr lang="en-029" sz="1600" i="1" dirty="0">
                <a:solidFill>
                  <a:schemeClr val="bg1"/>
                </a:solidFill>
                <a:latin typeface="Eras Bold ITC" panose="020B0907030504020204" pitchFamily="34" charset="0"/>
              </a:rPr>
              <a:t>Barbados</a:t>
            </a:r>
            <a:r>
              <a:rPr lang="en-029" sz="1600" dirty="0">
                <a:solidFill>
                  <a:schemeClr val="bg1"/>
                </a:solidFill>
                <a:latin typeface="Eras Bold ITC" panose="020B0907030504020204" pitchFamily="34" charset="0"/>
              </a:rPr>
              <a:t>), s 61(1</a:t>
            </a:r>
            <a:r>
              <a:rPr lang="en-029" sz="1600" dirty="0" smtClean="0">
                <a:solidFill>
                  <a:schemeClr val="bg1"/>
                </a:solidFill>
                <a:latin typeface="Eras Bold ITC" panose="020B0907030504020204" pitchFamily="34" charset="0"/>
              </a:rPr>
              <a:t>).</a:t>
            </a:r>
            <a:endParaRPr lang="en-029" sz="1600" dirty="0">
              <a:solidFill>
                <a:schemeClr val="bg1"/>
              </a:solidFill>
              <a:latin typeface="Eras Bold ITC" panose="020B0907030504020204" pitchFamily="34" charset="0"/>
            </a:endParaRPr>
          </a:p>
        </p:txBody>
      </p:sp>
      <p:sp>
        <p:nvSpPr>
          <p:cNvPr id="4" name="Rectangle 3"/>
          <p:cNvSpPr/>
          <p:nvPr/>
        </p:nvSpPr>
        <p:spPr>
          <a:xfrm>
            <a:off x="2286000" y="5791200"/>
            <a:ext cx="4062331" cy="369332"/>
          </a:xfrm>
          <a:prstGeom prst="rect">
            <a:avLst/>
          </a:prstGeom>
        </p:spPr>
        <p:txBody>
          <a:bodyPr wrap="none">
            <a:spAutoFit/>
          </a:bodyPr>
          <a:lstStyle/>
          <a:p>
            <a:pPr eaLnBrk="1" hangingPunct="1">
              <a:defRPr/>
            </a:pPr>
            <a:r>
              <a:rPr lang="en-029" dirty="0">
                <a:solidFill>
                  <a:schemeClr val="bg1"/>
                </a:solidFill>
                <a:latin typeface="Eras Bold ITC" panose="020B0907030504020204" pitchFamily="34" charset="0"/>
              </a:rPr>
              <a:t>Wills Act Cap 473 Antigua s. </a:t>
            </a:r>
            <a:r>
              <a:rPr lang="en-029" dirty="0" smtClean="0">
                <a:solidFill>
                  <a:schemeClr val="bg1"/>
                </a:solidFill>
                <a:latin typeface="Eras Bold ITC" panose="020B0907030504020204" pitchFamily="34" charset="0"/>
              </a:rPr>
              <a:t>6-9</a:t>
            </a:r>
            <a:endParaRPr lang="en-029" dirty="0">
              <a:solidFill>
                <a:schemeClr val="bg1"/>
              </a:solidFill>
              <a:latin typeface="Eras Bold ITC" panose="020B090703050402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609600"/>
            <a:ext cx="7086600" cy="6781800"/>
          </a:xfrm>
        </p:spPr>
        <p:txBody>
          <a:bodyPr/>
          <a:lstStyle/>
          <a:p>
            <a:pPr eaLnBrk="1" hangingPunct="1">
              <a:defRPr/>
            </a:pPr>
            <a:r>
              <a:rPr lang="en-029" sz="3600" dirty="0" smtClean="0">
                <a:solidFill>
                  <a:schemeClr val="bg1"/>
                </a:solidFill>
                <a:latin typeface="Eras Bold ITC" panose="020B0907030504020204" pitchFamily="34" charset="0"/>
              </a:rPr>
              <a:t>“No will shall be valid unless:</a:t>
            </a:r>
          </a:p>
          <a:p>
            <a:pPr eaLnBrk="1" hangingPunct="1">
              <a:defRPr/>
            </a:pPr>
            <a:r>
              <a:rPr lang="en-029" sz="3600" dirty="0" smtClean="0">
                <a:solidFill>
                  <a:schemeClr val="bg1"/>
                </a:solidFill>
                <a:latin typeface="Eras Bold ITC" panose="020B0907030504020204" pitchFamily="34" charset="0"/>
              </a:rPr>
              <a:t>(a) it shall be in writing </a:t>
            </a:r>
          </a:p>
          <a:p>
            <a:pPr eaLnBrk="1" hangingPunct="1">
              <a:defRPr/>
            </a:pPr>
            <a:r>
              <a:rPr lang="en-029" sz="3600" dirty="0" smtClean="0">
                <a:solidFill>
                  <a:schemeClr val="bg1"/>
                </a:solidFill>
                <a:latin typeface="Eras Bold ITC" panose="020B0907030504020204" pitchFamily="34" charset="0"/>
              </a:rPr>
              <a:t>(b) it shall be signed at the foot or end thereof by the testator or by some other person in his presence and by his direction, </a:t>
            </a:r>
            <a:r>
              <a:rPr lang="en-029" sz="3600" dirty="0" smtClean="0">
                <a:solidFill>
                  <a:schemeClr val="bg1"/>
                </a:solidFill>
                <a:latin typeface="Eras Bold ITC" panose="020B0907030504020204" pitchFamily="34" charset="0"/>
              </a:rPr>
              <a:t>and</a:t>
            </a:r>
            <a:endParaRPr lang="en-029" sz="2800" dirty="0" smtClean="0">
              <a:solidFill>
                <a:schemeClr val="bg1"/>
              </a:solidFill>
              <a:latin typeface="Eras Bold ITC" panose="020B0907030504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066800"/>
            <a:ext cx="7086600" cy="6781800"/>
          </a:xfrm>
        </p:spPr>
        <p:txBody>
          <a:bodyPr/>
          <a:lstStyle/>
          <a:p>
            <a:pPr eaLnBrk="1" hangingPunct="1">
              <a:defRPr/>
            </a:pPr>
            <a:r>
              <a:rPr lang="en-029" dirty="0" smtClean="0">
                <a:solidFill>
                  <a:schemeClr val="bg1"/>
                </a:solidFill>
                <a:latin typeface="Eras Bold ITC" panose="020B0907030504020204" pitchFamily="34" charset="0"/>
              </a:rPr>
              <a:t>(</a:t>
            </a:r>
            <a:r>
              <a:rPr lang="en-029" dirty="0" smtClean="0">
                <a:solidFill>
                  <a:schemeClr val="bg1"/>
                </a:solidFill>
                <a:latin typeface="Eras Bold ITC" panose="020B0907030504020204" pitchFamily="34" charset="0"/>
              </a:rPr>
              <a:t>c) such signature shall be made or acknowledged by the testator in the presence of two or more witnesses present at the same time; and such witnesses shall attest and shall subscribe the will in the presence of the testator...” </a:t>
            </a:r>
          </a:p>
          <a:p>
            <a:pPr eaLnBrk="1" hangingPunct="1">
              <a:defRPr/>
            </a:pPr>
            <a:r>
              <a:rPr lang="en-029" sz="2400" dirty="0" smtClean="0">
                <a:solidFill>
                  <a:schemeClr val="bg1"/>
                </a:solidFill>
                <a:latin typeface="Eras Bold ITC" panose="020B0907030504020204" pitchFamily="34" charset="0"/>
              </a:rPr>
              <a:t>Succession Act 1981, Cap 249 (</a:t>
            </a:r>
            <a:r>
              <a:rPr lang="en-029" sz="2400" i="1" dirty="0" smtClean="0">
                <a:solidFill>
                  <a:schemeClr val="bg1"/>
                </a:solidFill>
                <a:latin typeface="Eras Bold ITC" panose="020B0907030504020204" pitchFamily="34" charset="0"/>
              </a:rPr>
              <a:t>Barbados</a:t>
            </a:r>
            <a:r>
              <a:rPr lang="en-029" sz="2400" dirty="0" smtClean="0">
                <a:solidFill>
                  <a:schemeClr val="bg1"/>
                </a:solidFill>
                <a:latin typeface="Eras Bold ITC" panose="020B0907030504020204" pitchFamily="34" charset="0"/>
              </a:rPr>
              <a:t>), s 61(1). Wills Act Cap 473 Antigua s. 7-9</a:t>
            </a:r>
          </a:p>
        </p:txBody>
      </p:sp>
    </p:spTree>
    <p:extLst>
      <p:ext uri="{BB962C8B-B14F-4D97-AF65-F5344CB8AC3E}">
        <p14:creationId xmlns:p14="http://schemas.microsoft.com/office/powerpoint/2010/main" val="13318365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162800" cy="685800"/>
          </a:xfrm>
        </p:spPr>
        <p:txBody>
          <a:bodyPr/>
          <a:lstStyle/>
          <a:p>
            <a:pPr eaLnBrk="1" hangingPunct="1">
              <a:defRPr/>
            </a:pPr>
            <a:r>
              <a:rPr lang="en-US" b="1" cap="small" dirty="0" smtClean="0">
                <a:solidFill>
                  <a:schemeClr val="bg1"/>
                </a:solidFill>
                <a:latin typeface="Eras Bold ITC" panose="020B0907030504020204" pitchFamily="34" charset="0"/>
              </a:rPr>
              <a:t>animus </a:t>
            </a:r>
            <a:r>
              <a:rPr lang="en-US" b="1" cap="small" dirty="0" err="1" smtClean="0">
                <a:solidFill>
                  <a:schemeClr val="bg1"/>
                </a:solidFill>
                <a:latin typeface="Eras Bold ITC" panose="020B0907030504020204" pitchFamily="34" charset="0"/>
              </a:rPr>
              <a:t>testandi</a:t>
            </a:r>
            <a:r>
              <a:rPr lang="en-029" b="1" dirty="0" smtClean="0">
                <a:solidFill>
                  <a:schemeClr val="bg1"/>
                </a:solidFill>
                <a:latin typeface="Eras Bold ITC" panose="020B0907030504020204" pitchFamily="34" charset="0"/>
              </a:rPr>
              <a:t/>
            </a:r>
            <a:br>
              <a:rPr lang="en-029" b="1" dirty="0" smtClean="0">
                <a:solidFill>
                  <a:schemeClr val="bg1"/>
                </a:solidFill>
                <a:latin typeface="Eras Bold ITC" panose="020B0907030504020204" pitchFamily="34" charset="0"/>
              </a:rPr>
            </a:br>
            <a:endParaRPr lang="en-029" dirty="0" smtClean="0">
              <a:solidFill>
                <a:schemeClr val="bg1"/>
              </a:solidFill>
              <a:latin typeface="Eras Bold ITC" panose="020B0907030504020204" pitchFamily="34" charset="0"/>
            </a:endParaRPr>
          </a:p>
        </p:txBody>
      </p:sp>
      <p:sp>
        <p:nvSpPr>
          <p:cNvPr id="3" name="Content Placeholder 2"/>
          <p:cNvSpPr>
            <a:spLocks noGrp="1"/>
          </p:cNvSpPr>
          <p:nvPr>
            <p:ph idx="1"/>
          </p:nvPr>
        </p:nvSpPr>
        <p:spPr>
          <a:xfrm>
            <a:off x="1752600" y="685800"/>
            <a:ext cx="7365242" cy="4530725"/>
          </a:xfrm>
        </p:spPr>
        <p:txBody>
          <a:bodyPr/>
          <a:lstStyle/>
          <a:p>
            <a:pPr eaLnBrk="1" hangingPunct="1">
              <a:defRPr/>
            </a:pPr>
            <a:r>
              <a:rPr lang="en-US" sz="3600" dirty="0" smtClean="0">
                <a:solidFill>
                  <a:schemeClr val="bg1"/>
                </a:solidFill>
                <a:latin typeface="Eras Bold ITC" panose="020B0907030504020204" pitchFamily="34" charset="0"/>
              </a:rPr>
              <a:t>In order to possess the necessary animus </a:t>
            </a:r>
            <a:r>
              <a:rPr lang="en-US" sz="3600" dirty="0" err="1" smtClean="0">
                <a:solidFill>
                  <a:schemeClr val="bg1"/>
                </a:solidFill>
                <a:latin typeface="Eras Bold ITC" panose="020B0907030504020204" pitchFamily="34" charset="0"/>
              </a:rPr>
              <a:t>testandi</a:t>
            </a:r>
            <a:r>
              <a:rPr lang="en-US" sz="3600" dirty="0" smtClean="0">
                <a:solidFill>
                  <a:schemeClr val="bg1"/>
                </a:solidFill>
                <a:latin typeface="Eras Bold ITC" panose="020B0907030504020204" pitchFamily="34" charset="0"/>
              </a:rPr>
              <a:t> to make a will, it must be established:</a:t>
            </a:r>
            <a:endParaRPr lang="en-029" sz="3600" dirty="0" smtClean="0">
              <a:solidFill>
                <a:schemeClr val="bg1"/>
              </a:solidFill>
              <a:latin typeface="Eras Bold ITC" panose="020B0907030504020204" pitchFamily="34" charset="0"/>
            </a:endParaRPr>
          </a:p>
          <a:p>
            <a:pPr eaLnBrk="1" hangingPunct="1">
              <a:defRPr/>
            </a:pPr>
            <a:r>
              <a:rPr lang="en-US" sz="3600" dirty="0" smtClean="0">
                <a:solidFill>
                  <a:schemeClr val="bg1"/>
                </a:solidFill>
                <a:latin typeface="Eras Bold ITC" panose="020B0907030504020204" pitchFamily="34" charset="0"/>
              </a:rPr>
              <a:t>(a) that the testator had the mental capacity to make the will;</a:t>
            </a:r>
            <a:endParaRPr lang="en-029" sz="3600" dirty="0" smtClean="0">
              <a:solidFill>
                <a:schemeClr val="bg1"/>
              </a:solidFill>
              <a:latin typeface="Eras Bold ITC" panose="020B0907030504020204" pitchFamily="34" charset="0"/>
            </a:endParaRPr>
          </a:p>
          <a:p>
            <a:pPr eaLnBrk="1" hangingPunct="1">
              <a:defRPr/>
            </a:pPr>
            <a:r>
              <a:rPr lang="en-US" sz="3600" dirty="0" smtClean="0">
                <a:solidFill>
                  <a:schemeClr val="bg1"/>
                </a:solidFill>
                <a:latin typeface="Eras Bold ITC" panose="020B0907030504020204" pitchFamily="34" charset="0"/>
              </a:rPr>
              <a:t>(b) that the testator knew and approved of the contents of his will; </a:t>
            </a:r>
            <a:r>
              <a:rPr lang="en-US" sz="3600" dirty="0" smtClean="0">
                <a:solidFill>
                  <a:schemeClr val="bg1"/>
                </a:solidFill>
                <a:latin typeface="Eras Bold ITC" panose="020B0907030504020204" pitchFamily="34" charset="0"/>
              </a:rPr>
              <a:t>and</a:t>
            </a:r>
            <a:endParaRPr lang="en-029" sz="3600" dirty="0" smtClean="0">
              <a:solidFill>
                <a:schemeClr val="bg1"/>
              </a:solidFill>
              <a:latin typeface="Eras Bold ITC" panose="020B090703050402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162800" cy="685800"/>
          </a:xfrm>
        </p:spPr>
        <p:txBody>
          <a:bodyPr/>
          <a:lstStyle/>
          <a:p>
            <a:pPr eaLnBrk="1" hangingPunct="1">
              <a:defRPr/>
            </a:pPr>
            <a:r>
              <a:rPr lang="en-US" b="1" cap="small" dirty="0" smtClean="0">
                <a:solidFill>
                  <a:schemeClr val="bg1"/>
                </a:solidFill>
                <a:latin typeface="Eras Bold ITC" panose="020B0907030504020204" pitchFamily="34" charset="0"/>
              </a:rPr>
              <a:t>animus </a:t>
            </a:r>
            <a:r>
              <a:rPr lang="en-US" b="1" cap="small" dirty="0" err="1" smtClean="0">
                <a:solidFill>
                  <a:schemeClr val="bg1"/>
                </a:solidFill>
                <a:latin typeface="Eras Bold ITC" panose="020B0907030504020204" pitchFamily="34" charset="0"/>
              </a:rPr>
              <a:t>testandi</a:t>
            </a:r>
            <a:r>
              <a:rPr lang="en-029" b="1" dirty="0" smtClean="0">
                <a:solidFill>
                  <a:schemeClr val="bg1"/>
                </a:solidFill>
                <a:latin typeface="Eras Bold ITC" panose="020B0907030504020204" pitchFamily="34" charset="0"/>
              </a:rPr>
              <a:t/>
            </a:r>
            <a:br>
              <a:rPr lang="en-029" b="1" dirty="0" smtClean="0">
                <a:solidFill>
                  <a:schemeClr val="bg1"/>
                </a:solidFill>
                <a:latin typeface="Eras Bold ITC" panose="020B0907030504020204" pitchFamily="34" charset="0"/>
              </a:rPr>
            </a:br>
            <a:endParaRPr lang="en-029" dirty="0" smtClean="0">
              <a:solidFill>
                <a:schemeClr val="bg1"/>
              </a:solidFill>
              <a:latin typeface="Eras Bold ITC" panose="020B0907030504020204" pitchFamily="34" charset="0"/>
            </a:endParaRPr>
          </a:p>
        </p:txBody>
      </p:sp>
      <p:sp>
        <p:nvSpPr>
          <p:cNvPr id="3" name="Content Placeholder 2"/>
          <p:cNvSpPr>
            <a:spLocks noGrp="1"/>
          </p:cNvSpPr>
          <p:nvPr>
            <p:ph idx="1"/>
          </p:nvPr>
        </p:nvSpPr>
        <p:spPr>
          <a:xfrm>
            <a:off x="1769659" y="914400"/>
            <a:ext cx="7365242" cy="4530725"/>
          </a:xfrm>
        </p:spPr>
        <p:txBody>
          <a:bodyPr/>
          <a:lstStyle/>
          <a:p>
            <a:pPr eaLnBrk="1" hangingPunct="1">
              <a:defRPr/>
            </a:pPr>
            <a:r>
              <a:rPr lang="en-US" sz="3600" dirty="0" smtClean="0">
                <a:solidFill>
                  <a:schemeClr val="bg1"/>
                </a:solidFill>
                <a:latin typeface="Eras Bold ITC" panose="020B0907030504020204" pitchFamily="34" charset="0"/>
              </a:rPr>
              <a:t>(</a:t>
            </a:r>
            <a:r>
              <a:rPr lang="en-US" sz="3600" dirty="0" smtClean="0">
                <a:solidFill>
                  <a:schemeClr val="bg1"/>
                </a:solidFill>
                <a:latin typeface="Eras Bold ITC" panose="020B0907030504020204" pitchFamily="34" charset="0"/>
              </a:rPr>
              <a:t>c) that the will was that of a free and capable testator, that is, he must have exercised his genuine free choice in the making of his will and more particularly that he did not make it as a result of the undue influence or fraud of another.</a:t>
            </a:r>
            <a:endParaRPr lang="en-029" sz="3600" dirty="0" smtClean="0">
              <a:solidFill>
                <a:schemeClr val="bg1"/>
              </a:solidFill>
              <a:latin typeface="Eras Bold ITC" panose="020B0907030504020204" pitchFamily="34" charset="0"/>
            </a:endParaRPr>
          </a:p>
        </p:txBody>
      </p:sp>
    </p:spTree>
    <p:extLst>
      <p:ext uri="{BB962C8B-B14F-4D97-AF65-F5344CB8AC3E}">
        <p14:creationId xmlns:p14="http://schemas.microsoft.com/office/powerpoint/2010/main" val="8769587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defRPr/>
            </a:pPr>
            <a:r>
              <a:rPr lang="en-029" b="1" dirty="0" smtClean="0">
                <a:solidFill>
                  <a:schemeClr val="bg1"/>
                </a:solidFill>
                <a:latin typeface="Eras Bold ITC" panose="020B0907030504020204" pitchFamily="34" charset="0"/>
              </a:rPr>
              <a:t>Marital rights.</a:t>
            </a:r>
            <a:br>
              <a:rPr lang="en-029" b="1" dirty="0" smtClean="0">
                <a:solidFill>
                  <a:schemeClr val="bg1"/>
                </a:solidFill>
                <a:latin typeface="Eras Bold ITC" panose="020B0907030504020204" pitchFamily="34" charset="0"/>
              </a:rPr>
            </a:br>
            <a:endParaRPr lang="en-029" dirty="0">
              <a:solidFill>
                <a:schemeClr val="bg1"/>
              </a:solidFill>
              <a:latin typeface="Eras Bold ITC" panose="020B0907030504020204" pitchFamily="34" charset="0"/>
            </a:endParaRPr>
          </a:p>
        </p:txBody>
      </p:sp>
      <p:sp>
        <p:nvSpPr>
          <p:cNvPr id="3" name="Content Placeholder 2"/>
          <p:cNvSpPr>
            <a:spLocks noGrp="1"/>
          </p:cNvSpPr>
          <p:nvPr>
            <p:ph idx="1"/>
          </p:nvPr>
        </p:nvSpPr>
        <p:spPr>
          <a:xfrm>
            <a:off x="1905000" y="1447800"/>
            <a:ext cx="7010400" cy="4530725"/>
          </a:xfrm>
        </p:spPr>
        <p:txBody>
          <a:bodyPr/>
          <a:lstStyle/>
          <a:p>
            <a:pPr marL="0" indent="0">
              <a:buNone/>
              <a:defRPr/>
            </a:pPr>
            <a:r>
              <a:rPr lang="en-029" dirty="0" smtClean="0">
                <a:solidFill>
                  <a:schemeClr val="bg1"/>
                </a:solidFill>
                <a:latin typeface="Eras Bold ITC" panose="020B0907030504020204" pitchFamily="34" charset="0"/>
              </a:rPr>
              <a:t>If real property is owned by a person as a joint tenant with another party, such as a spouse, the property automatically passes under the law of survivorship to the surviving party upon death of the testator, unless there was a prior severance of the joint tenancy.</a:t>
            </a:r>
            <a:endParaRPr lang="en-029" dirty="0">
              <a:solidFill>
                <a:schemeClr val="bg1"/>
              </a:solidFill>
              <a:latin typeface="Eras Bold ITC" panose="020B090703050402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7239000" cy="1066800"/>
          </a:xfrm>
        </p:spPr>
        <p:txBody>
          <a:bodyPr/>
          <a:lstStyle/>
          <a:p>
            <a:pPr>
              <a:defRPr/>
            </a:pPr>
            <a:r>
              <a:rPr lang="en-029" sz="3800" b="1" dirty="0" smtClean="0">
                <a:solidFill>
                  <a:schemeClr val="bg1"/>
                </a:solidFill>
                <a:latin typeface="Eras Bold ITC" panose="020B0907030504020204" pitchFamily="34" charset="0"/>
              </a:rPr>
              <a:t>Minors cannot legally hold any Estate</a:t>
            </a:r>
            <a:endParaRPr lang="en-029" sz="3800" dirty="0">
              <a:solidFill>
                <a:schemeClr val="bg1"/>
              </a:solidFill>
              <a:latin typeface="Eras Bold ITC" panose="020B0907030504020204" pitchFamily="34" charset="0"/>
            </a:endParaRPr>
          </a:p>
        </p:txBody>
      </p:sp>
      <p:sp>
        <p:nvSpPr>
          <p:cNvPr id="3" name="Content Placeholder 2"/>
          <p:cNvSpPr>
            <a:spLocks noGrp="1"/>
          </p:cNvSpPr>
          <p:nvPr>
            <p:ph idx="1"/>
          </p:nvPr>
        </p:nvSpPr>
        <p:spPr>
          <a:xfrm>
            <a:off x="1981200" y="1524000"/>
            <a:ext cx="6858000" cy="4530725"/>
          </a:xfrm>
        </p:spPr>
        <p:txBody>
          <a:bodyPr/>
          <a:lstStyle/>
          <a:p>
            <a:pPr>
              <a:defRPr/>
            </a:pPr>
            <a:r>
              <a:rPr lang="en-029" sz="4000" dirty="0" smtClean="0">
                <a:solidFill>
                  <a:schemeClr val="bg1"/>
                </a:solidFill>
                <a:latin typeface="Eras Bold ITC" panose="020B0907030504020204" pitchFamily="34" charset="0"/>
              </a:rPr>
              <a:t>If it is intended to devolve property to minors, then provision should be made in the will for the property to be held in trust for the minors until they reach the age of majority.</a:t>
            </a:r>
          </a:p>
          <a:p>
            <a:pPr>
              <a:defRPr/>
            </a:pPr>
            <a:endParaRPr lang="en-029" sz="4000" dirty="0">
              <a:solidFill>
                <a:schemeClr val="bg1"/>
              </a:solidFill>
              <a:latin typeface="Eras Bold ITC" panose="020B090703050402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049439" y="0"/>
            <a:ext cx="7094561" cy="1143000"/>
          </a:xfrm>
        </p:spPr>
        <p:txBody>
          <a:bodyPr/>
          <a:lstStyle/>
          <a:p>
            <a:pPr eaLnBrk="1" hangingPunct="1">
              <a:defRPr/>
            </a:pPr>
            <a:r>
              <a:rPr lang="en-US" sz="4000" b="1" dirty="0" smtClean="0">
                <a:solidFill>
                  <a:schemeClr val="bg1"/>
                </a:solidFill>
                <a:latin typeface="Eras Bold ITC" panose="020B0907030504020204" pitchFamily="34" charset="0"/>
              </a:rPr>
              <a:t>WITNESSING A WILL</a:t>
            </a:r>
            <a:endParaRPr lang="en-US" dirty="0" smtClean="0">
              <a:solidFill>
                <a:schemeClr val="bg1"/>
              </a:solidFill>
              <a:latin typeface="Eras Bold ITC" panose="020B0907030504020204" pitchFamily="34" charset="0"/>
            </a:endParaRPr>
          </a:p>
        </p:txBody>
      </p:sp>
      <p:sp>
        <p:nvSpPr>
          <p:cNvPr id="10243" name="Rectangle 3"/>
          <p:cNvSpPr>
            <a:spLocks noGrp="1" noChangeArrowheads="1"/>
          </p:cNvSpPr>
          <p:nvPr>
            <p:ph idx="1"/>
          </p:nvPr>
        </p:nvSpPr>
        <p:spPr>
          <a:xfrm>
            <a:off x="1828800" y="1143000"/>
            <a:ext cx="7337946" cy="4038600"/>
          </a:xfrm>
        </p:spPr>
        <p:txBody>
          <a:bodyPr/>
          <a:lstStyle/>
          <a:p>
            <a:pPr eaLnBrk="1" hangingPunct="1">
              <a:lnSpc>
                <a:spcPct val="150000"/>
              </a:lnSpc>
              <a:defRPr/>
            </a:pPr>
            <a:r>
              <a:rPr lang="en-US" dirty="0" smtClean="0">
                <a:solidFill>
                  <a:schemeClr val="bg1"/>
                </a:solidFill>
                <a:latin typeface="Eras Bold ITC" panose="020B0907030504020204" pitchFamily="34" charset="0"/>
              </a:rPr>
              <a:t>At least 2 persons required</a:t>
            </a:r>
          </a:p>
          <a:p>
            <a:pPr eaLnBrk="1" hangingPunct="1">
              <a:lnSpc>
                <a:spcPct val="150000"/>
              </a:lnSpc>
              <a:defRPr/>
            </a:pPr>
            <a:r>
              <a:rPr lang="en-US" dirty="0" smtClean="0">
                <a:solidFill>
                  <a:schemeClr val="bg1"/>
                </a:solidFill>
                <a:latin typeface="Eras Bold ITC" panose="020B0907030504020204" pitchFamily="34" charset="0"/>
              </a:rPr>
              <a:t>both must be present at the same time</a:t>
            </a:r>
          </a:p>
          <a:p>
            <a:pPr eaLnBrk="1" hangingPunct="1">
              <a:lnSpc>
                <a:spcPct val="150000"/>
              </a:lnSpc>
              <a:defRPr/>
            </a:pPr>
            <a:r>
              <a:rPr lang="en-US" dirty="0" smtClean="0">
                <a:solidFill>
                  <a:schemeClr val="bg1"/>
                </a:solidFill>
                <a:latin typeface="Eras Bold ITC" panose="020B0907030504020204" pitchFamily="34" charset="0"/>
              </a:rPr>
              <a:t>both must see testator sign will together</a:t>
            </a:r>
          </a:p>
          <a:p>
            <a:pPr eaLnBrk="1" hangingPunct="1">
              <a:lnSpc>
                <a:spcPct val="150000"/>
              </a:lnSpc>
              <a:defRPr/>
            </a:pPr>
            <a:r>
              <a:rPr lang="en-US" dirty="0" smtClean="0">
                <a:solidFill>
                  <a:schemeClr val="bg1"/>
                </a:solidFill>
                <a:latin typeface="Eras Bold ITC" panose="020B0907030504020204" pitchFamily="34" charset="0"/>
              </a:rPr>
              <a:t>both must not be beneficiaries or spouse of beneficiaries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5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 calcmode="lin" valueType="num">
                                      <p:cBhvr additive="base">
                                        <p:cTn id="12"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24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0" end="0"/>
                                            </p:txEl>
                                          </p:spTgt>
                                        </p:tgtEl>
                                        <p:attrNameLst>
                                          <p:attrName>ppt_c</p:attrName>
                                        </p:attrNameLst>
                                      </p:cBhvr>
                                      <p:to>
                                        <a:schemeClr val="tx1"/>
                                      </p:to>
                                    </p:animClr>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243">
                                            <p:txEl>
                                              <p:pRg st="1" end="1"/>
                                            </p:txEl>
                                          </p:spTgt>
                                        </p:tgtEl>
                                        <p:attrNameLst>
                                          <p:attrName>style.visibility</p:attrName>
                                        </p:attrNameLst>
                                      </p:cBhvr>
                                      <p:to>
                                        <p:strVal val="visible"/>
                                      </p:to>
                                    </p:set>
                                    <p:anim calcmode="lin" valueType="num">
                                      <p:cBhvr additive="base">
                                        <p:cTn id="18"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24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1" end="1"/>
                                            </p:txEl>
                                          </p:spTgt>
                                        </p:tgtEl>
                                        <p:attrNameLst>
                                          <p:attrName>ppt_c</p:attrName>
                                        </p:attrNameLst>
                                      </p:cBhvr>
                                      <p:to>
                                        <a:schemeClr val="tx1"/>
                                      </p:to>
                                    </p:animClr>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0243">
                                            <p:txEl>
                                              <p:pRg st="2" end="2"/>
                                            </p:txEl>
                                          </p:spTgt>
                                        </p:tgtEl>
                                        <p:attrNameLst>
                                          <p:attrName>style.visibility</p:attrName>
                                        </p:attrNameLst>
                                      </p:cBhvr>
                                      <p:to>
                                        <p:strVal val="visible"/>
                                      </p:to>
                                    </p:set>
                                    <p:anim calcmode="lin" valueType="num">
                                      <p:cBhvr additive="base">
                                        <p:cTn id="24"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24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2" end="2"/>
                                            </p:txEl>
                                          </p:spTgt>
                                        </p:tgtEl>
                                        <p:attrNameLst>
                                          <p:attrName>ppt_c</p:attrName>
                                        </p:attrNameLst>
                                      </p:cBhvr>
                                      <p:to>
                                        <a:schemeClr val="tx1"/>
                                      </p:to>
                                    </p:animClr>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243">
                                            <p:txEl>
                                              <p:pRg st="3" end="3"/>
                                            </p:txEl>
                                          </p:spTgt>
                                        </p:tgtEl>
                                        <p:attrNameLst>
                                          <p:attrName>style.visibility</p:attrName>
                                        </p:attrNameLst>
                                      </p:cBhvr>
                                      <p:to>
                                        <p:strVal val="visible"/>
                                      </p:to>
                                    </p:set>
                                    <p:anim calcmode="lin" valueType="num">
                                      <p:cBhvr additive="base">
                                        <p:cTn id="30" dur="5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24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081283" y="152400"/>
            <a:ext cx="7012675" cy="1143000"/>
          </a:xfrm>
        </p:spPr>
        <p:txBody>
          <a:bodyPr/>
          <a:lstStyle/>
          <a:p>
            <a:pPr algn="ctr" eaLnBrk="1" hangingPunct="1"/>
            <a:r>
              <a:rPr lang="en-US" sz="4000" dirty="0" smtClean="0">
                <a:solidFill>
                  <a:schemeClr val="bg1"/>
                </a:solidFill>
                <a:latin typeface="Eras Bold ITC" panose="020B0907030504020204" pitchFamily="34" charset="0"/>
              </a:rPr>
              <a:t>A Basis for Planned Giving &amp; Trust Services</a:t>
            </a:r>
          </a:p>
        </p:txBody>
      </p:sp>
      <p:sp>
        <p:nvSpPr>
          <p:cNvPr id="6" name="Rectangle 5"/>
          <p:cNvSpPr/>
          <p:nvPr/>
        </p:nvSpPr>
        <p:spPr>
          <a:xfrm>
            <a:off x="1828800" y="1893626"/>
            <a:ext cx="3505200" cy="3914918"/>
          </a:xfrm>
          <a:prstGeom prst="rect">
            <a:avLst/>
          </a:prstGeom>
          <a:ln>
            <a:solidFill>
              <a:schemeClr val="bg1"/>
            </a:solidFill>
          </a:ln>
        </p:spPr>
        <p:txBody>
          <a:bodyPr wrap="square">
            <a:spAutoFit/>
          </a:bodyPr>
          <a:lstStyle/>
          <a:p>
            <a:pPr marL="628650" indent="-628650">
              <a:lnSpc>
                <a:spcPct val="90000"/>
              </a:lnSpc>
              <a:spcBef>
                <a:spcPct val="45000"/>
              </a:spcBef>
              <a:tabLst>
                <a:tab pos="1314450" algn="l"/>
              </a:tabLst>
              <a:defRPr/>
            </a:pPr>
            <a:r>
              <a:rPr lang="en-US" sz="2400" b="1" dirty="0">
                <a:ln w="12700">
                  <a:solidFill>
                    <a:schemeClr val="bg1"/>
                  </a:solidFill>
                </a:ln>
                <a:solidFill>
                  <a:schemeClr val="bg1"/>
                </a:solidFill>
                <a:latin typeface="Eras Bold ITC" panose="020B0907030504020204" pitchFamily="34" charset="0"/>
              </a:rPr>
              <a:t>The Ownership </a:t>
            </a:r>
            <a:r>
              <a:rPr lang="en-US" sz="2400" b="1" dirty="0" smtClean="0">
                <a:ln w="12700">
                  <a:solidFill>
                    <a:schemeClr val="bg1"/>
                  </a:solidFill>
                </a:ln>
                <a:solidFill>
                  <a:schemeClr val="bg1"/>
                </a:solidFill>
                <a:latin typeface="Eras Bold ITC" panose="020B0907030504020204" pitchFamily="34" charset="0"/>
              </a:rPr>
              <a:t>Principle</a:t>
            </a:r>
            <a:endParaRPr lang="en-US" sz="2400" b="1" dirty="0">
              <a:ln w="12700">
                <a:solidFill>
                  <a:schemeClr val="bg1"/>
                </a:solidFill>
              </a:ln>
              <a:solidFill>
                <a:schemeClr val="bg1"/>
              </a:solidFill>
              <a:latin typeface="Eras Bold ITC" panose="020B0907030504020204" pitchFamily="34" charset="0"/>
            </a:endParaRPr>
          </a:p>
          <a:p>
            <a:pPr marL="628650" indent="-628650">
              <a:lnSpc>
                <a:spcPct val="90000"/>
              </a:lnSpc>
              <a:spcBef>
                <a:spcPct val="45000"/>
              </a:spcBef>
              <a:tabLst>
                <a:tab pos="1314450" algn="l"/>
              </a:tabLst>
              <a:defRPr/>
            </a:pPr>
            <a:r>
              <a:rPr lang="en-US" sz="2400" b="1" dirty="0" smtClean="0">
                <a:ln w="12700">
                  <a:solidFill>
                    <a:schemeClr val="bg1"/>
                  </a:solidFill>
                </a:ln>
                <a:solidFill>
                  <a:schemeClr val="bg1"/>
                </a:solidFill>
                <a:latin typeface="Eras Bold ITC" panose="020B0907030504020204" pitchFamily="34" charset="0"/>
              </a:rPr>
              <a:t>a</a:t>
            </a:r>
            <a:r>
              <a:rPr lang="en-US" sz="2400" b="1" dirty="0">
                <a:ln w="12700">
                  <a:solidFill>
                    <a:schemeClr val="bg1"/>
                  </a:solidFill>
                </a:ln>
                <a:solidFill>
                  <a:schemeClr val="bg1"/>
                </a:solidFill>
                <a:latin typeface="Eras Bold ITC" panose="020B0907030504020204" pitchFamily="34" charset="0"/>
              </a:rPr>
              <a:t>.	God is owner of all.</a:t>
            </a:r>
          </a:p>
          <a:p>
            <a:pPr marL="628650" indent="-628650">
              <a:lnSpc>
                <a:spcPct val="90000"/>
              </a:lnSpc>
              <a:spcBef>
                <a:spcPct val="45000"/>
              </a:spcBef>
              <a:tabLst>
                <a:tab pos="1314450" algn="l"/>
              </a:tabLst>
              <a:defRPr/>
            </a:pPr>
            <a:r>
              <a:rPr lang="en-US" sz="2400" b="1" dirty="0" smtClean="0">
                <a:ln w="12700">
                  <a:solidFill>
                    <a:schemeClr val="bg1"/>
                  </a:solidFill>
                </a:ln>
                <a:solidFill>
                  <a:schemeClr val="bg1"/>
                </a:solidFill>
                <a:latin typeface="Eras Bold ITC" panose="020B0907030504020204" pitchFamily="34" charset="0"/>
              </a:rPr>
              <a:t>b</a:t>
            </a:r>
            <a:r>
              <a:rPr lang="en-US" sz="2400" b="1" dirty="0">
                <a:ln w="12700">
                  <a:solidFill>
                    <a:schemeClr val="bg1"/>
                  </a:solidFill>
                </a:ln>
                <a:solidFill>
                  <a:schemeClr val="bg1"/>
                </a:solidFill>
                <a:latin typeface="Eras Bold ITC" panose="020B0907030504020204" pitchFamily="34" charset="0"/>
              </a:rPr>
              <a:t>.	We are only </a:t>
            </a:r>
            <a:r>
              <a:rPr lang="en-US" sz="2400" b="1" dirty="0" smtClean="0">
                <a:ln w="12700">
                  <a:solidFill>
                    <a:schemeClr val="bg1"/>
                  </a:solidFill>
                </a:ln>
                <a:solidFill>
                  <a:schemeClr val="bg1"/>
                </a:solidFill>
                <a:latin typeface="Eras Bold ITC" panose="020B0907030504020204" pitchFamily="34" charset="0"/>
              </a:rPr>
              <a:t>managers, trustees</a:t>
            </a:r>
            <a:r>
              <a:rPr lang="en-US" sz="2400" b="1" dirty="0">
                <a:ln w="12700">
                  <a:solidFill>
                    <a:schemeClr val="bg1"/>
                  </a:solidFill>
                </a:ln>
                <a:solidFill>
                  <a:schemeClr val="bg1"/>
                </a:solidFill>
                <a:latin typeface="Eras Bold ITC" panose="020B0907030504020204" pitchFamily="34" charset="0"/>
              </a:rPr>
              <a:t>, or stewards.</a:t>
            </a:r>
          </a:p>
          <a:p>
            <a:pPr marL="628650" indent="-628650">
              <a:lnSpc>
                <a:spcPct val="90000"/>
              </a:lnSpc>
              <a:spcBef>
                <a:spcPct val="45000"/>
              </a:spcBef>
              <a:tabLst>
                <a:tab pos="1314450" algn="l"/>
              </a:tabLst>
              <a:defRPr/>
            </a:pPr>
            <a:r>
              <a:rPr lang="en-US" sz="2400" b="1" dirty="0" smtClean="0">
                <a:ln w="12700">
                  <a:solidFill>
                    <a:schemeClr val="bg1"/>
                  </a:solidFill>
                </a:ln>
                <a:solidFill>
                  <a:schemeClr val="bg1"/>
                </a:solidFill>
                <a:latin typeface="Eras Bold ITC" panose="020B0907030504020204" pitchFamily="34" charset="0"/>
              </a:rPr>
              <a:t>c</a:t>
            </a:r>
            <a:r>
              <a:rPr lang="en-US" sz="2400" b="1" dirty="0">
                <a:ln w="12700">
                  <a:solidFill>
                    <a:schemeClr val="bg1"/>
                  </a:solidFill>
                </a:ln>
                <a:solidFill>
                  <a:schemeClr val="bg1"/>
                </a:solidFill>
                <a:latin typeface="Eras Bold ITC" panose="020B0907030504020204" pitchFamily="34" charset="0"/>
              </a:rPr>
              <a:t>.	God wants us, not just </a:t>
            </a:r>
            <a:r>
              <a:rPr lang="en-US" sz="2400" b="1" dirty="0" smtClean="0">
                <a:ln w="12700">
                  <a:solidFill>
                    <a:schemeClr val="bg1"/>
                  </a:solidFill>
                </a:ln>
                <a:solidFill>
                  <a:schemeClr val="bg1"/>
                </a:solidFill>
                <a:latin typeface="Eras Bold ITC" panose="020B0907030504020204" pitchFamily="34" charset="0"/>
              </a:rPr>
              <a:t>our </a:t>
            </a:r>
            <a:r>
              <a:rPr lang="en-US" sz="2400" b="1" dirty="0">
                <a:ln w="12700">
                  <a:solidFill>
                    <a:schemeClr val="bg1"/>
                  </a:solidFill>
                </a:ln>
                <a:solidFill>
                  <a:schemeClr val="bg1"/>
                </a:solidFill>
                <a:latin typeface="Eras Bold ITC" panose="020B0907030504020204" pitchFamily="34" charset="0"/>
              </a:rPr>
              <a:t>gifts.</a:t>
            </a:r>
          </a:p>
        </p:txBody>
      </p:sp>
      <p:sp>
        <p:nvSpPr>
          <p:cNvPr id="3" name="Rectangle 2"/>
          <p:cNvSpPr/>
          <p:nvPr/>
        </p:nvSpPr>
        <p:spPr>
          <a:xfrm>
            <a:off x="5334000" y="1899313"/>
            <a:ext cx="3733800" cy="3933384"/>
          </a:xfrm>
          <a:prstGeom prst="rect">
            <a:avLst/>
          </a:prstGeom>
          <a:ln>
            <a:solidFill>
              <a:schemeClr val="bg1"/>
            </a:solidFill>
          </a:ln>
        </p:spPr>
        <p:txBody>
          <a:bodyPr wrap="square">
            <a:spAutoFit/>
          </a:bodyPr>
          <a:lstStyle/>
          <a:p>
            <a:pPr marL="628650" indent="-628650">
              <a:spcBef>
                <a:spcPct val="60000"/>
              </a:spcBef>
              <a:tabLst>
                <a:tab pos="1314450" algn="l"/>
              </a:tabLst>
              <a:defRPr/>
            </a:pPr>
            <a:r>
              <a:rPr lang="en-US" sz="2400" b="1" dirty="0">
                <a:solidFill>
                  <a:schemeClr val="bg1"/>
                </a:solidFill>
                <a:latin typeface="Eras Bold ITC" panose="020B0907030504020204" pitchFamily="34" charset="0"/>
              </a:rPr>
              <a:t>The Debtor </a:t>
            </a:r>
            <a:r>
              <a:rPr lang="en-US" sz="2400" b="1" dirty="0" smtClean="0">
                <a:solidFill>
                  <a:schemeClr val="bg1"/>
                </a:solidFill>
                <a:latin typeface="Eras Bold ITC" panose="020B0907030504020204" pitchFamily="34" charset="0"/>
              </a:rPr>
              <a:t>Principle</a:t>
            </a:r>
          </a:p>
          <a:p>
            <a:pPr marL="628650" indent="-628650">
              <a:spcBef>
                <a:spcPct val="60000"/>
              </a:spcBef>
              <a:tabLst>
                <a:tab pos="1314450" algn="l"/>
              </a:tabLst>
              <a:defRPr/>
            </a:pPr>
            <a:endParaRPr lang="en-US" sz="2400" b="1" dirty="0">
              <a:solidFill>
                <a:schemeClr val="bg1"/>
              </a:solidFill>
              <a:latin typeface="Eras Bold ITC" panose="020B0907030504020204" pitchFamily="34" charset="0"/>
            </a:endParaRPr>
          </a:p>
          <a:p>
            <a:pPr marL="628650" indent="-628650">
              <a:spcBef>
                <a:spcPct val="60000"/>
              </a:spcBef>
              <a:tabLst>
                <a:tab pos="1314450" algn="l"/>
              </a:tabLst>
              <a:defRPr/>
            </a:pPr>
            <a:r>
              <a:rPr lang="en-US" sz="2400" b="1" dirty="0">
                <a:solidFill>
                  <a:schemeClr val="bg1"/>
                </a:solidFill>
                <a:latin typeface="Eras Bold ITC" panose="020B0907030504020204" pitchFamily="34" charset="0"/>
              </a:rPr>
              <a:t> </a:t>
            </a:r>
            <a:r>
              <a:rPr lang="en-US" sz="2400" b="1" dirty="0" smtClean="0">
                <a:solidFill>
                  <a:schemeClr val="bg1"/>
                </a:solidFill>
                <a:latin typeface="Eras Bold ITC" panose="020B0907030504020204" pitchFamily="34" charset="0"/>
              </a:rPr>
              <a:t>a</a:t>
            </a:r>
            <a:r>
              <a:rPr lang="en-US" sz="2400" b="1" dirty="0">
                <a:solidFill>
                  <a:schemeClr val="bg1"/>
                </a:solidFill>
                <a:latin typeface="Eras Bold ITC" panose="020B0907030504020204" pitchFamily="34" charset="0"/>
              </a:rPr>
              <a:t>.	Salvation makes us </a:t>
            </a:r>
            <a:r>
              <a:rPr lang="en-US" sz="2400" b="1" dirty="0" smtClean="0">
                <a:solidFill>
                  <a:schemeClr val="bg1"/>
                </a:solidFill>
                <a:latin typeface="Eras Bold ITC" panose="020B0907030504020204" pitchFamily="34" charset="0"/>
              </a:rPr>
              <a:t>debtors to God</a:t>
            </a:r>
            <a:r>
              <a:rPr lang="en-US" sz="2400" b="1" dirty="0">
                <a:solidFill>
                  <a:schemeClr val="bg1"/>
                </a:solidFill>
                <a:latin typeface="Eras Bold ITC" panose="020B0907030504020204" pitchFamily="34" charset="0"/>
              </a:rPr>
              <a:t>.</a:t>
            </a:r>
          </a:p>
          <a:p>
            <a:pPr marL="628650" indent="-628650">
              <a:spcBef>
                <a:spcPct val="60000"/>
              </a:spcBef>
              <a:tabLst>
                <a:tab pos="1314450" algn="l"/>
              </a:tabLst>
              <a:defRPr/>
            </a:pPr>
            <a:r>
              <a:rPr lang="en-US" sz="2400" b="1" dirty="0">
                <a:solidFill>
                  <a:schemeClr val="bg1"/>
                </a:solidFill>
                <a:latin typeface="Eras Bold ITC" panose="020B0907030504020204" pitchFamily="34" charset="0"/>
              </a:rPr>
              <a:t> </a:t>
            </a:r>
            <a:r>
              <a:rPr lang="en-US" sz="2400" b="1" dirty="0" smtClean="0">
                <a:solidFill>
                  <a:schemeClr val="bg1"/>
                </a:solidFill>
                <a:latin typeface="Eras Bold ITC" panose="020B0907030504020204" pitchFamily="34" charset="0"/>
              </a:rPr>
              <a:t>b</a:t>
            </a:r>
            <a:r>
              <a:rPr lang="en-US" sz="2400" b="1" dirty="0">
                <a:solidFill>
                  <a:schemeClr val="bg1"/>
                </a:solidFill>
                <a:latin typeface="Eras Bold ITC" panose="020B0907030504020204" pitchFamily="34" charset="0"/>
              </a:rPr>
              <a:t>.	And to those around </a:t>
            </a:r>
            <a:r>
              <a:rPr lang="en-US" sz="2400" b="1" dirty="0" smtClean="0">
                <a:solidFill>
                  <a:schemeClr val="bg1"/>
                </a:solidFill>
                <a:latin typeface="Eras Bold ITC" panose="020B0907030504020204" pitchFamily="34" charset="0"/>
              </a:rPr>
              <a:t>us</a:t>
            </a:r>
            <a:r>
              <a:rPr lang="en-US" sz="2400" b="1" dirty="0">
                <a:solidFill>
                  <a:schemeClr val="bg1"/>
                </a:solidFill>
                <a:latin typeface="Eras Bold ITC" panose="020B0907030504020204" pitchFamily="34" charset="0"/>
              </a:rPr>
              <a:t>.</a:t>
            </a:r>
          </a:p>
          <a:p>
            <a:pPr marL="628650" indent="-628650">
              <a:spcBef>
                <a:spcPct val="60000"/>
              </a:spcBef>
              <a:tabLst>
                <a:tab pos="1314450" algn="l"/>
              </a:tabLst>
              <a:defRPr/>
            </a:pPr>
            <a:r>
              <a:rPr lang="en-US" sz="2400" b="1" dirty="0">
                <a:solidFill>
                  <a:schemeClr val="bg1"/>
                </a:solidFill>
                <a:latin typeface="Eras Bold ITC" panose="020B0907030504020204" pitchFamily="34" charset="0"/>
              </a:rPr>
              <a:t> </a:t>
            </a:r>
            <a:r>
              <a:rPr lang="en-US" sz="2400" b="1" dirty="0" smtClean="0">
                <a:solidFill>
                  <a:schemeClr val="bg1"/>
                </a:solidFill>
                <a:latin typeface="Eras Bold ITC" panose="020B0907030504020204" pitchFamily="34" charset="0"/>
              </a:rPr>
              <a:t>c</a:t>
            </a:r>
            <a:r>
              <a:rPr lang="en-US" sz="2400" b="1" dirty="0">
                <a:solidFill>
                  <a:schemeClr val="bg1"/>
                </a:solidFill>
                <a:latin typeface="Eras Bold ITC" panose="020B0907030504020204" pitchFamily="34" charset="0"/>
              </a:rPr>
              <a:t>.	Sacrifice is </a:t>
            </a:r>
            <a:r>
              <a:rPr lang="en-US" sz="2400" b="1" dirty="0" smtClean="0">
                <a:solidFill>
                  <a:schemeClr val="bg1"/>
                </a:solidFill>
                <a:latin typeface="Eras Bold ITC" panose="020B0907030504020204" pitchFamily="34" charset="0"/>
              </a:rPr>
              <a:t>the Christian </a:t>
            </a:r>
            <a:r>
              <a:rPr lang="en-US" sz="2400" b="1" dirty="0">
                <a:solidFill>
                  <a:schemeClr val="bg1"/>
                </a:solidFill>
                <a:latin typeface="Eras Bold ITC" panose="020B0907030504020204" pitchFamily="34" charset="0"/>
              </a:rPr>
              <a:t>lifestyle</a:t>
            </a:r>
            <a:r>
              <a:rPr lang="en-US" sz="2400" b="1" dirty="0" smtClean="0">
                <a:solidFill>
                  <a:schemeClr val="bg1"/>
                </a:solidFill>
                <a:latin typeface="Eras Bold ITC" panose="020B0907030504020204" pitchFamily="34" charset="0"/>
              </a:rPr>
              <a:t>. </a:t>
            </a:r>
            <a:endParaRPr lang="en-US" sz="2400" b="1" dirty="0">
              <a:solidFill>
                <a:schemeClr val="bg1"/>
              </a:solidFill>
              <a:latin typeface="Eras Bold ITC" panose="020B0907030504020204" pitchFamily="34" charset="0"/>
            </a:endParaRPr>
          </a:p>
        </p:txBody>
      </p:sp>
    </p:spTree>
    <p:extLst>
      <p:ext uri="{BB962C8B-B14F-4D97-AF65-F5344CB8AC3E}">
        <p14:creationId xmlns:p14="http://schemas.microsoft.com/office/powerpoint/2010/main" val="2101839390"/>
      </p:ext>
    </p:extLst>
  </p:cSld>
  <p:clrMapOvr>
    <a:masterClrMapping/>
  </p:clrMapOvr>
  <p:transition spd="slow">
    <p:checker/>
    <p:sndAc>
      <p:stSnd>
        <p:snd r:embed="rId3" name="CAMERA.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533400"/>
            <a:ext cx="5257800" cy="1143000"/>
          </a:xfrm>
        </p:spPr>
        <p:txBody>
          <a:bodyPr/>
          <a:lstStyle/>
          <a:p>
            <a:pPr algn="l" eaLnBrk="1" hangingPunct="1">
              <a:defRPr/>
            </a:pPr>
            <a:r>
              <a:rPr lang="en-US" b="1" dirty="0" smtClean="0">
                <a:solidFill>
                  <a:schemeClr val="bg1"/>
                </a:solidFill>
                <a:latin typeface="Eras Bold ITC" panose="020B0907030504020204" pitchFamily="34" charset="0"/>
              </a:rPr>
              <a:t>CAN CHANGES BE MADE TO THE WILL ?</a:t>
            </a:r>
            <a:endParaRPr lang="en-US" dirty="0" smtClean="0">
              <a:solidFill>
                <a:schemeClr val="bg1"/>
              </a:solidFill>
              <a:latin typeface="Eras Bold ITC" panose="020B0907030504020204" pitchFamily="34" charset="0"/>
            </a:endParaRPr>
          </a:p>
        </p:txBody>
      </p:sp>
      <p:sp>
        <p:nvSpPr>
          <p:cNvPr id="11267" name="Rectangle 3"/>
          <p:cNvSpPr>
            <a:spLocks noGrp="1" noChangeArrowheads="1"/>
          </p:cNvSpPr>
          <p:nvPr>
            <p:ph idx="1"/>
          </p:nvPr>
        </p:nvSpPr>
        <p:spPr>
          <a:xfrm>
            <a:off x="1828800" y="2209800"/>
            <a:ext cx="6705600" cy="3962400"/>
          </a:xfrm>
        </p:spPr>
        <p:txBody>
          <a:bodyPr/>
          <a:lstStyle/>
          <a:p>
            <a:pPr eaLnBrk="1" hangingPunct="1">
              <a:defRPr/>
            </a:pPr>
            <a:r>
              <a:rPr lang="en-US" dirty="0" smtClean="0">
                <a:solidFill>
                  <a:schemeClr val="bg1"/>
                </a:solidFill>
                <a:latin typeface="Eras Bold ITC" panose="020B0907030504020204" pitchFamily="34" charset="0"/>
              </a:rPr>
              <a:t>Yes - by way of a supplemental will -“codicil”</a:t>
            </a:r>
          </a:p>
          <a:p>
            <a:pPr eaLnBrk="1" hangingPunct="1">
              <a:defRPr/>
            </a:pPr>
            <a:r>
              <a:rPr lang="en-US" dirty="0" smtClean="0">
                <a:solidFill>
                  <a:schemeClr val="bg1"/>
                </a:solidFill>
                <a:latin typeface="Eras Bold ITC" panose="020B0907030504020204" pitchFamily="34" charset="0"/>
              </a:rPr>
              <a:t>adding or crossing out words in existing will not valid generally</a:t>
            </a:r>
          </a:p>
          <a:p>
            <a:pPr eaLnBrk="1" hangingPunct="1">
              <a:defRPr/>
            </a:pPr>
            <a:r>
              <a:rPr lang="en-US" dirty="0" smtClean="0">
                <a:solidFill>
                  <a:schemeClr val="bg1"/>
                </a:solidFill>
                <a:latin typeface="Eras Bold ITC" panose="020B0907030504020204" pitchFamily="34" charset="0"/>
              </a:rPr>
              <a:t>better to make a fresh will</a:t>
            </a:r>
          </a:p>
          <a:p>
            <a:pPr eaLnBrk="1" hangingPunct="1">
              <a:defRPr/>
            </a:pPr>
            <a:r>
              <a:rPr lang="en-US" dirty="0" smtClean="0">
                <a:solidFill>
                  <a:schemeClr val="bg1"/>
                </a:solidFill>
                <a:latin typeface="Eras Bold ITC" panose="020B0907030504020204" pitchFamily="34" charset="0"/>
              </a:rPr>
              <a:t>can make many wills but only the last will is valid</a:t>
            </a:r>
          </a:p>
          <a:p>
            <a:pPr eaLnBrk="1" hangingPunct="1">
              <a:defRPr/>
            </a:pPr>
            <a:endParaRPr lang="en-US" dirty="0" smtClean="0">
              <a:solidFill>
                <a:schemeClr val="bg1"/>
              </a:solidFill>
              <a:latin typeface="Eras Bold ITC" panose="020B0907030504020204" pitchFamily="34" charset="0"/>
            </a:endParaRPr>
          </a:p>
        </p:txBody>
      </p:sp>
      <p:pic>
        <p:nvPicPr>
          <p:cNvPr id="56324" name="Picture 8" descr="man_looking_do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9694" y="3810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up)">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 calcmode="lin" valueType="num">
                                      <p:cBhvr additive="base">
                                        <p:cTn id="12"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26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0" end="0"/>
                                            </p:txEl>
                                          </p:spTgt>
                                        </p:tgtEl>
                                        <p:attrNameLst>
                                          <p:attrName>ppt_c</p:attrName>
                                        </p:attrNameLst>
                                      </p:cBhvr>
                                      <p:to>
                                        <a:schemeClr val="tx1"/>
                                      </p:to>
                                    </p:animClr>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1267">
                                            <p:txEl>
                                              <p:pRg st="1" end="1"/>
                                            </p:txEl>
                                          </p:spTgt>
                                        </p:tgtEl>
                                        <p:attrNameLst>
                                          <p:attrName>style.visibility</p:attrName>
                                        </p:attrNameLst>
                                      </p:cBhvr>
                                      <p:to>
                                        <p:strVal val="visible"/>
                                      </p:to>
                                    </p:set>
                                    <p:anim calcmode="lin" valueType="num">
                                      <p:cBhvr additive="base">
                                        <p:cTn id="18"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126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1" end="1"/>
                                            </p:txEl>
                                          </p:spTgt>
                                        </p:tgtEl>
                                        <p:attrNameLst>
                                          <p:attrName>ppt_c</p:attrName>
                                        </p:attrNameLst>
                                      </p:cBhvr>
                                      <p:to>
                                        <a:schemeClr val="tx1"/>
                                      </p:to>
                                    </p:animClr>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1267">
                                            <p:txEl>
                                              <p:pRg st="2" end="2"/>
                                            </p:txEl>
                                          </p:spTgt>
                                        </p:tgtEl>
                                        <p:attrNameLst>
                                          <p:attrName>style.visibility</p:attrName>
                                        </p:attrNameLst>
                                      </p:cBhvr>
                                      <p:to>
                                        <p:strVal val="visible"/>
                                      </p:to>
                                    </p:set>
                                    <p:anim calcmode="lin" valueType="num">
                                      <p:cBhvr additive="base">
                                        <p:cTn id="24"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126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2" end="2"/>
                                            </p:txEl>
                                          </p:spTgt>
                                        </p:tgtEl>
                                        <p:attrNameLst>
                                          <p:attrName>ppt_c</p:attrName>
                                        </p:attrNameLst>
                                      </p:cBhvr>
                                      <p:to>
                                        <a:schemeClr val="tx1"/>
                                      </p:to>
                                    </p:animClr>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1267">
                                            <p:txEl>
                                              <p:pRg st="3" end="3"/>
                                            </p:txEl>
                                          </p:spTgt>
                                        </p:tgtEl>
                                        <p:attrNameLst>
                                          <p:attrName>style.visibility</p:attrName>
                                        </p:attrNameLst>
                                      </p:cBhvr>
                                      <p:to>
                                        <p:strVal val="visible"/>
                                      </p:to>
                                    </p:set>
                                    <p:anim calcmode="lin" valueType="num">
                                      <p:cBhvr additive="base">
                                        <p:cTn id="30" dur="500" fill="hold"/>
                                        <p:tgtEl>
                                          <p:spTgt spid="1126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126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057400" y="152400"/>
            <a:ext cx="6858000" cy="1038225"/>
          </a:xfrm>
        </p:spPr>
        <p:txBody>
          <a:bodyPr/>
          <a:lstStyle/>
          <a:p>
            <a:pPr eaLnBrk="1" hangingPunct="1">
              <a:defRPr/>
            </a:pPr>
            <a:r>
              <a:rPr lang="en-US" sz="4000" b="1" dirty="0" smtClean="0">
                <a:solidFill>
                  <a:schemeClr val="bg1"/>
                </a:solidFill>
                <a:latin typeface="Eras Bold ITC" panose="020B0907030504020204" pitchFamily="34" charset="0"/>
              </a:rPr>
              <a:t>CIRCUMSTANCES REQUIRING CHANGES </a:t>
            </a:r>
            <a:endParaRPr lang="en-US" sz="4000" dirty="0" smtClean="0">
              <a:solidFill>
                <a:schemeClr val="bg1"/>
              </a:solidFill>
              <a:latin typeface="Eras Bold ITC" panose="020B0907030504020204" pitchFamily="34" charset="0"/>
            </a:endParaRPr>
          </a:p>
        </p:txBody>
      </p:sp>
      <p:sp>
        <p:nvSpPr>
          <p:cNvPr id="12291" name="Rectangle 3"/>
          <p:cNvSpPr>
            <a:spLocks noGrp="1" noChangeArrowheads="1"/>
          </p:cNvSpPr>
          <p:nvPr>
            <p:ph idx="1"/>
          </p:nvPr>
        </p:nvSpPr>
        <p:spPr>
          <a:xfrm>
            <a:off x="1752600" y="1447800"/>
            <a:ext cx="7391400" cy="4953000"/>
          </a:xfrm>
        </p:spPr>
        <p:txBody>
          <a:bodyPr/>
          <a:lstStyle/>
          <a:p>
            <a:pPr eaLnBrk="1" hangingPunct="1">
              <a:lnSpc>
                <a:spcPct val="120000"/>
              </a:lnSpc>
              <a:defRPr/>
            </a:pPr>
            <a:r>
              <a:rPr lang="en-US" sz="3000" dirty="0" smtClean="0">
                <a:solidFill>
                  <a:schemeClr val="bg1"/>
                </a:solidFill>
                <a:latin typeface="Eras Bold ITC" panose="020B0907030504020204" pitchFamily="34" charset="0"/>
              </a:rPr>
              <a:t>Marriage  </a:t>
            </a:r>
          </a:p>
          <a:p>
            <a:pPr eaLnBrk="1" hangingPunct="1">
              <a:lnSpc>
                <a:spcPct val="120000"/>
              </a:lnSpc>
              <a:defRPr/>
            </a:pPr>
            <a:r>
              <a:rPr lang="en-US" sz="3000" dirty="0" smtClean="0">
                <a:solidFill>
                  <a:schemeClr val="bg1"/>
                </a:solidFill>
                <a:latin typeface="Eras Bold ITC" panose="020B0907030504020204" pitchFamily="34" charset="0"/>
              </a:rPr>
              <a:t>change of name</a:t>
            </a:r>
          </a:p>
          <a:p>
            <a:pPr eaLnBrk="1" hangingPunct="1">
              <a:lnSpc>
                <a:spcPct val="120000"/>
              </a:lnSpc>
              <a:defRPr/>
            </a:pPr>
            <a:r>
              <a:rPr lang="en-US" sz="3000" dirty="0" smtClean="0">
                <a:solidFill>
                  <a:schemeClr val="bg1"/>
                </a:solidFill>
                <a:latin typeface="Eras Bold ITC" panose="020B0907030504020204" pitchFamily="34" charset="0"/>
              </a:rPr>
              <a:t>executor/beneficiary/witness dies   </a:t>
            </a:r>
          </a:p>
          <a:p>
            <a:pPr eaLnBrk="1" hangingPunct="1">
              <a:lnSpc>
                <a:spcPct val="120000"/>
              </a:lnSpc>
              <a:defRPr/>
            </a:pPr>
            <a:r>
              <a:rPr lang="en-US" sz="3000" dirty="0" smtClean="0">
                <a:solidFill>
                  <a:schemeClr val="bg1"/>
                </a:solidFill>
                <a:latin typeface="Eras Bold ITC" panose="020B0907030504020204" pitchFamily="34" charset="0"/>
              </a:rPr>
              <a:t>sale/disposal of assets specified in will</a:t>
            </a:r>
          </a:p>
          <a:p>
            <a:pPr eaLnBrk="1" hangingPunct="1">
              <a:lnSpc>
                <a:spcPct val="120000"/>
              </a:lnSpc>
              <a:defRPr/>
            </a:pPr>
            <a:r>
              <a:rPr lang="en-US" sz="3000" dirty="0" smtClean="0">
                <a:solidFill>
                  <a:schemeClr val="bg1"/>
                </a:solidFill>
                <a:latin typeface="Eras Bold ITC" panose="020B0907030504020204" pitchFamily="34" charset="0"/>
              </a:rPr>
              <a:t>purchase/acquisition of new assets</a:t>
            </a:r>
          </a:p>
          <a:p>
            <a:pPr eaLnBrk="1" hangingPunct="1">
              <a:lnSpc>
                <a:spcPct val="120000"/>
              </a:lnSpc>
              <a:defRPr/>
            </a:pPr>
            <a:r>
              <a:rPr lang="en-US" sz="3000" dirty="0" smtClean="0">
                <a:solidFill>
                  <a:schemeClr val="bg1"/>
                </a:solidFill>
                <a:latin typeface="Eras Bold ITC" panose="020B0907030504020204" pitchFamily="34" charset="0"/>
              </a:rPr>
              <a:t>will needs to be reviewed regularly</a:t>
            </a:r>
          </a:p>
        </p:txBody>
      </p:sp>
      <p:graphicFrame>
        <p:nvGraphicFramePr>
          <p:cNvPr id="57348" name="Object 7"/>
          <p:cNvGraphicFramePr>
            <a:graphicFrameLocks noChangeAspect="1"/>
          </p:cNvGraphicFramePr>
          <p:nvPr>
            <p:extLst>
              <p:ext uri="{D42A27DB-BD31-4B8C-83A1-F6EECF244321}">
                <p14:modId xmlns:p14="http://schemas.microsoft.com/office/powerpoint/2010/main" val="3628953668"/>
              </p:ext>
            </p:extLst>
          </p:nvPr>
        </p:nvGraphicFramePr>
        <p:xfrm>
          <a:off x="4191000" y="1524000"/>
          <a:ext cx="914400" cy="721043"/>
        </p:xfrm>
        <a:graphic>
          <a:graphicData uri="http://schemas.openxmlformats.org/presentationml/2006/ole">
            <mc:AlternateContent xmlns:mc="http://schemas.openxmlformats.org/markup-compatibility/2006">
              <mc:Choice xmlns:v="urn:schemas-microsoft-com:vml" Requires="v">
                <p:oleObj spid="_x0000_s57398" name="Clip" r:id="rId4" imgW="3318095" imgH="2617960" progId="MS_ClipArt_Gallery.2">
                  <p:embed/>
                </p:oleObj>
              </mc:Choice>
              <mc:Fallback>
                <p:oleObj name="Clip" r:id="rId4" imgW="3318095" imgH="2617960" progId="MS_ClipArt_Gallery.2">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524000"/>
                        <a:ext cx="914400" cy="721043"/>
                      </a:xfrm>
                      <a:prstGeom prst="rect">
                        <a:avLst/>
                      </a:prstGeom>
                      <a:noFill/>
                      <a:ln>
                        <a:noFill/>
                      </a:ln>
                      <a:effectLst/>
                    </p:spPr>
                  </p:pic>
                </p:oleObj>
              </mc:Fallback>
            </mc:AlternateContent>
          </a:graphicData>
        </a:graphic>
      </p:graphicFrame>
      <p:pic>
        <p:nvPicPr>
          <p:cNvPr id="57349"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6004" y="1600200"/>
            <a:ext cx="13716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11" descr="Reading_Memo_-_Surprisedtn_"/>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5791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down)">
                                      <p:cBhvr>
                                        <p:cTn id="7" dur="5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 calcmode="lin" valueType="num">
                                      <p:cBhvr additive="base">
                                        <p:cTn id="12"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229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0" end="0"/>
                                            </p:txEl>
                                          </p:spTgt>
                                        </p:tgtEl>
                                        <p:attrNameLst>
                                          <p:attrName>ppt_c</p:attrName>
                                        </p:attrNameLst>
                                      </p:cBhvr>
                                      <p:to>
                                        <a:schemeClr val="tx1"/>
                                      </p:to>
                                    </p:animClr>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2291">
                                            <p:txEl>
                                              <p:pRg st="1" end="1"/>
                                            </p:txEl>
                                          </p:spTgt>
                                        </p:tgtEl>
                                        <p:attrNameLst>
                                          <p:attrName>style.visibility</p:attrName>
                                        </p:attrNameLst>
                                      </p:cBhvr>
                                      <p:to>
                                        <p:strVal val="visible"/>
                                      </p:to>
                                    </p:set>
                                    <p:anim calcmode="lin" valueType="num">
                                      <p:cBhvr additive="base">
                                        <p:cTn id="18"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229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1" end="1"/>
                                            </p:txEl>
                                          </p:spTgt>
                                        </p:tgtEl>
                                        <p:attrNameLst>
                                          <p:attrName>ppt_c</p:attrName>
                                        </p:attrNameLst>
                                      </p:cBhvr>
                                      <p:to>
                                        <a:schemeClr val="tx1"/>
                                      </p:to>
                                    </p:animClr>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2291">
                                            <p:txEl>
                                              <p:pRg st="2" end="2"/>
                                            </p:txEl>
                                          </p:spTgt>
                                        </p:tgtEl>
                                        <p:attrNameLst>
                                          <p:attrName>style.visibility</p:attrName>
                                        </p:attrNameLst>
                                      </p:cBhvr>
                                      <p:to>
                                        <p:strVal val="visible"/>
                                      </p:to>
                                    </p:set>
                                    <p:anim calcmode="lin" valueType="num">
                                      <p:cBhvr additive="base">
                                        <p:cTn id="24"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229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2" end="2"/>
                                            </p:txEl>
                                          </p:spTgt>
                                        </p:tgtEl>
                                        <p:attrNameLst>
                                          <p:attrName>ppt_c</p:attrName>
                                        </p:attrNameLst>
                                      </p:cBhvr>
                                      <p:to>
                                        <a:schemeClr val="tx1"/>
                                      </p:to>
                                    </p:animClr>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2291">
                                            <p:txEl>
                                              <p:pRg st="3" end="3"/>
                                            </p:txEl>
                                          </p:spTgt>
                                        </p:tgtEl>
                                        <p:attrNameLst>
                                          <p:attrName>style.visibility</p:attrName>
                                        </p:attrNameLst>
                                      </p:cBhvr>
                                      <p:to>
                                        <p:strVal val="visible"/>
                                      </p:to>
                                    </p:set>
                                    <p:anim calcmode="lin" valueType="num">
                                      <p:cBhvr additive="base">
                                        <p:cTn id="30" dur="500" fill="hold"/>
                                        <p:tgtEl>
                                          <p:spTgt spid="1229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229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3" end="3"/>
                                            </p:txEl>
                                          </p:spTgt>
                                        </p:tgtEl>
                                        <p:attrNameLst>
                                          <p:attrName>ppt_c</p:attrName>
                                        </p:attrNameLst>
                                      </p:cBhvr>
                                      <p:to>
                                        <a:schemeClr val="tx1"/>
                                      </p:to>
                                    </p:animClr>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2291">
                                            <p:txEl>
                                              <p:pRg st="4" end="4"/>
                                            </p:txEl>
                                          </p:spTgt>
                                        </p:tgtEl>
                                        <p:attrNameLst>
                                          <p:attrName>style.visibility</p:attrName>
                                        </p:attrNameLst>
                                      </p:cBhvr>
                                      <p:to>
                                        <p:strVal val="visible"/>
                                      </p:to>
                                    </p:set>
                                    <p:anim calcmode="lin" valueType="num">
                                      <p:cBhvr additive="base">
                                        <p:cTn id="36" dur="500" fill="hold"/>
                                        <p:tgtEl>
                                          <p:spTgt spid="12291">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229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4" end="4"/>
                                            </p:txEl>
                                          </p:spTgt>
                                        </p:tgtEl>
                                        <p:attrNameLst>
                                          <p:attrName>ppt_c</p:attrName>
                                        </p:attrNameLst>
                                      </p:cBhvr>
                                      <p:to>
                                        <a:schemeClr val="tx1"/>
                                      </p:to>
                                    </p:animClr>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2291">
                                            <p:txEl>
                                              <p:pRg st="5" end="5"/>
                                            </p:txEl>
                                          </p:spTgt>
                                        </p:tgtEl>
                                        <p:attrNameLst>
                                          <p:attrName>style.visibility</p:attrName>
                                        </p:attrNameLst>
                                      </p:cBhvr>
                                      <p:to>
                                        <p:strVal val="visible"/>
                                      </p:to>
                                    </p:set>
                                    <p:anim calcmode="lin" valueType="num">
                                      <p:cBhvr additive="base">
                                        <p:cTn id="42" dur="500" fill="hold"/>
                                        <p:tgtEl>
                                          <p:spTgt spid="12291">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2291">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5" end="5"/>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8370" name="Object 4"/>
          <p:cNvGraphicFramePr>
            <a:graphicFrameLocks noChangeAspect="1"/>
          </p:cNvGraphicFramePr>
          <p:nvPr>
            <p:extLst>
              <p:ext uri="{D42A27DB-BD31-4B8C-83A1-F6EECF244321}">
                <p14:modId xmlns:p14="http://schemas.microsoft.com/office/powerpoint/2010/main" val="4050057155"/>
              </p:ext>
            </p:extLst>
          </p:nvPr>
        </p:nvGraphicFramePr>
        <p:xfrm>
          <a:off x="6934200" y="2085944"/>
          <a:ext cx="1905000" cy="2202854"/>
        </p:xfrm>
        <a:graphic>
          <a:graphicData uri="http://schemas.openxmlformats.org/presentationml/2006/ole">
            <mc:AlternateContent xmlns:mc="http://schemas.openxmlformats.org/markup-compatibility/2006">
              <mc:Choice xmlns:v="urn:schemas-microsoft-com:vml" Requires="v">
                <p:oleObj spid="_x0000_s58419" name="Clip" r:id="rId4" imgW="1492301" imgH="1660550" progId="MS_ClipArt_Gallery.2">
                  <p:embed/>
                </p:oleObj>
              </mc:Choice>
              <mc:Fallback>
                <p:oleObj name="Clip" r:id="rId4" imgW="1492301" imgH="166055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085944"/>
                        <a:ext cx="1905000" cy="2202854"/>
                      </a:xfrm>
                      <a:prstGeom prst="rect">
                        <a:avLst/>
                      </a:prstGeom>
                      <a:noFill/>
                      <a:ln>
                        <a:noFill/>
                      </a:ln>
                      <a:effectLst/>
                    </p:spPr>
                  </p:pic>
                </p:oleObj>
              </mc:Fallback>
            </mc:AlternateContent>
          </a:graphicData>
        </a:graphic>
      </p:graphicFrame>
      <p:sp>
        <p:nvSpPr>
          <p:cNvPr id="14338" name="Rectangle 2"/>
          <p:cNvSpPr>
            <a:spLocks noGrp="1" noChangeArrowheads="1"/>
          </p:cNvSpPr>
          <p:nvPr>
            <p:ph type="title"/>
          </p:nvPr>
        </p:nvSpPr>
        <p:spPr>
          <a:xfrm>
            <a:off x="2055125" y="0"/>
            <a:ext cx="7086600" cy="1143000"/>
          </a:xfrm>
        </p:spPr>
        <p:txBody>
          <a:bodyPr/>
          <a:lstStyle/>
          <a:p>
            <a:pPr eaLnBrk="1" hangingPunct="1">
              <a:defRPr/>
            </a:pPr>
            <a:r>
              <a:rPr lang="en-US" b="1" dirty="0" smtClean="0">
                <a:solidFill>
                  <a:schemeClr val="bg1"/>
                </a:solidFill>
                <a:latin typeface="Eras Bold ITC" panose="020B0907030504020204" pitchFamily="34" charset="0"/>
              </a:rPr>
              <a:t>WHERE TO KEEP THE WILL?</a:t>
            </a:r>
            <a:endParaRPr lang="en-US" dirty="0" smtClean="0">
              <a:solidFill>
                <a:schemeClr val="bg1"/>
              </a:solidFill>
              <a:latin typeface="Eras Bold ITC" panose="020B0907030504020204" pitchFamily="34" charset="0"/>
            </a:endParaRPr>
          </a:p>
        </p:txBody>
      </p:sp>
      <p:sp>
        <p:nvSpPr>
          <p:cNvPr id="14339" name="Rectangle 3"/>
          <p:cNvSpPr>
            <a:spLocks noGrp="1" noChangeArrowheads="1"/>
          </p:cNvSpPr>
          <p:nvPr>
            <p:ph idx="1"/>
          </p:nvPr>
        </p:nvSpPr>
        <p:spPr>
          <a:xfrm>
            <a:off x="1905000" y="1676400"/>
            <a:ext cx="6477000" cy="4305300"/>
          </a:xfrm>
        </p:spPr>
        <p:txBody>
          <a:bodyPr/>
          <a:lstStyle/>
          <a:p>
            <a:pPr eaLnBrk="1" hangingPunct="1">
              <a:lnSpc>
                <a:spcPct val="90000"/>
              </a:lnSpc>
              <a:defRPr/>
            </a:pPr>
            <a:r>
              <a:rPr lang="en-US" sz="3600" dirty="0" smtClean="0">
                <a:solidFill>
                  <a:schemeClr val="bg1"/>
                </a:solidFill>
                <a:latin typeface="Eras Bold ITC" panose="020B0907030504020204" pitchFamily="34" charset="0"/>
              </a:rPr>
              <a:t>safe place  </a:t>
            </a:r>
            <a:r>
              <a:rPr lang="en-US" sz="3600" dirty="0" err="1" smtClean="0">
                <a:solidFill>
                  <a:schemeClr val="bg1"/>
                </a:solidFill>
                <a:latin typeface="Eras Bold ITC" panose="020B0907030504020204" pitchFamily="34" charset="0"/>
              </a:rPr>
              <a:t>eg</a:t>
            </a:r>
            <a:r>
              <a:rPr lang="en-US" sz="3600" dirty="0" smtClean="0">
                <a:solidFill>
                  <a:schemeClr val="bg1"/>
                </a:solidFill>
                <a:latin typeface="Eras Bold ITC" panose="020B0907030504020204" pitchFamily="34" charset="0"/>
              </a:rPr>
              <a:t>. Safe deposit box</a:t>
            </a:r>
          </a:p>
          <a:p>
            <a:pPr eaLnBrk="1" hangingPunct="1">
              <a:lnSpc>
                <a:spcPct val="90000"/>
              </a:lnSpc>
              <a:defRPr/>
            </a:pPr>
            <a:endParaRPr lang="en-US" sz="3600" dirty="0" smtClean="0">
              <a:solidFill>
                <a:schemeClr val="bg1"/>
              </a:solidFill>
              <a:latin typeface="Eras Bold ITC" panose="020B0907030504020204" pitchFamily="34" charset="0"/>
            </a:endParaRPr>
          </a:p>
          <a:p>
            <a:pPr eaLnBrk="1" hangingPunct="1">
              <a:lnSpc>
                <a:spcPct val="90000"/>
              </a:lnSpc>
              <a:defRPr/>
            </a:pPr>
            <a:r>
              <a:rPr lang="en-US" sz="3600" dirty="0" smtClean="0">
                <a:solidFill>
                  <a:schemeClr val="bg1"/>
                </a:solidFill>
                <a:latin typeface="Eras Bold ITC" panose="020B0907030504020204" pitchFamily="34" charset="0"/>
              </a:rPr>
              <a:t>lawyer’s office</a:t>
            </a:r>
          </a:p>
          <a:p>
            <a:pPr eaLnBrk="1" hangingPunct="1">
              <a:lnSpc>
                <a:spcPct val="90000"/>
              </a:lnSpc>
              <a:defRPr/>
            </a:pPr>
            <a:endParaRPr lang="en-US" sz="3600" dirty="0" smtClean="0">
              <a:solidFill>
                <a:schemeClr val="bg1"/>
              </a:solidFill>
              <a:latin typeface="Eras Bold ITC" panose="020B0907030504020204" pitchFamily="34" charset="0"/>
            </a:endParaRPr>
          </a:p>
          <a:p>
            <a:pPr eaLnBrk="1" hangingPunct="1">
              <a:lnSpc>
                <a:spcPct val="90000"/>
              </a:lnSpc>
              <a:defRPr/>
            </a:pPr>
            <a:r>
              <a:rPr lang="en-US" sz="3600" dirty="0" smtClean="0">
                <a:solidFill>
                  <a:schemeClr val="bg1"/>
                </a:solidFill>
                <a:latin typeface="Eras Bold ITC" panose="020B0907030504020204" pitchFamily="34" charset="0"/>
              </a:rPr>
              <a:t>Repository of wills at registration department</a:t>
            </a:r>
          </a:p>
          <a:p>
            <a:pPr eaLnBrk="1" hangingPunct="1">
              <a:lnSpc>
                <a:spcPct val="90000"/>
              </a:lnSpc>
              <a:defRPr/>
            </a:pPr>
            <a:r>
              <a:rPr lang="en-US" sz="3600" dirty="0" smtClean="0">
                <a:solidFill>
                  <a:schemeClr val="bg1"/>
                </a:solidFill>
                <a:latin typeface="Eras Bold ITC" panose="020B0907030504020204" pitchFamily="34" charset="0"/>
              </a:rPr>
              <a:t>tell executor/family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down)">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 calcmode="lin" valueType="num">
                                      <p:cBhvr additive="base">
                                        <p:cTn id="12"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33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0" end="0"/>
                                            </p:txEl>
                                          </p:spTgt>
                                        </p:tgtEl>
                                        <p:attrNameLst>
                                          <p:attrName>ppt_c</p:attrName>
                                        </p:attrNameLst>
                                      </p:cBhvr>
                                      <p:to>
                                        <a:schemeClr val="tx1"/>
                                      </p:to>
                                    </p:animClr>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4339">
                                            <p:txEl>
                                              <p:pRg st="2" end="2"/>
                                            </p:txEl>
                                          </p:spTgt>
                                        </p:tgtEl>
                                        <p:attrNameLst>
                                          <p:attrName>style.visibility</p:attrName>
                                        </p:attrNameLst>
                                      </p:cBhvr>
                                      <p:to>
                                        <p:strVal val="visible"/>
                                      </p:to>
                                    </p:set>
                                    <p:anim calcmode="lin" valueType="num">
                                      <p:cBhvr additive="base">
                                        <p:cTn id="18"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433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2" end="2"/>
                                            </p:txEl>
                                          </p:spTgt>
                                        </p:tgtEl>
                                        <p:attrNameLst>
                                          <p:attrName>ppt_c</p:attrName>
                                        </p:attrNameLst>
                                      </p:cBhvr>
                                      <p:to>
                                        <a:schemeClr val="tx1"/>
                                      </p:to>
                                    </p:animClr>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4339">
                                            <p:txEl>
                                              <p:pRg st="4" end="4"/>
                                            </p:txEl>
                                          </p:spTgt>
                                        </p:tgtEl>
                                        <p:attrNameLst>
                                          <p:attrName>style.visibility</p:attrName>
                                        </p:attrNameLst>
                                      </p:cBhvr>
                                      <p:to>
                                        <p:strVal val="visible"/>
                                      </p:to>
                                    </p:set>
                                    <p:anim calcmode="lin" valueType="num">
                                      <p:cBhvr additive="base">
                                        <p:cTn id="24" dur="500" fill="hold"/>
                                        <p:tgtEl>
                                          <p:spTgt spid="14339">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4339">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4" end="4"/>
                                            </p:txEl>
                                          </p:spTgt>
                                        </p:tgtEl>
                                        <p:attrNameLst>
                                          <p:attrName>ppt_c</p:attrName>
                                        </p:attrNameLst>
                                      </p:cBhvr>
                                      <p:to>
                                        <a:schemeClr val="tx1"/>
                                      </p:to>
                                    </p:animClr>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4339">
                                            <p:txEl>
                                              <p:pRg st="5" end="5"/>
                                            </p:txEl>
                                          </p:spTgt>
                                        </p:tgtEl>
                                        <p:attrNameLst>
                                          <p:attrName>style.visibility</p:attrName>
                                        </p:attrNameLst>
                                      </p:cBhvr>
                                      <p:to>
                                        <p:strVal val="visible"/>
                                      </p:to>
                                    </p:set>
                                    <p:anim calcmode="lin" valueType="num">
                                      <p:cBhvr additive="base">
                                        <p:cTn id="30" dur="500" fill="hold"/>
                                        <p:tgtEl>
                                          <p:spTgt spid="14339">
                                            <p:txEl>
                                              <p:pRg st="5" end="5"/>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4339">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5" end="5"/>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0418" name="Object 0"/>
          <p:cNvGraphicFramePr>
            <a:graphicFrameLocks noChangeAspect="1"/>
          </p:cNvGraphicFramePr>
          <p:nvPr>
            <p:extLst>
              <p:ext uri="{D42A27DB-BD31-4B8C-83A1-F6EECF244321}">
                <p14:modId xmlns:p14="http://schemas.microsoft.com/office/powerpoint/2010/main" val="4281218688"/>
              </p:ext>
            </p:extLst>
          </p:nvPr>
        </p:nvGraphicFramePr>
        <p:xfrm>
          <a:off x="7620000" y="762000"/>
          <a:ext cx="1295400" cy="1357255"/>
        </p:xfrm>
        <a:graphic>
          <a:graphicData uri="http://schemas.openxmlformats.org/presentationml/2006/ole">
            <mc:AlternateContent xmlns:mc="http://schemas.openxmlformats.org/markup-compatibility/2006">
              <mc:Choice xmlns:v="urn:schemas-microsoft-com:vml" Requires="v">
                <p:oleObj spid="_x0000_s60467" name="Clip" r:id="rId4" imgW="3310550" imgH="3468986" progId="MS_ClipArt_Gallery.2">
                  <p:embed/>
                </p:oleObj>
              </mc:Choice>
              <mc:Fallback>
                <p:oleObj name="Clip" r:id="rId4" imgW="3310550" imgH="3468986" progId="MS_ClipArt_Gallery.2">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762000"/>
                        <a:ext cx="1295400" cy="1357255"/>
                      </a:xfrm>
                      <a:prstGeom prst="rect">
                        <a:avLst/>
                      </a:prstGeom>
                      <a:noFill/>
                      <a:ln>
                        <a:noFill/>
                      </a:ln>
                      <a:effectLst/>
                    </p:spPr>
                  </p:pic>
                </p:oleObj>
              </mc:Fallback>
            </mc:AlternateContent>
          </a:graphicData>
        </a:graphic>
      </p:graphicFrame>
      <p:sp>
        <p:nvSpPr>
          <p:cNvPr id="15362" name="Rectangle 2"/>
          <p:cNvSpPr>
            <a:spLocks noGrp="1" noChangeArrowheads="1"/>
          </p:cNvSpPr>
          <p:nvPr>
            <p:ph type="title"/>
          </p:nvPr>
        </p:nvSpPr>
        <p:spPr>
          <a:xfrm>
            <a:off x="2057400" y="0"/>
            <a:ext cx="6934200" cy="1143000"/>
          </a:xfrm>
        </p:spPr>
        <p:txBody>
          <a:bodyPr/>
          <a:lstStyle/>
          <a:p>
            <a:pPr eaLnBrk="1" hangingPunct="1">
              <a:defRPr/>
            </a:pPr>
            <a:r>
              <a:rPr lang="en-US" b="1" dirty="0" smtClean="0">
                <a:solidFill>
                  <a:schemeClr val="bg1"/>
                </a:solidFill>
                <a:latin typeface="Eras Bold ITC" panose="020B0907030504020204" pitchFamily="34" charset="0"/>
              </a:rPr>
              <a:t>COST OF MAKING A WILL?</a:t>
            </a:r>
            <a:endParaRPr lang="en-US" dirty="0" smtClean="0">
              <a:solidFill>
                <a:schemeClr val="bg1"/>
              </a:solidFill>
              <a:latin typeface="Eras Bold ITC" panose="020B0907030504020204" pitchFamily="34" charset="0"/>
            </a:endParaRPr>
          </a:p>
        </p:txBody>
      </p:sp>
      <p:sp>
        <p:nvSpPr>
          <p:cNvPr id="15363" name="Rectangle 3"/>
          <p:cNvSpPr>
            <a:spLocks noGrp="1" noChangeArrowheads="1"/>
          </p:cNvSpPr>
          <p:nvPr>
            <p:ph idx="1"/>
          </p:nvPr>
        </p:nvSpPr>
        <p:spPr>
          <a:xfrm>
            <a:off x="1752600" y="1600200"/>
            <a:ext cx="6781800" cy="4114800"/>
          </a:xfrm>
        </p:spPr>
        <p:txBody>
          <a:bodyPr/>
          <a:lstStyle/>
          <a:p>
            <a:pPr eaLnBrk="1" hangingPunct="1">
              <a:defRPr/>
            </a:pPr>
            <a:r>
              <a:rPr lang="en-US" dirty="0" smtClean="0">
                <a:solidFill>
                  <a:schemeClr val="bg1"/>
                </a:solidFill>
                <a:latin typeface="Eras Bold ITC" panose="020B0907030504020204" pitchFamily="34" charset="0"/>
              </a:rPr>
              <a:t>Ask lawyer for estimate</a:t>
            </a:r>
          </a:p>
          <a:p>
            <a:pPr eaLnBrk="1" hangingPunct="1">
              <a:defRPr/>
            </a:pPr>
            <a:r>
              <a:rPr lang="en-US" dirty="0" smtClean="0">
                <a:solidFill>
                  <a:schemeClr val="bg1"/>
                </a:solidFill>
                <a:latin typeface="Eras Bold ITC" panose="020B0907030504020204" pitchFamily="34" charset="0"/>
              </a:rPr>
              <a:t>typically $250 to $350 for a simple will</a:t>
            </a:r>
          </a:p>
          <a:p>
            <a:pPr eaLnBrk="1" hangingPunct="1">
              <a:defRPr/>
            </a:pPr>
            <a:r>
              <a:rPr lang="en-US" dirty="0" smtClean="0">
                <a:solidFill>
                  <a:schemeClr val="bg1"/>
                </a:solidFill>
                <a:latin typeface="Eras Bold ITC" panose="020B0907030504020204" pitchFamily="34" charset="0"/>
              </a:rPr>
              <a:t>depends on complexity and time spent making the will</a:t>
            </a:r>
          </a:p>
          <a:p>
            <a:pPr eaLnBrk="1" hangingPunct="1">
              <a:defRPr/>
            </a:pPr>
            <a:r>
              <a:rPr lang="en-US" dirty="0" smtClean="0">
                <a:solidFill>
                  <a:schemeClr val="bg1"/>
                </a:solidFill>
                <a:latin typeface="Eras Bold ITC" panose="020B0907030504020204" pitchFamily="34" charset="0"/>
              </a:rPr>
              <a:t>attendance at home or hospital etc to take instructions and to witness will - time cost incurred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down)">
                                      <p:cBhvr>
                                        <p:cTn id="7" dur="5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 calcmode="lin" valueType="num">
                                      <p:cBhvr additive="base">
                                        <p:cTn id="12"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536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363">
                                            <p:txEl>
                                              <p:pRg st="0" end="0"/>
                                            </p:txEl>
                                          </p:spTgt>
                                        </p:tgtEl>
                                        <p:attrNameLst>
                                          <p:attrName>ppt_c</p:attrName>
                                        </p:attrNameLst>
                                      </p:cBhvr>
                                      <p:to>
                                        <a:schemeClr val="tx1"/>
                                      </p:to>
                                    </p:animClr>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5363">
                                            <p:txEl>
                                              <p:pRg st="1" end="1"/>
                                            </p:txEl>
                                          </p:spTgt>
                                        </p:tgtEl>
                                        <p:attrNameLst>
                                          <p:attrName>style.visibility</p:attrName>
                                        </p:attrNameLst>
                                      </p:cBhvr>
                                      <p:to>
                                        <p:strVal val="visible"/>
                                      </p:to>
                                    </p:set>
                                    <p:anim calcmode="lin" valueType="num">
                                      <p:cBhvr additive="base">
                                        <p:cTn id="18"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536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363">
                                            <p:txEl>
                                              <p:pRg st="1" end="1"/>
                                            </p:txEl>
                                          </p:spTgt>
                                        </p:tgtEl>
                                        <p:attrNameLst>
                                          <p:attrName>ppt_c</p:attrName>
                                        </p:attrNameLst>
                                      </p:cBhvr>
                                      <p:to>
                                        <a:schemeClr val="tx1"/>
                                      </p:to>
                                    </p:animClr>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5363">
                                            <p:txEl>
                                              <p:pRg st="2" end="2"/>
                                            </p:txEl>
                                          </p:spTgt>
                                        </p:tgtEl>
                                        <p:attrNameLst>
                                          <p:attrName>style.visibility</p:attrName>
                                        </p:attrNameLst>
                                      </p:cBhvr>
                                      <p:to>
                                        <p:strVal val="visible"/>
                                      </p:to>
                                    </p:set>
                                    <p:anim calcmode="lin" valueType="num">
                                      <p:cBhvr additive="base">
                                        <p:cTn id="24"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536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363">
                                            <p:txEl>
                                              <p:pRg st="2" end="2"/>
                                            </p:txEl>
                                          </p:spTgt>
                                        </p:tgtEl>
                                        <p:attrNameLst>
                                          <p:attrName>ppt_c</p:attrName>
                                        </p:attrNameLst>
                                      </p:cBhvr>
                                      <p:to>
                                        <a:schemeClr val="tx1"/>
                                      </p:to>
                                    </p:animClr>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5363">
                                            <p:txEl>
                                              <p:pRg st="3" end="3"/>
                                            </p:txEl>
                                          </p:spTgt>
                                        </p:tgtEl>
                                        <p:attrNameLst>
                                          <p:attrName>style.visibility</p:attrName>
                                        </p:attrNameLst>
                                      </p:cBhvr>
                                      <p:to>
                                        <p:strVal val="visible"/>
                                      </p:to>
                                    </p:set>
                                    <p:anim calcmode="lin" valueType="num">
                                      <p:cBhvr additive="base">
                                        <p:cTn id="30"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536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363">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33600" y="0"/>
            <a:ext cx="7010400" cy="685800"/>
          </a:xfrm>
        </p:spPr>
        <p:txBody>
          <a:bodyPr/>
          <a:lstStyle/>
          <a:p>
            <a:pPr eaLnBrk="1" hangingPunct="1">
              <a:defRPr/>
            </a:pPr>
            <a:r>
              <a:rPr lang="en-US" b="1" dirty="0" smtClean="0">
                <a:solidFill>
                  <a:schemeClr val="bg1"/>
                </a:solidFill>
                <a:latin typeface="Eras Bold ITC" panose="020B0907030504020204" pitchFamily="34" charset="0"/>
              </a:rPr>
              <a:t>EXAMPLE OF A WILL</a:t>
            </a:r>
            <a:endParaRPr lang="en-US" dirty="0" smtClean="0">
              <a:solidFill>
                <a:schemeClr val="bg1"/>
              </a:solidFill>
              <a:latin typeface="Eras Bold ITC" panose="020B0907030504020204" pitchFamily="34" charset="0"/>
            </a:endParaRPr>
          </a:p>
        </p:txBody>
      </p:sp>
      <p:sp>
        <p:nvSpPr>
          <p:cNvPr id="25603" name="Rectangle 3"/>
          <p:cNvSpPr>
            <a:spLocks noGrp="1" noChangeArrowheads="1"/>
          </p:cNvSpPr>
          <p:nvPr>
            <p:ph idx="1"/>
          </p:nvPr>
        </p:nvSpPr>
        <p:spPr>
          <a:xfrm>
            <a:off x="1905000" y="838200"/>
            <a:ext cx="7010400" cy="6248400"/>
          </a:xfrm>
        </p:spPr>
        <p:txBody>
          <a:bodyPr/>
          <a:lstStyle/>
          <a:p>
            <a:pPr marL="0" indent="0" algn="just" eaLnBrk="1" hangingPunct="1">
              <a:lnSpc>
                <a:spcPct val="80000"/>
              </a:lnSpc>
              <a:buFont typeface="Wingdings" pitchFamily="2" charset="2"/>
              <a:buNone/>
              <a:defRPr/>
            </a:pPr>
            <a:r>
              <a:rPr lang="en-US" sz="2800" b="1" dirty="0" smtClean="0">
                <a:solidFill>
                  <a:schemeClr val="bg1"/>
                </a:solidFill>
                <a:latin typeface="Eras Bold ITC" panose="020B0907030504020204" pitchFamily="34" charset="0"/>
              </a:rPr>
              <a:t>THIS IS THE LAST WILL AND TESTAMENT </a:t>
            </a:r>
            <a:r>
              <a:rPr lang="en-US" sz="2800" dirty="0" smtClean="0">
                <a:solidFill>
                  <a:schemeClr val="bg1"/>
                </a:solidFill>
                <a:latin typeface="Eras Bold ITC" panose="020B0907030504020204" pitchFamily="34" charset="0"/>
              </a:rPr>
              <a:t>of me, </a:t>
            </a:r>
            <a:r>
              <a:rPr lang="en-US" sz="2800" b="1" dirty="0" smtClean="0">
                <a:solidFill>
                  <a:schemeClr val="bg1"/>
                </a:solidFill>
                <a:latin typeface="Eras Bold ITC" panose="020B0907030504020204" pitchFamily="34" charset="0"/>
              </a:rPr>
              <a:t>DIC TATOR</a:t>
            </a:r>
            <a:r>
              <a:rPr lang="en-US" sz="2800" dirty="0" smtClean="0">
                <a:solidFill>
                  <a:schemeClr val="bg1"/>
                </a:solidFill>
                <a:latin typeface="Eras Bold ITC" panose="020B0907030504020204" pitchFamily="34" charset="0"/>
              </a:rPr>
              <a:t> of Lot No. 1 Control Avenue, Know it all Road, in the parish of I Run Things in this island hereby revoking and making void all former Wills and other Testamentary dispositions made by me and declaring this to be my Last Will and Testament.</a:t>
            </a:r>
          </a:p>
          <a:p>
            <a:pPr marL="0" indent="0" algn="just" eaLnBrk="1" hangingPunct="1">
              <a:lnSpc>
                <a:spcPct val="80000"/>
              </a:lnSpc>
              <a:buFont typeface="Wingdings" pitchFamily="2" charset="2"/>
              <a:buNone/>
              <a:defRPr/>
            </a:pPr>
            <a:r>
              <a:rPr lang="en-US" sz="2800" dirty="0" smtClean="0">
                <a:solidFill>
                  <a:schemeClr val="bg1"/>
                </a:solidFill>
                <a:latin typeface="Eras Bold ITC" panose="020B0907030504020204" pitchFamily="34" charset="0"/>
              </a:rPr>
              <a:t>1.	I appoint my wife </a:t>
            </a:r>
            <a:r>
              <a:rPr lang="en-US" sz="2800" b="1" dirty="0" smtClean="0">
                <a:solidFill>
                  <a:schemeClr val="bg1"/>
                </a:solidFill>
                <a:latin typeface="Eras Bold ITC" panose="020B0907030504020204" pitchFamily="34" charset="0"/>
              </a:rPr>
              <a:t>AGI TATOR</a:t>
            </a:r>
            <a:r>
              <a:rPr lang="en-US" sz="2800" dirty="0" smtClean="0">
                <a:solidFill>
                  <a:schemeClr val="bg1"/>
                </a:solidFill>
                <a:latin typeface="Eras Bold ITC" panose="020B0907030504020204" pitchFamily="34" charset="0"/>
              </a:rPr>
              <a:t>  to be the sole Executrix and Trustee (herein after referred to as “my Trustee) of this my will.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20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2000"/>
                                        <p:tgtEl>
                                          <p:spTgt spid="256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33600" y="0"/>
            <a:ext cx="7010400" cy="685800"/>
          </a:xfrm>
        </p:spPr>
        <p:txBody>
          <a:bodyPr/>
          <a:lstStyle/>
          <a:p>
            <a:pPr eaLnBrk="1" hangingPunct="1">
              <a:defRPr/>
            </a:pPr>
            <a:r>
              <a:rPr lang="en-US" b="1" dirty="0" smtClean="0">
                <a:solidFill>
                  <a:schemeClr val="bg1"/>
                </a:solidFill>
                <a:latin typeface="Eras Bold ITC" panose="020B0907030504020204" pitchFamily="34" charset="0"/>
              </a:rPr>
              <a:t>EXAMPLE OF A WILL</a:t>
            </a:r>
            <a:endParaRPr lang="en-US" dirty="0" smtClean="0">
              <a:solidFill>
                <a:schemeClr val="bg1"/>
              </a:solidFill>
              <a:latin typeface="Eras Bold ITC" panose="020B0907030504020204" pitchFamily="34" charset="0"/>
            </a:endParaRPr>
          </a:p>
        </p:txBody>
      </p:sp>
      <p:sp>
        <p:nvSpPr>
          <p:cNvPr id="25603" name="Rectangle 3"/>
          <p:cNvSpPr>
            <a:spLocks noGrp="1" noChangeArrowheads="1"/>
          </p:cNvSpPr>
          <p:nvPr>
            <p:ph idx="1"/>
          </p:nvPr>
        </p:nvSpPr>
        <p:spPr>
          <a:xfrm>
            <a:off x="1905000" y="838200"/>
            <a:ext cx="7010400" cy="6248400"/>
          </a:xfrm>
        </p:spPr>
        <p:txBody>
          <a:bodyPr/>
          <a:lstStyle/>
          <a:p>
            <a:pPr marL="0" indent="0" algn="just" eaLnBrk="1" hangingPunct="1">
              <a:lnSpc>
                <a:spcPct val="80000"/>
              </a:lnSpc>
              <a:buFont typeface="Wingdings" pitchFamily="2" charset="2"/>
              <a:buNone/>
              <a:defRPr/>
            </a:pPr>
            <a:r>
              <a:rPr lang="en-US" sz="2500" dirty="0" smtClean="0">
                <a:solidFill>
                  <a:schemeClr val="bg1"/>
                </a:solidFill>
                <a:latin typeface="Eras Bold ITC" panose="020B0907030504020204" pitchFamily="34" charset="0"/>
              </a:rPr>
              <a:t>2.	 I HEREBY GIVE:</a:t>
            </a:r>
          </a:p>
          <a:p>
            <a:pPr marL="0" indent="0" eaLnBrk="1" hangingPunct="1">
              <a:lnSpc>
                <a:spcPct val="80000"/>
              </a:lnSpc>
              <a:buFont typeface="Wingdings" pitchFamily="2" charset="2"/>
              <a:buNone/>
              <a:defRPr/>
            </a:pPr>
            <a:r>
              <a:rPr lang="en-US" sz="2500" dirty="0" smtClean="0">
                <a:solidFill>
                  <a:schemeClr val="bg1"/>
                </a:solidFill>
                <a:latin typeface="Eras Bold ITC" panose="020B0907030504020204" pitchFamily="34" charset="0"/>
              </a:rPr>
              <a:t>	(a)  $10,000-00 to my sister SPEC  TATOR.</a:t>
            </a:r>
          </a:p>
          <a:p>
            <a:pPr marL="0" indent="0" eaLnBrk="1" hangingPunct="1">
              <a:lnSpc>
                <a:spcPct val="80000"/>
              </a:lnSpc>
              <a:buFont typeface="Wingdings" pitchFamily="2" charset="2"/>
              <a:buNone/>
              <a:defRPr/>
            </a:pPr>
            <a:r>
              <a:rPr lang="en-US" sz="2500" dirty="0" smtClean="0">
                <a:solidFill>
                  <a:schemeClr val="bg1"/>
                </a:solidFill>
                <a:latin typeface="Eras Bold ITC" panose="020B0907030504020204" pitchFamily="34" charset="0"/>
              </a:rPr>
              <a:t>	(b)  my Rolex watch to my brother IMI  TATOR.</a:t>
            </a:r>
          </a:p>
          <a:p>
            <a:pPr marL="0" indent="0" eaLnBrk="1" hangingPunct="1">
              <a:lnSpc>
                <a:spcPct val="80000"/>
              </a:lnSpc>
              <a:buFont typeface="Wingdings" pitchFamily="2" charset="2"/>
              <a:buNone/>
              <a:defRPr/>
            </a:pPr>
            <a:r>
              <a:rPr lang="en-US" sz="2500" dirty="0" smtClean="0">
                <a:solidFill>
                  <a:schemeClr val="bg1"/>
                </a:solidFill>
                <a:latin typeface="Eras Bold ITC" panose="020B0907030504020204" pitchFamily="34" charset="0"/>
              </a:rPr>
              <a:t>	(c)  my  1 Square foot Property at IF YOU MARRY AGAIN I WILL 	DISINHERIT YOU,  to my wife AGI TATOR. </a:t>
            </a:r>
          </a:p>
          <a:p>
            <a:pPr marL="0" indent="0" eaLnBrk="1" hangingPunct="1">
              <a:lnSpc>
                <a:spcPct val="80000"/>
              </a:lnSpc>
              <a:buFont typeface="Wingdings" pitchFamily="2" charset="2"/>
              <a:buNone/>
              <a:defRPr/>
            </a:pPr>
            <a:endParaRPr lang="en-US" sz="2500" dirty="0" smtClean="0">
              <a:solidFill>
                <a:schemeClr val="bg1"/>
              </a:solidFill>
              <a:latin typeface="Eras Bold ITC" panose="020B0907030504020204" pitchFamily="34" charset="0"/>
            </a:endParaRPr>
          </a:p>
          <a:p>
            <a:pPr marL="0" indent="0" algn="just" eaLnBrk="1" hangingPunct="1">
              <a:lnSpc>
                <a:spcPct val="80000"/>
              </a:lnSpc>
              <a:buFont typeface="Wingdings" pitchFamily="2" charset="2"/>
              <a:buNone/>
              <a:defRPr/>
            </a:pPr>
            <a:r>
              <a:rPr lang="en-US" sz="2500" dirty="0" smtClean="0">
                <a:solidFill>
                  <a:schemeClr val="bg1"/>
                </a:solidFill>
                <a:latin typeface="Eras Bold ITC" panose="020B0907030504020204" pitchFamily="34" charset="0"/>
              </a:rPr>
              <a:t>3.	I give all my real and personal property situate at WELL HIDDEN FROM MY FAMILY to my TRUSTEE UPON TRUST to sell, call in and convert the same into money with power to postpone the sale, calling in and conversion thereof so long as she shall in her absolute discretion reasonably think fit  without being liable for loss.</a:t>
            </a:r>
          </a:p>
          <a:p>
            <a:pPr marL="0" indent="0" algn="just" eaLnBrk="1" hangingPunct="1">
              <a:lnSpc>
                <a:spcPct val="80000"/>
              </a:lnSpc>
              <a:buFont typeface="Wingdings" pitchFamily="2" charset="2"/>
              <a:buNone/>
              <a:defRPr/>
            </a:pPr>
            <a:endParaRPr lang="en-US" sz="2500" dirty="0" smtClean="0">
              <a:solidFill>
                <a:schemeClr val="bg1"/>
              </a:solidFill>
              <a:latin typeface="Eras Bold ITC" panose="020B0907030504020204" pitchFamily="34" charset="0"/>
            </a:endParaRPr>
          </a:p>
        </p:txBody>
      </p:sp>
    </p:spTree>
    <p:extLst>
      <p:ext uri="{BB962C8B-B14F-4D97-AF65-F5344CB8AC3E}">
        <p14:creationId xmlns:p14="http://schemas.microsoft.com/office/powerpoint/2010/main" val="2576970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20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2000"/>
                                        <p:tgtEl>
                                          <p:spTgt spid="25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2000"/>
                                        <p:tgtEl>
                                          <p:spTgt spid="25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fade">
                                      <p:cBhvr>
                                        <p:cTn id="22" dur="2000"/>
                                        <p:tgtEl>
                                          <p:spTgt spid="256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animEffect transition="in" filter="fade">
                                      <p:cBhvr>
                                        <p:cTn id="27" dur="2000"/>
                                        <p:tgtEl>
                                          <p:spTgt spid="25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09800" y="152400"/>
            <a:ext cx="6934200" cy="914400"/>
          </a:xfrm>
        </p:spPr>
        <p:txBody>
          <a:bodyPr/>
          <a:lstStyle/>
          <a:p>
            <a:pPr eaLnBrk="1" hangingPunct="1">
              <a:defRPr/>
            </a:pPr>
            <a:r>
              <a:rPr lang="en-US" sz="4000" b="1" dirty="0" smtClean="0">
                <a:solidFill>
                  <a:schemeClr val="bg1"/>
                </a:solidFill>
                <a:latin typeface="Eras Bold ITC" panose="020B0907030504020204" pitchFamily="34" charset="0"/>
              </a:rPr>
              <a:t>EXAMPLE OF A WILL (</a:t>
            </a:r>
            <a:r>
              <a:rPr lang="en-US" sz="4000" b="1" dirty="0" err="1" smtClean="0">
                <a:solidFill>
                  <a:schemeClr val="bg1"/>
                </a:solidFill>
                <a:latin typeface="Eras Bold ITC" panose="020B0907030504020204" pitchFamily="34" charset="0"/>
              </a:rPr>
              <a:t>cont</a:t>
            </a:r>
            <a:r>
              <a:rPr lang="en-US" sz="4000" b="1" dirty="0" smtClean="0">
                <a:solidFill>
                  <a:schemeClr val="bg1"/>
                </a:solidFill>
                <a:latin typeface="Eras Bold ITC" panose="020B0907030504020204" pitchFamily="34" charset="0"/>
              </a:rPr>
              <a:t>…)</a:t>
            </a:r>
            <a:endParaRPr lang="en-US" dirty="0" smtClean="0">
              <a:solidFill>
                <a:schemeClr val="bg1"/>
              </a:solidFill>
              <a:latin typeface="Eras Bold ITC" panose="020B0907030504020204" pitchFamily="34" charset="0"/>
            </a:endParaRPr>
          </a:p>
        </p:txBody>
      </p:sp>
      <p:sp>
        <p:nvSpPr>
          <p:cNvPr id="26627" name="Rectangle 3"/>
          <p:cNvSpPr>
            <a:spLocks noGrp="1" noChangeArrowheads="1"/>
          </p:cNvSpPr>
          <p:nvPr>
            <p:ph idx="1"/>
          </p:nvPr>
        </p:nvSpPr>
        <p:spPr>
          <a:xfrm>
            <a:off x="1828800" y="1447800"/>
            <a:ext cx="7239000" cy="3429000"/>
          </a:xfrm>
        </p:spPr>
        <p:txBody>
          <a:bodyPr/>
          <a:lstStyle/>
          <a:p>
            <a:pPr eaLnBrk="1" hangingPunct="1">
              <a:lnSpc>
                <a:spcPct val="80000"/>
              </a:lnSpc>
              <a:buFont typeface="Wingdings" pitchFamily="2" charset="2"/>
              <a:buAutoNum type="arabicPeriod" startAt="4"/>
              <a:defRPr/>
            </a:pPr>
            <a:r>
              <a:rPr lang="en-US" sz="2400" dirty="0" smtClean="0">
                <a:solidFill>
                  <a:schemeClr val="bg1"/>
                </a:solidFill>
                <a:latin typeface="Eras Bold ITC" panose="020B0907030504020204" pitchFamily="34" charset="0"/>
              </a:rPr>
              <a:t>My Trustee shall out of the monies to arise from the sale, calling in, and conversion of property forming part of my estate pay:</a:t>
            </a:r>
          </a:p>
          <a:p>
            <a:pPr marL="1066800" lvl="1" indent="-304800" eaLnBrk="1" hangingPunct="1">
              <a:lnSpc>
                <a:spcPct val="80000"/>
              </a:lnSpc>
              <a:buFont typeface="Wingdings" pitchFamily="2" charset="2"/>
              <a:buNone/>
              <a:defRPr/>
            </a:pPr>
            <a:r>
              <a:rPr lang="en-US" sz="2400" dirty="0" smtClean="0">
                <a:solidFill>
                  <a:schemeClr val="bg1"/>
                </a:solidFill>
                <a:latin typeface="Eras Bold ITC" panose="020B0907030504020204" pitchFamily="34" charset="0"/>
              </a:rPr>
              <a:t>(a) my debts, funeral and testamentary expenses and any estate duty payable</a:t>
            </a:r>
          </a:p>
          <a:p>
            <a:pPr marL="1066800" lvl="1" indent="-304800" eaLnBrk="1" hangingPunct="1">
              <a:lnSpc>
                <a:spcPct val="80000"/>
              </a:lnSpc>
              <a:buFont typeface="Wingdings" pitchFamily="2" charset="2"/>
              <a:buNone/>
              <a:defRPr/>
            </a:pPr>
            <a:r>
              <a:rPr lang="en-US" sz="2400" dirty="0" smtClean="0">
                <a:solidFill>
                  <a:schemeClr val="bg1"/>
                </a:solidFill>
                <a:latin typeface="Eras Bold ITC" panose="020B0907030504020204" pitchFamily="34" charset="0"/>
              </a:rPr>
              <a:t>(b) as to 20 per centum of the remainder thereof for the use and benefit of the </a:t>
            </a:r>
            <a:r>
              <a:rPr lang="en-US" sz="2400" b="1" dirty="0" smtClean="0">
                <a:solidFill>
                  <a:schemeClr val="bg1"/>
                </a:solidFill>
                <a:latin typeface="Eras Bold ITC" panose="020B0907030504020204" pitchFamily="34" charset="0"/>
              </a:rPr>
              <a:t>WHEREVER I WENT WHEN I WAS ALIVE CHURCH</a:t>
            </a:r>
            <a:r>
              <a:rPr lang="en-US" sz="2400" dirty="0" smtClean="0">
                <a:solidFill>
                  <a:schemeClr val="bg1"/>
                </a:solidFill>
                <a:latin typeface="Eras Bold ITC" panose="020B0907030504020204" pitchFamily="34" charset="0"/>
              </a:rPr>
              <a:t>, to be used solely for an oversized photo of myself to be placed forever in the main sanctuary above the preacher’s head;</a:t>
            </a:r>
          </a:p>
          <a:p>
            <a:pPr marL="1066800" lvl="1" indent="-304800" eaLnBrk="1" hangingPunct="1">
              <a:lnSpc>
                <a:spcPct val="80000"/>
              </a:lnSpc>
              <a:buFont typeface="Wingdings" pitchFamily="2" charset="2"/>
              <a:buNone/>
              <a:defRPr/>
            </a:pPr>
            <a:r>
              <a:rPr lang="en-US" sz="2400" dirty="0" smtClean="0">
                <a:solidFill>
                  <a:schemeClr val="bg1"/>
                </a:solidFill>
                <a:latin typeface="Eras Bold ITC" panose="020B0907030504020204" pitchFamily="34" charset="0"/>
              </a:rPr>
              <a:t>(c ) as to the remaining 80 per centum thereof for the use and benefit of my  three children, namely, </a:t>
            </a:r>
            <a:r>
              <a:rPr lang="en-US" sz="2400" b="1" dirty="0" smtClean="0">
                <a:solidFill>
                  <a:schemeClr val="bg1"/>
                </a:solidFill>
                <a:latin typeface="Eras Bold ITC" panose="020B0907030504020204" pitchFamily="34" charset="0"/>
              </a:rPr>
              <a:t>HESI  TATOR</a:t>
            </a:r>
            <a:r>
              <a:rPr lang="en-US" sz="2400" dirty="0" smtClean="0">
                <a:solidFill>
                  <a:schemeClr val="bg1"/>
                </a:solidFill>
                <a:latin typeface="Eras Bold ITC" panose="020B0907030504020204" pitchFamily="34" charset="0"/>
              </a:rPr>
              <a:t>, </a:t>
            </a:r>
            <a:r>
              <a:rPr lang="en-US" sz="2400" b="1" dirty="0" smtClean="0">
                <a:solidFill>
                  <a:schemeClr val="bg1"/>
                </a:solidFill>
                <a:latin typeface="Eras Bold ITC" panose="020B0907030504020204" pitchFamily="34" charset="0"/>
              </a:rPr>
              <a:t>MEDI  TATOR</a:t>
            </a:r>
            <a:r>
              <a:rPr lang="en-US" sz="2400" dirty="0" smtClean="0">
                <a:solidFill>
                  <a:schemeClr val="bg1"/>
                </a:solidFill>
                <a:latin typeface="Eras Bold ITC" panose="020B0907030504020204" pitchFamily="34" charset="0"/>
              </a:rPr>
              <a:t>, </a:t>
            </a:r>
            <a:r>
              <a:rPr lang="en-US" sz="2400" b="1" dirty="0" smtClean="0">
                <a:solidFill>
                  <a:schemeClr val="bg1"/>
                </a:solidFill>
                <a:latin typeface="Eras Bold ITC" panose="020B0907030504020204" pitchFamily="34" charset="0"/>
              </a:rPr>
              <a:t> and DEVAS TATOR</a:t>
            </a:r>
            <a:r>
              <a:rPr lang="en-US" sz="2400" dirty="0" smtClean="0">
                <a:solidFill>
                  <a:schemeClr val="bg1"/>
                </a:solidFill>
                <a:latin typeface="Eras Bold ITC" panose="020B0907030504020204" pitchFamily="34" charset="0"/>
              </a:rPr>
              <a:t> in equal shares.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ipe(down)">
                                      <p:cBhvr>
                                        <p:cTn id="7" dur="5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 calcmode="lin" valueType="num">
                                      <p:cBhvr additive="base">
                                        <p:cTn id="12"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662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6627">
                                            <p:txEl>
                                              <p:pRg st="0" end="0"/>
                                            </p:txEl>
                                          </p:spTgt>
                                        </p:tgtEl>
                                        <p:attrNameLst>
                                          <p:attrName>ppt_c</p:attrName>
                                        </p:attrNameLst>
                                      </p:cBhvr>
                                      <p:to>
                                        <a:schemeClr val="tx1"/>
                                      </p:to>
                                    </p:animClr>
                                  </p:subTnLst>
                                </p:cTn>
                              </p:par>
                              <p:par>
                                <p:cTn id="14" presetID="2" presetClass="entr" presetSubtype="8" fill="hold" grpId="0" nodeType="withEffect">
                                  <p:stCondLst>
                                    <p:cond delay="0"/>
                                  </p:stCondLst>
                                  <p:childTnLst>
                                    <p:set>
                                      <p:cBhvr>
                                        <p:cTn id="15" dur="1" fill="hold">
                                          <p:stCondLst>
                                            <p:cond delay="0"/>
                                          </p:stCondLst>
                                        </p:cTn>
                                        <p:tgtEl>
                                          <p:spTgt spid="26627">
                                            <p:txEl>
                                              <p:pRg st="1" end="1"/>
                                            </p:txEl>
                                          </p:spTgt>
                                        </p:tgtEl>
                                        <p:attrNameLst>
                                          <p:attrName>style.visibility</p:attrName>
                                        </p:attrNameLst>
                                      </p:cBhvr>
                                      <p:to>
                                        <p:strVal val="visible"/>
                                      </p:to>
                                    </p:set>
                                    <p:anim calcmode="lin" valueType="num">
                                      <p:cBhvr additive="base">
                                        <p:cTn id="16"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662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6627">
                                            <p:txEl>
                                              <p:pRg st="1" end="1"/>
                                            </p:txEl>
                                          </p:spTgt>
                                        </p:tgtEl>
                                        <p:attrNameLst>
                                          <p:attrName>ppt_c</p:attrName>
                                        </p:attrNameLst>
                                      </p:cBhvr>
                                      <p:to>
                                        <a:schemeClr val="tx1"/>
                                      </p:to>
                                    </p:animClr>
                                  </p:subTnLst>
                                </p:cTn>
                              </p:par>
                              <p:par>
                                <p:cTn id="18" presetID="2" presetClass="entr" presetSubtype="8" fill="hold" grpId="0" nodeType="withEffect">
                                  <p:stCondLst>
                                    <p:cond delay="0"/>
                                  </p:stCondLst>
                                  <p:childTnLst>
                                    <p:set>
                                      <p:cBhvr>
                                        <p:cTn id="19" dur="1" fill="hold">
                                          <p:stCondLst>
                                            <p:cond delay="0"/>
                                          </p:stCondLst>
                                        </p:cTn>
                                        <p:tgtEl>
                                          <p:spTgt spid="26627">
                                            <p:txEl>
                                              <p:pRg st="2" end="2"/>
                                            </p:txEl>
                                          </p:spTgt>
                                        </p:tgtEl>
                                        <p:attrNameLst>
                                          <p:attrName>style.visibility</p:attrName>
                                        </p:attrNameLst>
                                      </p:cBhvr>
                                      <p:to>
                                        <p:strVal val="visible"/>
                                      </p:to>
                                    </p:set>
                                    <p:anim calcmode="lin" valueType="num">
                                      <p:cBhvr additive="base">
                                        <p:cTn id="20"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2662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6627">
                                            <p:txEl>
                                              <p:pRg st="2" end="2"/>
                                            </p:txEl>
                                          </p:spTgt>
                                        </p:tgtEl>
                                        <p:attrNameLst>
                                          <p:attrName>ppt_c</p:attrName>
                                        </p:attrNameLst>
                                      </p:cBhvr>
                                      <p:to>
                                        <a:schemeClr val="tx1"/>
                                      </p:to>
                                    </p:animClr>
                                  </p:subTnLst>
                                </p:cTn>
                              </p:par>
                              <p:par>
                                <p:cTn id="22" presetID="2" presetClass="entr" presetSubtype="8" fill="hold" grpId="0" nodeType="withEffect">
                                  <p:stCondLst>
                                    <p:cond delay="0"/>
                                  </p:stCondLst>
                                  <p:childTnLst>
                                    <p:set>
                                      <p:cBhvr>
                                        <p:cTn id="23" dur="1" fill="hold">
                                          <p:stCondLst>
                                            <p:cond delay="0"/>
                                          </p:stCondLst>
                                        </p:cTn>
                                        <p:tgtEl>
                                          <p:spTgt spid="26627">
                                            <p:txEl>
                                              <p:pRg st="3" end="3"/>
                                            </p:txEl>
                                          </p:spTgt>
                                        </p:tgtEl>
                                        <p:attrNameLst>
                                          <p:attrName>style.visibility</p:attrName>
                                        </p:attrNameLst>
                                      </p:cBhvr>
                                      <p:to>
                                        <p:strVal val="visible"/>
                                      </p:to>
                                    </p:set>
                                    <p:anim calcmode="lin" valueType="num">
                                      <p:cBhvr additive="base">
                                        <p:cTn id="24"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662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6627">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09800" y="152400"/>
            <a:ext cx="6934200" cy="914400"/>
          </a:xfrm>
        </p:spPr>
        <p:txBody>
          <a:bodyPr/>
          <a:lstStyle/>
          <a:p>
            <a:pPr eaLnBrk="1" hangingPunct="1">
              <a:defRPr/>
            </a:pPr>
            <a:r>
              <a:rPr lang="en-US" sz="4000" b="1" dirty="0" smtClean="0">
                <a:solidFill>
                  <a:schemeClr val="bg1"/>
                </a:solidFill>
                <a:latin typeface="Eras Bold ITC" panose="020B0907030504020204" pitchFamily="34" charset="0"/>
              </a:rPr>
              <a:t>EXAMPLE OF A WILL (</a:t>
            </a:r>
            <a:r>
              <a:rPr lang="en-US" sz="4000" b="1" dirty="0" err="1" smtClean="0">
                <a:solidFill>
                  <a:schemeClr val="bg1"/>
                </a:solidFill>
                <a:latin typeface="Eras Bold ITC" panose="020B0907030504020204" pitchFamily="34" charset="0"/>
              </a:rPr>
              <a:t>cont</a:t>
            </a:r>
            <a:r>
              <a:rPr lang="en-US" sz="4000" b="1" dirty="0" smtClean="0">
                <a:solidFill>
                  <a:schemeClr val="bg1"/>
                </a:solidFill>
                <a:latin typeface="Eras Bold ITC" panose="020B0907030504020204" pitchFamily="34" charset="0"/>
              </a:rPr>
              <a:t>…)</a:t>
            </a:r>
            <a:endParaRPr lang="en-US" dirty="0" smtClean="0">
              <a:solidFill>
                <a:schemeClr val="bg1"/>
              </a:solidFill>
              <a:latin typeface="Eras Bold ITC" panose="020B0907030504020204" pitchFamily="34" charset="0"/>
            </a:endParaRPr>
          </a:p>
        </p:txBody>
      </p:sp>
      <p:sp>
        <p:nvSpPr>
          <p:cNvPr id="26627" name="Rectangle 3"/>
          <p:cNvSpPr>
            <a:spLocks noGrp="1" noChangeArrowheads="1"/>
          </p:cNvSpPr>
          <p:nvPr>
            <p:ph idx="1"/>
          </p:nvPr>
        </p:nvSpPr>
        <p:spPr>
          <a:xfrm>
            <a:off x="1905000" y="1219200"/>
            <a:ext cx="6934200" cy="5638800"/>
          </a:xfrm>
        </p:spPr>
        <p:txBody>
          <a:bodyPr/>
          <a:lstStyle/>
          <a:p>
            <a:pPr eaLnBrk="1" hangingPunct="1">
              <a:lnSpc>
                <a:spcPct val="80000"/>
              </a:lnSpc>
              <a:buFont typeface="Wingdings" pitchFamily="2" charset="2"/>
              <a:buNone/>
              <a:defRPr/>
            </a:pPr>
            <a:endParaRPr lang="en-US" sz="2600" dirty="0" smtClean="0">
              <a:solidFill>
                <a:schemeClr val="bg1"/>
              </a:solidFill>
              <a:latin typeface="Eras Bold ITC" panose="020B0907030504020204" pitchFamily="34" charset="0"/>
            </a:endParaRPr>
          </a:p>
          <a:p>
            <a:pPr eaLnBrk="1" hangingPunct="1">
              <a:lnSpc>
                <a:spcPct val="80000"/>
              </a:lnSpc>
              <a:buFont typeface="Wingdings" pitchFamily="2" charset="2"/>
              <a:buAutoNum type="arabicPeriod" startAt="5"/>
              <a:defRPr/>
            </a:pPr>
            <a:r>
              <a:rPr lang="en-US" sz="2600" dirty="0" smtClean="0">
                <a:solidFill>
                  <a:schemeClr val="bg1"/>
                </a:solidFill>
                <a:latin typeface="Eras Bold ITC" panose="020B0907030504020204" pitchFamily="34" charset="0"/>
              </a:rPr>
              <a:t>I GIVE, DEVISE AND BEQUEATH all the rest residue and remainder of my estate and property whatsoever and </a:t>
            </a:r>
            <a:r>
              <a:rPr lang="en-US" sz="2600" dirty="0" err="1" smtClean="0">
                <a:solidFill>
                  <a:schemeClr val="bg1"/>
                </a:solidFill>
                <a:latin typeface="Eras Bold ITC" panose="020B0907030504020204" pitchFamily="34" charset="0"/>
              </a:rPr>
              <a:t>wheresoever</a:t>
            </a:r>
            <a:r>
              <a:rPr lang="en-US" sz="2600" dirty="0" smtClean="0">
                <a:solidFill>
                  <a:schemeClr val="bg1"/>
                </a:solidFill>
                <a:latin typeface="Eras Bold ITC" panose="020B0907030504020204" pitchFamily="34" charset="0"/>
              </a:rPr>
              <a:t> situate and whether real or personal (including any property over which I may have a general power of appointment of disposition by will) and not otherwise disposed of by this my Will and Testament to my said three children in equal shares. </a:t>
            </a:r>
          </a:p>
          <a:p>
            <a:pPr eaLnBrk="1" hangingPunct="1">
              <a:lnSpc>
                <a:spcPct val="80000"/>
              </a:lnSpc>
              <a:buFont typeface="Wingdings" pitchFamily="2" charset="2"/>
              <a:buNone/>
              <a:defRPr/>
            </a:pPr>
            <a:endParaRPr lang="en-US" sz="2600" dirty="0" smtClean="0">
              <a:solidFill>
                <a:schemeClr val="bg1"/>
              </a:solidFill>
              <a:latin typeface="Eras Bold ITC" panose="020B0907030504020204" pitchFamily="34" charset="0"/>
            </a:endParaRPr>
          </a:p>
          <a:p>
            <a:pPr eaLnBrk="1" hangingPunct="1">
              <a:lnSpc>
                <a:spcPct val="80000"/>
              </a:lnSpc>
              <a:buFont typeface="Wingdings" pitchFamily="2" charset="2"/>
              <a:buNone/>
              <a:defRPr/>
            </a:pPr>
            <a:r>
              <a:rPr lang="en-US" sz="2600" dirty="0" smtClean="0">
                <a:solidFill>
                  <a:schemeClr val="bg1"/>
                </a:solidFill>
                <a:latin typeface="Eras Bold ITC" panose="020B0907030504020204" pitchFamily="34" charset="0"/>
              </a:rPr>
              <a:t>	IN WITNESS whereof I have hereunto set my hand this </a:t>
            </a:r>
            <a:r>
              <a:rPr lang="en-US" sz="2600" dirty="0" err="1" smtClean="0">
                <a:solidFill>
                  <a:schemeClr val="bg1"/>
                </a:solidFill>
                <a:latin typeface="Eras Bold ITC" panose="020B0907030504020204" pitchFamily="34" charset="0"/>
              </a:rPr>
              <a:t>xxxx</a:t>
            </a:r>
            <a:r>
              <a:rPr lang="en-US" sz="2600" dirty="0" smtClean="0">
                <a:solidFill>
                  <a:schemeClr val="bg1"/>
                </a:solidFill>
                <a:latin typeface="Eras Bold ITC" panose="020B0907030504020204" pitchFamily="34" charset="0"/>
              </a:rPr>
              <a:t> day of </a:t>
            </a:r>
            <a:r>
              <a:rPr lang="en-US" sz="2600" dirty="0" err="1" smtClean="0">
                <a:solidFill>
                  <a:schemeClr val="bg1"/>
                </a:solidFill>
                <a:latin typeface="Eras Bold ITC" panose="020B0907030504020204" pitchFamily="34" charset="0"/>
              </a:rPr>
              <a:t>xxxxxxx</a:t>
            </a:r>
            <a:r>
              <a:rPr lang="en-US" sz="2600" dirty="0" smtClean="0">
                <a:solidFill>
                  <a:schemeClr val="bg1"/>
                </a:solidFill>
                <a:latin typeface="Eras Bold ITC" panose="020B0907030504020204" pitchFamily="34" charset="0"/>
              </a:rPr>
              <a:t> 2010.</a:t>
            </a:r>
          </a:p>
          <a:p>
            <a:pPr eaLnBrk="1" hangingPunct="1">
              <a:lnSpc>
                <a:spcPct val="80000"/>
              </a:lnSpc>
              <a:buFont typeface="Wingdings" pitchFamily="2" charset="2"/>
              <a:buNone/>
              <a:defRPr/>
            </a:pPr>
            <a:endParaRPr lang="en-US" sz="2600" dirty="0" smtClean="0">
              <a:solidFill>
                <a:schemeClr val="bg1"/>
              </a:solidFill>
              <a:latin typeface="Eras Bold ITC" panose="020B0907030504020204" pitchFamily="34" charset="0"/>
            </a:endParaRPr>
          </a:p>
        </p:txBody>
      </p:sp>
    </p:spTree>
    <p:extLst>
      <p:ext uri="{BB962C8B-B14F-4D97-AF65-F5344CB8AC3E}">
        <p14:creationId xmlns:p14="http://schemas.microsoft.com/office/powerpoint/2010/main" val="3081434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ipe(down)">
                                      <p:cBhvr>
                                        <p:cTn id="7" dur="5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 calcmode="lin" valueType="num">
                                      <p:cBhvr additive="base">
                                        <p:cTn id="12"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662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6627">
                                            <p:txEl>
                                              <p:pRg st="1" end="1"/>
                                            </p:txEl>
                                          </p:spTgt>
                                        </p:tgtEl>
                                        <p:attrNameLst>
                                          <p:attrName>ppt_c</p:attrName>
                                        </p:attrNameLst>
                                      </p:cBhvr>
                                      <p:to>
                                        <a:schemeClr val="tx1"/>
                                      </p:to>
                                    </p:animClr>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6627">
                                            <p:txEl>
                                              <p:pRg st="3" end="3"/>
                                            </p:txEl>
                                          </p:spTgt>
                                        </p:tgtEl>
                                        <p:attrNameLst>
                                          <p:attrName>style.visibility</p:attrName>
                                        </p:attrNameLst>
                                      </p:cBhvr>
                                      <p:to>
                                        <p:strVal val="visible"/>
                                      </p:to>
                                    </p:set>
                                    <p:anim calcmode="lin" valueType="num">
                                      <p:cBhvr additive="base">
                                        <p:cTn id="18"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662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6627">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5"/>
          <p:cNvSpPr>
            <a:spLocks noGrp="1" noChangeArrowheads="1"/>
          </p:cNvSpPr>
          <p:nvPr>
            <p:ph type="title"/>
          </p:nvPr>
        </p:nvSpPr>
        <p:spPr>
          <a:xfrm>
            <a:off x="2133600" y="274638"/>
            <a:ext cx="7010400" cy="1143000"/>
          </a:xfrm>
        </p:spPr>
        <p:txBody>
          <a:bodyPr/>
          <a:lstStyle/>
          <a:p>
            <a:pPr eaLnBrk="1" hangingPunct="1">
              <a:defRPr/>
            </a:pPr>
            <a:r>
              <a:rPr lang="en-US" b="1" dirty="0" smtClean="0">
                <a:solidFill>
                  <a:schemeClr val="bg1"/>
                </a:solidFill>
                <a:latin typeface="Eras Bold ITC" panose="020B0907030504020204" pitchFamily="34" charset="0"/>
              </a:rPr>
              <a:t>EXAMPLE OF A WILL (cont…)</a:t>
            </a:r>
          </a:p>
        </p:txBody>
      </p:sp>
      <p:sp>
        <p:nvSpPr>
          <p:cNvPr id="43012" name="Rectangle 4"/>
          <p:cNvSpPr>
            <a:spLocks noGrp="1" noChangeArrowheads="1"/>
          </p:cNvSpPr>
          <p:nvPr>
            <p:ph idx="1"/>
          </p:nvPr>
        </p:nvSpPr>
        <p:spPr>
          <a:xfrm>
            <a:off x="1905000" y="1600200"/>
            <a:ext cx="7010400" cy="4525963"/>
          </a:xfrm>
        </p:spPr>
        <p:txBody>
          <a:bodyPr/>
          <a:lstStyle/>
          <a:p>
            <a:pPr eaLnBrk="1" hangingPunct="1">
              <a:defRPr/>
            </a:pPr>
            <a:r>
              <a:rPr lang="en-US" sz="2800" dirty="0" smtClean="0">
                <a:solidFill>
                  <a:schemeClr val="bg1"/>
                </a:solidFill>
                <a:effectLst/>
                <a:latin typeface="Eras Bold ITC" panose="020B0907030504020204" pitchFamily="34" charset="0"/>
              </a:rPr>
              <a:t>________________________                                                                        TESTATOR</a:t>
            </a:r>
          </a:p>
          <a:p>
            <a:pPr eaLnBrk="1" hangingPunct="1">
              <a:defRPr/>
            </a:pPr>
            <a:r>
              <a:rPr lang="en-US" sz="2800" dirty="0" smtClean="0">
                <a:solidFill>
                  <a:schemeClr val="bg1"/>
                </a:solidFill>
                <a:effectLst/>
                <a:latin typeface="Eras Bold ITC" panose="020B0907030504020204" pitchFamily="34" charset="0"/>
              </a:rPr>
              <a:t>SIGNED Published and Declared by the Testator the said DIC TATOR for his last Will and testament in the presence of us both present at the same time who in his presence and at his request and in the presence of each other have hereunto subscribed our names as witnesses: -</a:t>
            </a:r>
            <a:r>
              <a:rPr lang="en-US" sz="2800" dirty="0" smtClean="0">
                <a:solidFill>
                  <a:schemeClr val="bg1"/>
                </a:solidFill>
                <a:latin typeface="Eras Bold ITC" panose="020B0907030504020204" pitchFamily="34" charset="0"/>
              </a:rPr>
              <a:t> </a:t>
            </a:r>
            <a:endParaRPr lang="en-GB" sz="2800" dirty="0" smtClean="0">
              <a:solidFill>
                <a:schemeClr val="bg1"/>
              </a:solidFill>
              <a:latin typeface="Eras Bold ITC" panose="020B09070305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2"/>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43013"/>
                                        </p:tgtEl>
                                        <p:attrNameLst>
                                          <p:attrName>style.visibility</p:attrName>
                                        </p:attrNameLst>
                                      </p:cBhvr>
                                      <p:to>
                                        <p:strVal val="visible"/>
                                      </p:to>
                                    </p:set>
                                    <p:animEffect transition="in" filter="wipe(down)">
                                      <p:cBhvr>
                                        <p:cTn id="10" dur="5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utoUpdateAnimBg="0"/>
      <p:bldP spid="43012"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6629400" cy="1143000"/>
          </a:xfrm>
        </p:spPr>
        <p:txBody>
          <a:bodyPr/>
          <a:lstStyle/>
          <a:p>
            <a:pPr eaLnBrk="1" hangingPunct="1">
              <a:defRPr/>
            </a:pPr>
            <a:r>
              <a:rPr lang="en-US" b="1" dirty="0" smtClean="0">
                <a:solidFill>
                  <a:schemeClr val="bg1"/>
                </a:solidFill>
                <a:latin typeface="Eras Bold ITC" panose="020B0907030504020204" pitchFamily="34" charset="0"/>
              </a:rPr>
              <a:t>EXAMPLE OF A WILL (cont…)</a:t>
            </a:r>
            <a:endParaRPr lang="en-029" dirty="0" smtClean="0">
              <a:solidFill>
                <a:schemeClr val="bg1"/>
              </a:solidFill>
              <a:latin typeface="Eras Bold ITC" panose="020B0907030504020204" pitchFamily="34" charset="0"/>
            </a:endParaRPr>
          </a:p>
        </p:txBody>
      </p:sp>
      <p:sp>
        <p:nvSpPr>
          <p:cNvPr id="3" name="Content Placeholder 2"/>
          <p:cNvSpPr>
            <a:spLocks noGrp="1"/>
          </p:cNvSpPr>
          <p:nvPr>
            <p:ph idx="1"/>
          </p:nvPr>
        </p:nvSpPr>
        <p:spPr>
          <a:xfrm>
            <a:off x="1981200" y="2306637"/>
            <a:ext cx="6781800" cy="4525963"/>
          </a:xfrm>
        </p:spPr>
        <p:txBody>
          <a:bodyPr/>
          <a:lstStyle/>
          <a:p>
            <a:pPr eaLnBrk="1" hangingPunct="1">
              <a:defRPr/>
            </a:pPr>
            <a:r>
              <a:rPr lang="en-US" dirty="0" smtClean="0">
                <a:solidFill>
                  <a:schemeClr val="bg1"/>
                </a:solidFill>
                <a:latin typeface="Eras Bold ITC" panose="020B0907030504020204" pitchFamily="34" charset="0"/>
              </a:rPr>
              <a:t>WITNESS: ……………………………</a:t>
            </a:r>
            <a:endParaRPr lang="en-029" dirty="0" smtClean="0">
              <a:solidFill>
                <a:schemeClr val="bg1"/>
              </a:solidFill>
              <a:latin typeface="Eras Bold ITC" panose="020B0907030504020204" pitchFamily="34" charset="0"/>
            </a:endParaRPr>
          </a:p>
          <a:p>
            <a:pPr eaLnBrk="1" hangingPunct="1">
              <a:defRPr/>
            </a:pPr>
            <a:r>
              <a:rPr lang="en-US" dirty="0" smtClean="0">
                <a:solidFill>
                  <a:schemeClr val="bg1"/>
                </a:solidFill>
                <a:latin typeface="Eras Bold ITC" panose="020B0907030504020204" pitchFamily="34" charset="0"/>
              </a:rPr>
              <a:t>NAME: ………………………………</a:t>
            </a:r>
            <a:endParaRPr lang="en-029" dirty="0" smtClean="0">
              <a:solidFill>
                <a:schemeClr val="bg1"/>
              </a:solidFill>
              <a:latin typeface="Eras Bold ITC" panose="020B0907030504020204" pitchFamily="34" charset="0"/>
            </a:endParaRPr>
          </a:p>
          <a:p>
            <a:pPr eaLnBrk="1" hangingPunct="1">
              <a:defRPr/>
            </a:pPr>
            <a:r>
              <a:rPr lang="en-US" dirty="0" smtClean="0">
                <a:solidFill>
                  <a:schemeClr val="bg1"/>
                </a:solidFill>
                <a:latin typeface="Eras Bold ITC" panose="020B0907030504020204" pitchFamily="34" charset="0"/>
              </a:rPr>
              <a:t>ADDRESS:…………………………….</a:t>
            </a:r>
            <a:endParaRPr lang="en-029" dirty="0" smtClean="0">
              <a:solidFill>
                <a:schemeClr val="bg1"/>
              </a:solidFill>
              <a:latin typeface="Eras Bold ITC" panose="020B0907030504020204" pitchFamily="34" charset="0"/>
            </a:endParaRPr>
          </a:p>
          <a:p>
            <a:pPr eaLnBrk="1" hangingPunct="1">
              <a:defRPr/>
            </a:pPr>
            <a:r>
              <a:rPr lang="en-US" dirty="0" smtClean="0">
                <a:solidFill>
                  <a:schemeClr val="bg1"/>
                </a:solidFill>
                <a:latin typeface="Eras Bold ITC" panose="020B0907030504020204" pitchFamily="34" charset="0"/>
              </a:rPr>
              <a:t>CALLING/DESCRIPTION: ………</a:t>
            </a:r>
            <a:endParaRPr lang="en-029" dirty="0" smtClean="0">
              <a:solidFill>
                <a:schemeClr val="bg1"/>
              </a:solidFill>
              <a:latin typeface="Eras Bold ITC" panose="020B0907030504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2"/>
          <p:cNvSpPr>
            <a:spLocks noGrp="1"/>
          </p:cNvSpPr>
          <p:nvPr>
            <p:ph type="body" sz="half" idx="1"/>
          </p:nvPr>
        </p:nvSpPr>
        <p:spPr>
          <a:xfrm>
            <a:off x="2057400" y="342900"/>
            <a:ext cx="6162675" cy="4114800"/>
          </a:xfrm>
        </p:spPr>
        <p:txBody>
          <a:bodyPr/>
          <a:lstStyle/>
          <a:p>
            <a:pPr algn="ctr" eaLnBrk="1" hangingPunct="1"/>
            <a:r>
              <a:rPr lang="en-029" sz="3200" b="1" dirty="0" smtClean="0">
                <a:solidFill>
                  <a:schemeClr val="bg1"/>
                </a:solidFill>
                <a:latin typeface="Eras Bold ITC" panose="020B0907030504020204" pitchFamily="34" charset="0"/>
              </a:rPr>
              <a:t>Everything comes from You, and we have given You only what comes from Your hand. 1Chronicles 29:14</a:t>
            </a:r>
          </a:p>
        </p:txBody>
      </p:sp>
      <p:pic>
        <p:nvPicPr>
          <p:cNvPr id="11267" name="Picture 2" descr="http://christchurchjebelali.com/wp-content/uploads/tith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124200"/>
            <a:ext cx="7086600" cy="2667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fld id="{E3DC75BB-BFF8-47B8-B683-BEA4A1BF81AF}" type="datetime1">
              <a:rPr lang="en-US" smtClean="0"/>
              <a:t>1/20/2019</a:t>
            </a:fld>
            <a:endParaRPr lang="en-US"/>
          </a:p>
        </p:txBody>
      </p:sp>
      <p:sp>
        <p:nvSpPr>
          <p:cNvPr id="3" name="Footer Placeholder 2"/>
          <p:cNvSpPr>
            <a:spLocks noGrp="1"/>
          </p:cNvSpPr>
          <p:nvPr>
            <p:ph type="ftr" sz="quarter" idx="11"/>
          </p:nvPr>
        </p:nvSpPr>
        <p:spPr/>
        <p:txBody>
          <a:bodyPr/>
          <a:lstStyle/>
          <a:p>
            <a:pPr>
              <a:defRPr/>
            </a:pPr>
            <a:r>
              <a:rPr lang="en-US" smtClean="0"/>
              <a:t>ASHall  CUC</a:t>
            </a:r>
            <a:endParaRPr lang="en-US"/>
          </a:p>
        </p:txBody>
      </p:sp>
      <p:sp>
        <p:nvSpPr>
          <p:cNvPr id="4" name="Slide Number Placeholder 3"/>
          <p:cNvSpPr>
            <a:spLocks noGrp="1"/>
          </p:cNvSpPr>
          <p:nvPr>
            <p:ph type="sldNum" sz="quarter" idx="12"/>
          </p:nvPr>
        </p:nvSpPr>
        <p:spPr/>
        <p:txBody>
          <a:bodyPr/>
          <a:lstStyle/>
          <a:p>
            <a:pPr>
              <a:defRPr/>
            </a:pPr>
            <a:fld id="{0E28DF13-67E6-4569-B4FD-A10596D23162}" type="slidenum">
              <a:rPr lang="en-US" smtClean="0"/>
              <a:pPr>
                <a:defRPr/>
              </a:pPr>
              <a:t>5</a:t>
            </a:fld>
            <a:endParaRPr lang="en-US"/>
          </a:p>
        </p:txBody>
      </p:sp>
    </p:spTree>
    <p:extLst>
      <p:ext uri="{BB962C8B-B14F-4D97-AF65-F5344CB8AC3E}">
        <p14:creationId xmlns:p14="http://schemas.microsoft.com/office/powerpoint/2010/main" val="1603871567"/>
      </p:ext>
    </p:extLst>
  </p:cSld>
  <p:clrMapOvr>
    <a:masterClrMapping/>
  </p:clrMapOvr>
  <p:transition spd="slow">
    <p:checker/>
    <p:sndAc>
      <p:stSnd>
        <p:snd r:embed="rId2" name="CAMERA.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636587"/>
          </a:xfrm>
        </p:spPr>
        <p:txBody>
          <a:bodyPr/>
          <a:lstStyle/>
          <a:p>
            <a:pPr>
              <a:defRPr/>
            </a:pPr>
            <a:r>
              <a:rPr lang="en-029" b="1" dirty="0" smtClean="0">
                <a:solidFill>
                  <a:schemeClr val="bg1"/>
                </a:solidFill>
                <a:latin typeface="Eras Bold ITC" panose="020B0907030504020204" pitchFamily="34" charset="0"/>
              </a:rPr>
              <a:t>Final Words</a:t>
            </a:r>
            <a:endParaRPr lang="en-029" b="1" dirty="0">
              <a:solidFill>
                <a:schemeClr val="bg1"/>
              </a:solidFill>
              <a:latin typeface="Eras Bold ITC" panose="020B0907030504020204" pitchFamily="34" charset="0"/>
            </a:endParaRPr>
          </a:p>
        </p:txBody>
      </p:sp>
      <p:sp>
        <p:nvSpPr>
          <p:cNvPr id="3" name="Content Placeholder 2"/>
          <p:cNvSpPr>
            <a:spLocks noGrp="1"/>
          </p:cNvSpPr>
          <p:nvPr>
            <p:ph idx="1"/>
          </p:nvPr>
        </p:nvSpPr>
        <p:spPr>
          <a:xfrm>
            <a:off x="1905000" y="1143000"/>
            <a:ext cx="7086600" cy="4530725"/>
          </a:xfrm>
        </p:spPr>
        <p:txBody>
          <a:bodyPr/>
          <a:lstStyle/>
          <a:p>
            <a:pPr marL="0" indent="0">
              <a:buNone/>
              <a:defRPr/>
            </a:pPr>
            <a:r>
              <a:rPr lang="en-029" sz="2700" b="1" dirty="0" smtClean="0">
                <a:solidFill>
                  <a:schemeClr val="bg1"/>
                </a:solidFill>
                <a:latin typeface="Eras Bold ITC" panose="020B0907030504020204" pitchFamily="34" charset="0"/>
              </a:rPr>
              <a:t>Do not be overawed when a man grows rich, when the </a:t>
            </a:r>
            <a:r>
              <a:rPr lang="en-029" sz="2700" b="1" dirty="0" err="1" smtClean="0">
                <a:solidFill>
                  <a:schemeClr val="bg1"/>
                </a:solidFill>
                <a:latin typeface="Eras Bold ITC" panose="020B0907030504020204" pitchFamily="34" charset="0"/>
              </a:rPr>
              <a:t>splendor</a:t>
            </a:r>
            <a:r>
              <a:rPr lang="en-029" sz="2700" b="1" dirty="0" smtClean="0">
                <a:solidFill>
                  <a:schemeClr val="bg1"/>
                </a:solidFill>
                <a:latin typeface="Eras Bold ITC" panose="020B0907030504020204" pitchFamily="34" charset="0"/>
              </a:rPr>
              <a:t> of his house increases; for he will take nothing with him when he dies, his </a:t>
            </a:r>
            <a:r>
              <a:rPr lang="en-029" sz="2700" b="1" dirty="0" err="1" smtClean="0">
                <a:solidFill>
                  <a:schemeClr val="bg1"/>
                </a:solidFill>
                <a:latin typeface="Eras Bold ITC" panose="020B0907030504020204" pitchFamily="34" charset="0"/>
              </a:rPr>
              <a:t>splendor</a:t>
            </a:r>
            <a:r>
              <a:rPr lang="en-029" sz="2700" b="1" dirty="0" smtClean="0">
                <a:solidFill>
                  <a:schemeClr val="bg1"/>
                </a:solidFill>
                <a:latin typeface="Eras Bold ITC" panose="020B0907030504020204" pitchFamily="34" charset="0"/>
              </a:rPr>
              <a:t> will not descend with him. Psalm (49:16-17 NIV)</a:t>
            </a:r>
          </a:p>
          <a:p>
            <a:pPr>
              <a:defRPr/>
            </a:pPr>
            <a:endParaRPr lang="en-029" sz="2700" b="1" dirty="0">
              <a:solidFill>
                <a:schemeClr val="bg1"/>
              </a:solidFill>
              <a:latin typeface="Eras Bold ITC" panose="020B0907030504020204" pitchFamily="34" charset="0"/>
            </a:endParaRPr>
          </a:p>
          <a:p>
            <a:pPr marL="0" indent="0">
              <a:buNone/>
              <a:defRPr/>
            </a:pPr>
            <a:r>
              <a:rPr lang="en-029" sz="2700" b="1" dirty="0" smtClean="0">
                <a:solidFill>
                  <a:schemeClr val="bg1"/>
                </a:solidFill>
                <a:latin typeface="Eras Bold ITC" panose="020B0907030504020204" pitchFamily="34" charset="0"/>
              </a:rPr>
              <a:t>For we brought nothing into the world, and we can take nothing out of it. 1 Timothy 6:7 (NIV)</a:t>
            </a:r>
          </a:p>
          <a:p>
            <a:pPr>
              <a:defRPr/>
            </a:pPr>
            <a:endParaRPr lang="en-029" sz="2700" b="1" dirty="0" smtClean="0">
              <a:solidFill>
                <a:schemeClr val="bg1"/>
              </a:solidFill>
              <a:latin typeface="Eras Bold ITC" panose="020B0907030504020204" pitchFamily="34" charset="0"/>
            </a:endParaRPr>
          </a:p>
          <a:p>
            <a:pPr marL="0" indent="0">
              <a:buNone/>
              <a:defRPr/>
            </a:pPr>
            <a:r>
              <a:rPr lang="en-029" sz="2700" b="1" dirty="0" smtClean="0">
                <a:solidFill>
                  <a:schemeClr val="bg1"/>
                </a:solidFill>
                <a:latin typeface="Eras Bold ITC" panose="020B0907030504020204" pitchFamily="34" charset="0"/>
              </a:rPr>
              <a:t>"Put your house in order, because you are going to die" (Isa. 38:1, NIV). </a:t>
            </a:r>
          </a:p>
          <a:p>
            <a:pPr>
              <a:defRPr/>
            </a:pPr>
            <a:endParaRPr lang="en-029" sz="2700" b="1" dirty="0">
              <a:solidFill>
                <a:schemeClr val="bg1"/>
              </a:solidFill>
              <a:latin typeface="Eras Bold ITC" panose="020B0907030504020204"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6562" name="Object 0"/>
          <p:cNvGraphicFramePr>
            <a:graphicFrameLocks noChangeAspect="1"/>
          </p:cNvGraphicFramePr>
          <p:nvPr/>
        </p:nvGraphicFramePr>
        <p:xfrm>
          <a:off x="1066800" y="19050"/>
          <a:ext cx="6934200" cy="6745288"/>
        </p:xfrm>
        <a:graphic>
          <a:graphicData uri="http://schemas.openxmlformats.org/presentationml/2006/ole">
            <mc:AlternateContent xmlns:mc="http://schemas.openxmlformats.org/markup-compatibility/2006">
              <mc:Choice xmlns:v="urn:schemas-microsoft-com:vml" Requires="v">
                <p:oleObj spid="_x0000_s66611" name="Clip" r:id="rId4" imgW="1856232" imgH="1805026" progId="MS_ClipArt_Gallery.2">
                  <p:embed/>
                </p:oleObj>
              </mc:Choice>
              <mc:Fallback>
                <p:oleObj name="Clip" r:id="rId4" imgW="1856232" imgH="1805026" progId="MS_ClipArt_Gallery.2">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9050"/>
                        <a:ext cx="6934200" cy="674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6" name="Rectangle 2"/>
          <p:cNvSpPr>
            <a:spLocks noGrp="1" noChangeArrowheads="1"/>
          </p:cNvSpPr>
          <p:nvPr>
            <p:ph type="title"/>
          </p:nvPr>
        </p:nvSpPr>
        <p:spPr>
          <a:xfrm>
            <a:off x="762000" y="1371600"/>
            <a:ext cx="7772400" cy="2514600"/>
          </a:xfrm>
        </p:spPr>
        <p:txBody>
          <a:bodyPr/>
          <a:lstStyle/>
          <a:p>
            <a:pPr eaLnBrk="1" hangingPunct="1">
              <a:defRPr/>
            </a:pPr>
            <a:r>
              <a:rPr lang="en-US" sz="8000" b="1" dirty="0" smtClean="0">
                <a:solidFill>
                  <a:schemeClr val="bg1"/>
                </a:solidFill>
                <a:latin typeface="Eras Bold ITC" panose="020B0907030504020204" pitchFamily="34" charset="0"/>
              </a:rPr>
              <a:t>THE END</a:t>
            </a:r>
            <a:endParaRPr lang="en-US" dirty="0" smtClean="0">
              <a:solidFill>
                <a:schemeClr val="bg1"/>
              </a:solidFill>
              <a:latin typeface="Eras Bold ITC" panose="020B0907030504020204" pitchFamily="34" charset="0"/>
            </a:endParaRPr>
          </a:p>
        </p:txBody>
      </p:sp>
      <p:pic>
        <p:nvPicPr>
          <p:cNvPr id="66564" name="Picture 1026" descr="TRS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61188" y="344488"/>
            <a:ext cx="2144712"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500" fill="hold"/>
                                        <p:tgtEl>
                                          <p:spTgt spid="16386"/>
                                        </p:tgtEl>
                                        <p:attrNameLst>
                                          <p:attrName>ppt_w</p:attrName>
                                        </p:attrNameLst>
                                      </p:cBhvr>
                                      <p:tavLst>
                                        <p:tav tm="0">
                                          <p:val>
                                            <p:strVal val="4*#ppt_w"/>
                                          </p:val>
                                        </p:tav>
                                        <p:tav tm="100000">
                                          <p:val>
                                            <p:strVal val="#ppt_w"/>
                                          </p:val>
                                        </p:tav>
                                      </p:tavLst>
                                    </p:anim>
                                    <p:anim calcmode="lin" valueType="num">
                                      <p:cBhvr>
                                        <p:cTn id="8" dur="500" fill="hold"/>
                                        <p:tgtEl>
                                          <p:spTgt spid="1638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Placeholder 3"/>
          <p:cNvSpPr>
            <a:spLocks noGrp="1"/>
          </p:cNvSpPr>
          <p:nvPr>
            <p:ph type="body" sz="half" idx="2"/>
          </p:nvPr>
        </p:nvSpPr>
        <p:spPr>
          <a:xfrm>
            <a:off x="2133600" y="304800"/>
            <a:ext cx="7010400" cy="4114800"/>
          </a:xfrm>
        </p:spPr>
        <p:txBody>
          <a:bodyPr/>
          <a:lstStyle/>
          <a:p>
            <a:pPr marL="0" indent="0">
              <a:buNone/>
            </a:pPr>
            <a:r>
              <a:rPr lang="en-029" sz="3600" dirty="0" smtClean="0">
                <a:solidFill>
                  <a:schemeClr val="bg1"/>
                </a:solidFill>
                <a:latin typeface="Eras Bold ITC" panose="020B0907030504020204" pitchFamily="34" charset="0"/>
              </a:rPr>
              <a:t>It is utter folly to defer to make a preparation for the future life until nearly the last hour of the present life. It is also a great mistake to defer to answer the claims of God for liberality to His cause until the time comes when you are to shift your stewardship upon others</a:t>
            </a:r>
            <a:r>
              <a:rPr lang="en-029" sz="2400" dirty="0" smtClean="0">
                <a:solidFill>
                  <a:schemeClr val="bg1"/>
                </a:solidFill>
                <a:latin typeface="Eras Bold ITC" panose="020B0907030504020204" pitchFamily="34" charset="0"/>
              </a:rPr>
              <a:t>.</a:t>
            </a:r>
          </a:p>
          <a:p>
            <a:r>
              <a:rPr lang="en-029" sz="2400" dirty="0" smtClean="0">
                <a:solidFill>
                  <a:schemeClr val="bg1"/>
                </a:solidFill>
                <a:latin typeface="Eras Bold ITC" panose="020B0907030504020204" pitchFamily="34" charset="0"/>
                <a:hlinkClick r:id="rId3"/>
              </a:rPr>
              <a:t>Counsels on Stewardship, 325</a:t>
            </a:r>
            <a:endParaRPr lang="en-029" sz="2400" i="1" dirty="0" smtClean="0">
              <a:solidFill>
                <a:schemeClr val="bg1"/>
              </a:solidFill>
              <a:latin typeface="Eras Bold ITC" panose="020B0907030504020204" pitchFamily="34" charset="0"/>
            </a:endParaRPr>
          </a:p>
          <a:p>
            <a:endParaRPr lang="en-029" sz="2400" i="1" dirty="0" smtClean="0">
              <a:solidFill>
                <a:schemeClr val="bg1"/>
              </a:solidFill>
              <a:latin typeface="Eras Bold ITC" panose="020B0907030504020204" pitchFamily="34" charset="0"/>
            </a:endParaRPr>
          </a:p>
        </p:txBody>
      </p:sp>
      <p:pic>
        <p:nvPicPr>
          <p:cNvPr id="13316" name="Picture 3" descr="http://www.whiteestate.org/pathways/images/e_whit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152400"/>
            <a:ext cx="1371885" cy="195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682885"/>
      </p:ext>
    </p:extLst>
  </p:cSld>
  <p:clrMapOvr>
    <a:masterClrMapping/>
  </p:clrMapOvr>
  <p:transition spd="slow">
    <p:checker/>
    <p:sndAc>
      <p:stSnd>
        <p:snd r:embed="rId2" name="CAMERA.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Placeholder 3"/>
          <p:cNvSpPr>
            <a:spLocks noGrp="1"/>
          </p:cNvSpPr>
          <p:nvPr>
            <p:ph type="body" sz="half" idx="2"/>
          </p:nvPr>
        </p:nvSpPr>
        <p:spPr>
          <a:xfrm>
            <a:off x="2015414" y="135507"/>
            <a:ext cx="6934200" cy="4114800"/>
          </a:xfrm>
        </p:spPr>
        <p:txBody>
          <a:bodyPr/>
          <a:lstStyle/>
          <a:p>
            <a:pPr marL="0" indent="0">
              <a:buNone/>
            </a:pPr>
            <a:r>
              <a:rPr lang="en-029" sz="4000" dirty="0" smtClean="0">
                <a:solidFill>
                  <a:schemeClr val="bg1"/>
                </a:solidFill>
                <a:latin typeface="Eras Bold ITC" panose="020B0907030504020204" pitchFamily="34" charset="0"/>
              </a:rPr>
              <a:t>Those who wait till death before they make a disposition of their property, surrender it to death rather than to God. In so doing, many are acting directly contrary to the plan of God plainly stated in His word. </a:t>
            </a:r>
            <a:r>
              <a:rPr lang="en-029" sz="2400" dirty="0" smtClean="0">
                <a:solidFill>
                  <a:schemeClr val="bg1"/>
                </a:solidFill>
                <a:latin typeface="Eras Bold ITC" panose="020B0907030504020204" pitchFamily="34" charset="0"/>
              </a:rPr>
              <a:t>—</a:t>
            </a:r>
            <a:r>
              <a:rPr lang="en-029" sz="2400" dirty="0" smtClean="0">
                <a:solidFill>
                  <a:schemeClr val="bg1"/>
                </a:solidFill>
                <a:latin typeface="Eras Bold ITC" panose="020B0907030504020204" pitchFamily="34" charset="0"/>
                <a:hlinkClick r:id="rId3"/>
              </a:rPr>
              <a:t>Counsels on Stewardship, 325</a:t>
            </a:r>
            <a:endParaRPr lang="en-029" sz="2400" i="1" dirty="0" smtClean="0">
              <a:solidFill>
                <a:schemeClr val="bg1"/>
              </a:solidFill>
              <a:latin typeface="Eras Bold ITC" panose="020B0907030504020204" pitchFamily="34" charset="0"/>
            </a:endParaRPr>
          </a:p>
        </p:txBody>
      </p:sp>
      <p:pic>
        <p:nvPicPr>
          <p:cNvPr id="14340" name="Picture 3" descr="http://www.whiteestate.org/pathways/images/e_whit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600"/>
            <a:ext cx="1295400" cy="184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fld id="{0FCBA02B-8A00-4CDD-8296-5826821B9428}" type="datetime1">
              <a:rPr lang="en-US" smtClean="0"/>
              <a:t>1/20/2019</a:t>
            </a:fld>
            <a:endParaRPr lang="en-US"/>
          </a:p>
        </p:txBody>
      </p:sp>
      <p:sp>
        <p:nvSpPr>
          <p:cNvPr id="3" name="Footer Placeholder 2"/>
          <p:cNvSpPr>
            <a:spLocks noGrp="1"/>
          </p:cNvSpPr>
          <p:nvPr>
            <p:ph type="ftr" sz="quarter" idx="11"/>
          </p:nvPr>
        </p:nvSpPr>
        <p:spPr/>
        <p:txBody>
          <a:bodyPr/>
          <a:lstStyle/>
          <a:p>
            <a:pPr>
              <a:defRPr/>
            </a:pPr>
            <a:r>
              <a:rPr lang="en-US" smtClean="0"/>
              <a:t>ASHall  CUC</a:t>
            </a:r>
            <a:endParaRPr lang="en-US"/>
          </a:p>
        </p:txBody>
      </p:sp>
      <p:sp>
        <p:nvSpPr>
          <p:cNvPr id="4" name="Slide Number Placeholder 3"/>
          <p:cNvSpPr>
            <a:spLocks noGrp="1"/>
          </p:cNvSpPr>
          <p:nvPr>
            <p:ph type="sldNum" sz="quarter" idx="12"/>
          </p:nvPr>
        </p:nvSpPr>
        <p:spPr/>
        <p:txBody>
          <a:bodyPr/>
          <a:lstStyle/>
          <a:p>
            <a:pPr>
              <a:defRPr/>
            </a:pPr>
            <a:fld id="{8DD78BAA-6296-4583-867D-B4286BCF3E1E}" type="slidenum">
              <a:rPr lang="en-US" smtClean="0"/>
              <a:pPr>
                <a:defRPr/>
              </a:pPr>
              <a:t>7</a:t>
            </a:fld>
            <a:endParaRPr lang="en-US"/>
          </a:p>
        </p:txBody>
      </p:sp>
    </p:spTree>
    <p:extLst>
      <p:ext uri="{BB962C8B-B14F-4D97-AF65-F5344CB8AC3E}">
        <p14:creationId xmlns:p14="http://schemas.microsoft.com/office/powerpoint/2010/main" val="1017532214"/>
      </p:ext>
    </p:extLst>
  </p:cSld>
  <p:clrMapOvr>
    <a:masterClrMapping/>
  </p:clrMapOvr>
  <p:transition spd="slow">
    <p:checker/>
    <p:sndAc>
      <p:stSnd>
        <p:snd r:embed="rId2" name="CAMERA.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life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2" name="Rectangle 2"/>
          <p:cNvSpPr>
            <a:spLocks noGrp="1" noChangeArrowheads="1"/>
          </p:cNvSpPr>
          <p:nvPr>
            <p:ph type="title"/>
          </p:nvPr>
        </p:nvSpPr>
        <p:spPr>
          <a:xfrm>
            <a:off x="685800" y="-76200"/>
            <a:ext cx="7772400" cy="1143000"/>
          </a:xfrm>
        </p:spPr>
        <p:txBody>
          <a:bodyPr/>
          <a:lstStyle/>
          <a:p>
            <a:pPr eaLnBrk="1" hangingPunct="1">
              <a:defRPr/>
            </a:pPr>
            <a:r>
              <a:rPr lang="en-US" b="1" smtClean="0">
                <a:solidFill>
                  <a:srgbClr val="FFFF00"/>
                </a:solidFill>
                <a:effectLst>
                  <a:outerShdw blurRad="38100" dist="38100" dir="2700000" algn="tl">
                    <a:srgbClr val="000000"/>
                  </a:outerShdw>
                </a:effectLst>
              </a:rPr>
              <a:t>Received &amp; Returned</a:t>
            </a:r>
          </a:p>
        </p:txBody>
      </p:sp>
      <p:sp>
        <p:nvSpPr>
          <p:cNvPr id="18436" name="Rectangle 3"/>
          <p:cNvSpPr>
            <a:spLocks noGrp="1" noChangeArrowheads="1"/>
          </p:cNvSpPr>
          <p:nvPr>
            <p:ph type="body" idx="1"/>
          </p:nvPr>
        </p:nvSpPr>
        <p:spPr>
          <a:xfrm>
            <a:off x="304800" y="3810000"/>
            <a:ext cx="8534400" cy="2133600"/>
          </a:xfrm>
          <a:effectLst>
            <a:outerShdw blurRad="50800" dist="38100" dir="2700000" algn="tl" rotWithShape="0">
              <a:prstClr val="black">
                <a:alpha val="40000"/>
              </a:prstClr>
            </a:outerShdw>
          </a:effectLst>
        </p:spPr>
        <p:txBody>
          <a:bodyPr/>
          <a:lstStyle/>
          <a:p>
            <a:pPr marL="0" indent="0" eaLnBrk="1" hangingPunct="1">
              <a:buNone/>
            </a:pPr>
            <a:r>
              <a:rPr lang="en-US" sz="3600" b="1" dirty="0" smtClean="0">
                <a:solidFill>
                  <a:schemeClr val="bg1"/>
                </a:solidFill>
              </a:rPr>
              <a:t>“Wealth will prove a blessing if we regard it as the Lord's, to be received with thankfulness and with thankfulness returned to the Giver.”  </a:t>
            </a:r>
            <a:r>
              <a:rPr lang="en-US" sz="2400" b="1" dirty="0" smtClean="0">
                <a:solidFill>
                  <a:schemeClr val="bg1"/>
                </a:solidFill>
              </a:rPr>
              <a:t>6T 452</a:t>
            </a:r>
          </a:p>
        </p:txBody>
      </p:sp>
      <p:sp>
        <p:nvSpPr>
          <p:cNvPr id="2" name="Date Placeholder 1"/>
          <p:cNvSpPr>
            <a:spLocks noGrp="1"/>
          </p:cNvSpPr>
          <p:nvPr>
            <p:ph type="dt" sz="half" idx="10"/>
          </p:nvPr>
        </p:nvSpPr>
        <p:spPr/>
        <p:txBody>
          <a:bodyPr/>
          <a:lstStyle/>
          <a:p>
            <a:pPr>
              <a:defRPr/>
            </a:pPr>
            <a:fld id="{66D5C1A0-62E8-4A74-826E-BB3B72FF4EDD}" type="datetime1">
              <a:rPr lang="en-US" smtClean="0"/>
              <a:t>1/20/2019</a:t>
            </a:fld>
            <a:endParaRPr lang="en-US"/>
          </a:p>
        </p:txBody>
      </p:sp>
      <p:sp>
        <p:nvSpPr>
          <p:cNvPr id="3" name="Footer Placeholder 2"/>
          <p:cNvSpPr>
            <a:spLocks noGrp="1"/>
          </p:cNvSpPr>
          <p:nvPr>
            <p:ph type="ftr" sz="quarter" idx="11"/>
          </p:nvPr>
        </p:nvSpPr>
        <p:spPr/>
        <p:txBody>
          <a:bodyPr/>
          <a:lstStyle/>
          <a:p>
            <a:pPr>
              <a:defRPr/>
            </a:pPr>
            <a:r>
              <a:rPr lang="en-US" smtClean="0"/>
              <a:t>ASHall  CUC</a:t>
            </a:r>
            <a:endParaRPr lang="en-US"/>
          </a:p>
        </p:txBody>
      </p:sp>
      <p:sp>
        <p:nvSpPr>
          <p:cNvPr id="4" name="Slide Number Placeholder 3"/>
          <p:cNvSpPr>
            <a:spLocks noGrp="1"/>
          </p:cNvSpPr>
          <p:nvPr>
            <p:ph type="sldNum" sz="quarter" idx="12"/>
          </p:nvPr>
        </p:nvSpPr>
        <p:spPr/>
        <p:txBody>
          <a:bodyPr/>
          <a:lstStyle/>
          <a:p>
            <a:pPr>
              <a:defRPr/>
            </a:pPr>
            <a:fld id="{D2925A8C-2AAB-44FC-89AE-C1AF8D86B16E}" type="slidenum">
              <a:rPr lang="en-US" smtClean="0"/>
              <a:pPr>
                <a:defRPr/>
              </a:pPr>
              <a:t>8</a:t>
            </a:fld>
            <a:endParaRPr lang="en-US"/>
          </a:p>
        </p:txBody>
      </p:sp>
    </p:spTree>
    <p:extLst>
      <p:ext uri="{BB962C8B-B14F-4D97-AF65-F5344CB8AC3E}">
        <p14:creationId xmlns:p14="http://schemas.microsoft.com/office/powerpoint/2010/main" val="855012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057400" y="277813"/>
            <a:ext cx="5638800" cy="1143000"/>
          </a:xfrm>
        </p:spPr>
        <p:txBody>
          <a:bodyPr/>
          <a:lstStyle/>
          <a:p>
            <a:pPr eaLnBrk="1" hangingPunct="1">
              <a:defRPr/>
            </a:pPr>
            <a:r>
              <a:rPr lang="en-US" b="1" dirty="0" smtClean="0">
                <a:solidFill>
                  <a:schemeClr val="bg1"/>
                </a:solidFill>
                <a:latin typeface="Eras Bold ITC" panose="020B0907030504020204" pitchFamily="34" charset="0"/>
              </a:rPr>
              <a:t>WHAT IS “A WILL”</a:t>
            </a:r>
            <a:endParaRPr lang="en-US" dirty="0" smtClean="0">
              <a:solidFill>
                <a:schemeClr val="bg1"/>
              </a:solidFill>
              <a:latin typeface="Eras Bold ITC" panose="020B0907030504020204" pitchFamily="34" charset="0"/>
            </a:endParaRPr>
          </a:p>
        </p:txBody>
      </p:sp>
      <p:sp>
        <p:nvSpPr>
          <p:cNvPr id="5123" name="Rectangle 3"/>
          <p:cNvSpPr>
            <a:spLocks noGrp="1" noChangeArrowheads="1"/>
          </p:cNvSpPr>
          <p:nvPr>
            <p:ph idx="1"/>
          </p:nvPr>
        </p:nvSpPr>
        <p:spPr>
          <a:xfrm>
            <a:off x="1968500" y="1828800"/>
            <a:ext cx="7162800" cy="4114800"/>
          </a:xfrm>
        </p:spPr>
        <p:txBody>
          <a:bodyPr/>
          <a:lstStyle/>
          <a:p>
            <a:pPr marL="0" indent="0" eaLnBrk="1" hangingPunct="1">
              <a:buNone/>
              <a:defRPr/>
            </a:pPr>
            <a:r>
              <a:rPr lang="en-029" sz="3600" dirty="0" smtClean="0">
                <a:solidFill>
                  <a:schemeClr val="bg1"/>
                </a:solidFill>
                <a:latin typeface="Eras Bold ITC" panose="020B0907030504020204" pitchFamily="34" charset="0"/>
              </a:rPr>
              <a:t>... a document containing your instructions and wishes as to how your property and assets are to be distributed after your death and signed in compliance with the various formalities covered by legislation.”</a:t>
            </a:r>
            <a:endParaRPr lang="en-US" sz="3600" dirty="0" smtClean="0">
              <a:solidFill>
                <a:schemeClr val="bg1"/>
              </a:solidFill>
              <a:latin typeface="Eras Bold ITC" panose="020B0907030504020204" pitchFamily="34" charset="0"/>
            </a:endParaRPr>
          </a:p>
        </p:txBody>
      </p:sp>
      <p:pic>
        <p:nvPicPr>
          <p:cNvPr id="7172" name="Picture 12" descr="Readingtn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81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2442</TotalTime>
  <Words>2167</Words>
  <Application>Microsoft Office PowerPoint</Application>
  <PresentationFormat>On-screen Show (4:3)</PresentationFormat>
  <Paragraphs>241</Paragraphs>
  <Slides>51</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Diseño predeterminado</vt:lpstr>
      <vt:lpstr>Clip</vt:lpstr>
      <vt:lpstr>Will Making for the end of life</vt:lpstr>
      <vt:lpstr>Planned Giving &amp; Trust Services</vt:lpstr>
      <vt:lpstr>A Foundation for Planned Giving &amp; Trust Services</vt:lpstr>
      <vt:lpstr>A Basis for Planned Giving &amp; Trust Services</vt:lpstr>
      <vt:lpstr>PowerPoint Presentation</vt:lpstr>
      <vt:lpstr>PowerPoint Presentation</vt:lpstr>
      <vt:lpstr>PowerPoint Presentation</vt:lpstr>
      <vt:lpstr>Received &amp; Returned</vt:lpstr>
      <vt:lpstr>WHAT IS “A WILL”</vt:lpstr>
      <vt:lpstr>Myths: </vt:lpstr>
      <vt:lpstr>PowerPoint Presentation</vt:lpstr>
      <vt:lpstr>PowerPoint Presentation</vt:lpstr>
      <vt:lpstr>PowerPoint Presentation</vt:lpstr>
      <vt:lpstr>PowerPoint Presentation</vt:lpstr>
      <vt:lpstr>PowerPoint Presentation</vt:lpstr>
      <vt:lpstr>PowerPoint Presentation</vt:lpstr>
      <vt:lpstr>THE CHRISTIAN WILL</vt:lpstr>
      <vt:lpstr>WHY MAKE A WILL?</vt:lpstr>
      <vt:lpstr>CLASSES OF PERSONS ENTITLED TO INHERIT ON AN INTESTACY </vt:lpstr>
      <vt:lpstr>CLASSES OF PERSONS ENTITLED TO INHERIT ON AN INTESTACY </vt:lpstr>
      <vt:lpstr>CLASSES OF PERSONS ENTITLED TO INHERIT ON AN INTESTACY </vt:lpstr>
      <vt:lpstr>CLASSES OF PERSONS ENTITLED TO INHERIT ON AN INTESTACY </vt:lpstr>
      <vt:lpstr>CLASSES OF PERSONS ENTITLED TO INHERIT ON AN INTESTACY </vt:lpstr>
      <vt:lpstr>CLASSES OF PERSONS ENTITLED TO INHERIT ON AN INTESTACY </vt:lpstr>
      <vt:lpstr>CLASSES OF PERSONS ENTITLED TO INHERIT ON AN INTESTACY </vt:lpstr>
      <vt:lpstr>CLASSES OF PERSONS ENTITLED TO INHERIT ON AN INTESTACY </vt:lpstr>
      <vt:lpstr>CLASSES OF PERSONS ENTITLED TO INHERIT ON AN INTESTACY </vt:lpstr>
      <vt:lpstr>CLASSES OF PERSONS ENTITLED TO INHERIT ON AN INTESTACY </vt:lpstr>
      <vt:lpstr>CLASSES OF PERSONS ENTITLED TO INHERIT ON AN INTESTACY </vt:lpstr>
      <vt:lpstr>CLASSES OF PERSONS ENTITLED TO INHERIT ON AN INTESTACY </vt:lpstr>
      <vt:lpstr>Who should make a Will? </vt:lpstr>
      <vt:lpstr>Formal Requirements </vt:lpstr>
      <vt:lpstr>PowerPoint Presentation</vt:lpstr>
      <vt:lpstr>PowerPoint Presentation</vt:lpstr>
      <vt:lpstr>animus testandi </vt:lpstr>
      <vt:lpstr>animus testandi </vt:lpstr>
      <vt:lpstr>Marital rights. </vt:lpstr>
      <vt:lpstr>Minors cannot legally hold any Estate</vt:lpstr>
      <vt:lpstr>WITNESSING A WILL</vt:lpstr>
      <vt:lpstr>CAN CHANGES BE MADE TO THE WILL ?</vt:lpstr>
      <vt:lpstr>CIRCUMSTANCES REQUIRING CHANGES </vt:lpstr>
      <vt:lpstr>WHERE TO KEEP THE WILL?</vt:lpstr>
      <vt:lpstr>COST OF MAKING A WILL?</vt:lpstr>
      <vt:lpstr>EXAMPLE OF A WILL</vt:lpstr>
      <vt:lpstr>EXAMPLE OF A WILL</vt:lpstr>
      <vt:lpstr>EXAMPLE OF A WILL (cont…)</vt:lpstr>
      <vt:lpstr>EXAMPLE OF A WILL (cont…)</vt:lpstr>
      <vt:lpstr>EXAMPLE OF A WILL (cont…)</vt:lpstr>
      <vt:lpstr>EXAMPLE OF A WILL (cont…)</vt:lpstr>
      <vt:lpstr>Final Words</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A WILL</dc:title>
  <dc:creator>user</dc:creator>
  <cp:lastModifiedBy>ASHALL</cp:lastModifiedBy>
  <cp:revision>141</cp:revision>
  <cp:lastPrinted>1999-02-22T14:15:42Z</cp:lastPrinted>
  <dcterms:created xsi:type="dcterms:W3CDTF">1999-02-22T12:52:33Z</dcterms:created>
  <dcterms:modified xsi:type="dcterms:W3CDTF">2019-01-20T15:51:47Z</dcterms:modified>
</cp:coreProperties>
</file>