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4"/>
  </p:notesMasterIdLst>
  <p:handoutMasterIdLst>
    <p:handoutMasterId r:id="rId35"/>
  </p:handoutMasterIdLst>
  <p:sldIdLst>
    <p:sldId id="318" r:id="rId3"/>
    <p:sldId id="329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38" r:id="rId33"/>
  </p:sldIdLst>
  <p:sldSz cx="12188825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1018">
          <p15:clr>
            <a:srgbClr val="A4A3A4"/>
          </p15:clr>
        </p15:guide>
        <p15:guide id="5" orient="horz" pos="3886">
          <p15:clr>
            <a:srgbClr val="A4A3A4"/>
          </p15:clr>
        </p15:guide>
        <p15:guide id="6" orient="horz" pos="2928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orient="horz" pos="407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7151">
          <p15:clr>
            <a:srgbClr val="A4A3A4"/>
          </p15:clr>
        </p15:guide>
        <p15:guide id="12" pos="671">
          <p15:clr>
            <a:srgbClr val="A4A3A4"/>
          </p15:clr>
        </p15:guide>
        <p15:guide id="13" pos="4991">
          <p15:clr>
            <a:srgbClr val="A4A3A4"/>
          </p15:clr>
        </p15:guide>
        <p15:guide id="14" pos="7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32C"/>
    <a:srgbClr val="FF9900"/>
    <a:srgbClr val="6E90FE"/>
    <a:srgbClr val="828282"/>
    <a:srgbClr val="8086FC"/>
    <a:srgbClr val="6D6DFB"/>
    <a:srgbClr val="4E78F0"/>
    <a:srgbClr val="92C610"/>
    <a:srgbClr val="9FD812"/>
    <a:srgbClr val="E05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9" autoAdjust="0"/>
  </p:normalViewPr>
  <p:slideViewPr>
    <p:cSldViewPr showGuides="1">
      <p:cViewPr varScale="1">
        <p:scale>
          <a:sx n="68" d="100"/>
          <a:sy n="68" d="100"/>
        </p:scale>
        <p:origin x="96" y="210"/>
      </p:cViewPr>
      <p:guideLst>
        <p:guide orient="horz" pos="2160"/>
        <p:guide orient="horz" pos="4030"/>
        <p:guide orient="horz" pos="1152"/>
        <p:guide orient="horz" pos="1018"/>
        <p:guide orient="horz" pos="3886"/>
        <p:guide orient="horz" pos="2928"/>
        <p:guide orient="horz" pos="3072"/>
        <p:guide orient="horz" pos="407"/>
        <p:guide pos="3839"/>
        <p:guide pos="959"/>
        <p:guide pos="7151"/>
        <p:guide pos="671"/>
        <p:guide pos="4991"/>
        <p:guide pos="7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28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9AFDC-7658-4951-B0FF-52DFF2A93C0A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ED99B-9732-49FC-9C16-B56FEB1B1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6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3213" y="0"/>
            <a:ext cx="42656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824" y="1600200"/>
            <a:ext cx="5945188" cy="30480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825" y="4898572"/>
            <a:ext cx="5945187" cy="12704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6" name="Straight Connector 5"/>
          <p:cNvCxnSpPr/>
          <p:nvPr/>
        </p:nvCxnSpPr>
        <p:spPr>
          <a:xfrm>
            <a:off x="1658936" y="4782971"/>
            <a:ext cx="5654676" cy="0"/>
          </a:xfrm>
          <a:prstGeom prst="line">
            <a:avLst/>
          </a:prstGeom>
          <a:ln w="1270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23213" y="0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3412" y="646112"/>
            <a:ext cx="1828801" cy="5522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46112"/>
            <a:ext cx="7620000" cy="5522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7" name="Straight Connector 6"/>
          <p:cNvCxnSpPr/>
          <p:nvPr/>
        </p:nvCxnSpPr>
        <p:spPr>
          <a:xfrm>
            <a:off x="9371012" y="762000"/>
            <a:ext cx="0" cy="5334000"/>
          </a:xfrm>
          <a:prstGeom prst="line">
            <a:avLst/>
          </a:prstGeom>
          <a:ln w="1270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7" name="Straight Connector 6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3611" y="0"/>
            <a:ext cx="1065213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3612" y="10886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0" y="2237096"/>
            <a:ext cx="8229601" cy="2411103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4876800"/>
            <a:ext cx="8229601" cy="129222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9" name="Straight Connector 8"/>
          <p:cNvCxnSpPr/>
          <p:nvPr/>
        </p:nvCxnSpPr>
        <p:spPr>
          <a:xfrm>
            <a:off x="1658936" y="4782971"/>
            <a:ext cx="8016876" cy="0"/>
          </a:xfrm>
          <a:prstGeom prst="line">
            <a:avLst/>
          </a:prstGeom>
          <a:ln w="1270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4800600" cy="418795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1612" y="1984248"/>
            <a:ext cx="4800601" cy="418795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800600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800600" cy="34258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1613" y="1828800"/>
            <a:ext cx="4800600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1613" y="2743200"/>
            <a:ext cx="4800600" cy="34258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11/11/2016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10" name="Straight Connector 9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6" name="Straight Connector 5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11/11/2016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4" y="685800"/>
            <a:ext cx="525779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4" y="0"/>
            <a:ext cx="6172198" cy="68579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81200"/>
            <a:ext cx="9829799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3F41C87-7AD9-4845-A077-840E4A0F3F06}" type="datetimeFigureOut">
              <a:rPr lang="en-US"/>
              <a:pPr/>
              <a:t>11/11/2016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54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65213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0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50000"/>
            <a:lumOff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50000"/>
            <a:lumOff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12" y="0"/>
            <a:ext cx="10873208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 fontScale="90000"/>
          </a:bodyPr>
          <a:lstStyle/>
          <a:p>
            <a:pPr algn="ctr"/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7200" b="1" dirty="0"/>
              <a:t/>
            </a:r>
            <a:br>
              <a:rPr lang="en-US" sz="7200" b="1" dirty="0"/>
            </a:br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7200" b="1" dirty="0"/>
              <a:t/>
            </a:r>
            <a:br>
              <a:rPr lang="en-US" sz="7200" b="1" dirty="0"/>
            </a:br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7200" b="1" dirty="0"/>
              <a:t/>
            </a:r>
            <a:br>
              <a:rPr lang="en-US" sz="7200" b="1" dirty="0"/>
            </a:br>
            <a:r>
              <a:rPr lang="en-US" sz="7200" b="1" dirty="0" smtClean="0">
                <a:latin typeface="Berlin Sans FB" panose="020E0602020502020306" pitchFamily="34" charset="0"/>
              </a:rPr>
              <a:t>ROLES </a:t>
            </a:r>
            <a:r>
              <a:rPr lang="en-US" sz="7200" b="1" dirty="0" smtClean="0">
                <a:latin typeface="Berlin Sans FB" panose="020E0602020502020306" pitchFamily="34" charset="0"/>
              </a:rPr>
              <a:t/>
            </a:r>
            <a:br>
              <a:rPr lang="en-US" sz="7200" b="1" dirty="0" smtClean="0">
                <a:latin typeface="Berlin Sans FB" panose="020E0602020502020306" pitchFamily="34" charset="0"/>
              </a:rPr>
            </a:br>
            <a:r>
              <a:rPr lang="en-US" sz="7200" b="1" dirty="0" smtClean="0">
                <a:latin typeface="Berlin Sans FB" panose="020E0602020502020306" pitchFamily="34" charset="0"/>
              </a:rPr>
              <a:t>AND</a:t>
            </a:r>
            <a:br>
              <a:rPr lang="en-US" sz="7200" b="1" dirty="0" smtClean="0">
                <a:latin typeface="Berlin Sans FB" panose="020E0602020502020306" pitchFamily="34" charset="0"/>
              </a:rPr>
            </a:br>
            <a:r>
              <a:rPr lang="en-US" sz="7200" b="1" dirty="0" smtClean="0">
                <a:latin typeface="Berlin Sans FB" panose="020E0602020502020306" pitchFamily="34" charset="0"/>
              </a:rPr>
              <a:t>RESPONSIBILITIES </a:t>
            </a:r>
            <a:br>
              <a:rPr lang="en-US" sz="7200" b="1" dirty="0" smtClean="0">
                <a:latin typeface="Berlin Sans FB" panose="020E0602020502020306" pitchFamily="34" charset="0"/>
              </a:rPr>
            </a:br>
            <a:r>
              <a:rPr lang="en-US" sz="7200" b="1" dirty="0" smtClean="0">
                <a:latin typeface="Berlin Sans FB" panose="020E0602020502020306" pitchFamily="34" charset="0"/>
              </a:rPr>
              <a:t>OF THE </a:t>
            </a:r>
            <a:br>
              <a:rPr lang="en-US" sz="7200" b="1" dirty="0" smtClean="0">
                <a:latin typeface="Berlin Sans FB" panose="020E0602020502020306" pitchFamily="34" charset="0"/>
              </a:rPr>
            </a:br>
            <a:r>
              <a:rPr lang="en-US" sz="7200" b="1" dirty="0" smtClean="0">
                <a:latin typeface="Berlin Sans FB" panose="020E0602020502020306" pitchFamily="34" charset="0"/>
              </a:rPr>
              <a:t>STEWARDSHIP </a:t>
            </a:r>
            <a:r>
              <a:rPr lang="en-US" sz="7200" b="1" dirty="0" smtClean="0">
                <a:latin typeface="Berlin Sans FB" panose="020E0602020502020306" pitchFamily="34" charset="0"/>
              </a:rPr>
              <a:t>LEADER</a:t>
            </a:r>
            <a:br>
              <a:rPr lang="en-US" sz="7200" b="1" dirty="0" smtClean="0">
                <a:latin typeface="Berlin Sans FB" panose="020E0602020502020306" pitchFamily="34" charset="0"/>
              </a:rPr>
            </a:br>
            <a:endParaRPr lang="en-US" sz="7200" b="1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be aware of the employment status of each member of the church family.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2334364"/>
            <a:ext cx="6192688" cy="4523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3234215"/>
            <a:ext cx="2036064" cy="13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know the level of faithfulness of each member of the church family.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1" y="2334364"/>
            <a:ext cx="11134973" cy="45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5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3046988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work closely with the pastor and the church board to always keep the issue of stewardship before the church family.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3811692"/>
            <a:ext cx="4718304" cy="30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2308324"/>
          </a:xfrm>
          <a:prstGeom prst="rect">
            <a:avLst/>
          </a:prstGeom>
          <a:solidFill>
            <a:srgbClr val="00B0F0"/>
          </a:solidFill>
          <a:effectLst>
            <a:glow rad="127000">
              <a:schemeClr val="accent4">
                <a:lumMod val="60000"/>
                <a:lumOff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compliment and encourage total honesty to God in the areas of Christian stewardship.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1" y="3061410"/>
            <a:ext cx="11134973" cy="379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0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45243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contact the Stewardship department of the Conference to be aware of upcoming programmes (Week of Emphasis,                           Promotional activities,                   Workshops etc.)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76" y="5289019"/>
            <a:ext cx="3781425" cy="15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2308324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work closely with the Finance committee to plan the annual budget of the church.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08" y="3073028"/>
            <a:ext cx="3312368" cy="37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304698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work together with the Finance committee/church board to review the church budget on an intermittent basis. (once per quarter is suggested)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26" y="3811692"/>
            <a:ext cx="4459224" cy="30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1569660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represent the Stewardship department on the church board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2334364"/>
            <a:ext cx="11134973" cy="45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921142"/>
            <a:ext cx="11134973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127000">
              <a:schemeClr val="accent2"/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aggressively promote the  Caribbean Union revolving fund.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1" y="2492896"/>
            <a:ext cx="11134973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0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2708" y="1196752"/>
            <a:ext cx="1113497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serve as a good spiritual leader.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94" y="2492896"/>
            <a:ext cx="7620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92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The Stewardship Leader</a:t>
            </a:r>
            <a:endParaRPr lang="en-US" sz="54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25861" y="1988840"/>
            <a:ext cx="11062964" cy="4752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The Stewardship Leader is called to an important task in the church.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His/her overall assignment is to lead the church family to faithfulness in the management of the total life.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The leader should strive to be a faithful steward, ever growing in the management of his own life.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Above all else, the Stewardship leader should be a spiritual person and should be an example to others in this regard.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76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1569660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be a good example of a faithful steward.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88" y="2334364"/>
            <a:ext cx="4968552" cy="45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230832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understand and teach with conviction the principles of Christian stewardship.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6" y="2924944"/>
            <a:ext cx="6076950" cy="3951708"/>
          </a:xfrm>
          <a:prstGeom prst="rect">
            <a:avLst/>
          </a:prstGeom>
          <a:pattFill prst="pct70">
            <a:fgClr>
              <a:srgbClr val="F0932C"/>
            </a:fgClr>
            <a:bgClr>
              <a:schemeClr val="bg1"/>
            </a:bgClr>
          </a:patt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10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know and identify with the spiritual and financial program of the church.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2334364"/>
            <a:ext cx="3810000" cy="45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2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3785652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dedicate time to plan, organize, and lead out in designated areas of responsibility in co-operation with the Conference stewardship director, the pastor and the church board.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39" y="4550356"/>
            <a:ext cx="5112569" cy="23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360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1484784"/>
            <a:ext cx="11134973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be a member of the church board.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88" y="2564904"/>
            <a:ext cx="3238500" cy="345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serve as member of the stewardship and financial committee of the local church.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6" y="3078106"/>
            <a:ext cx="6867843" cy="37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21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3046988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educate the church by means of the material provided for ten minutes feature and sermons-power point presentations.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3811692"/>
            <a:ext cx="7128792" cy="30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4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E90FE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submit to the conference/stewardship director and the pastor a quarterly stewardship report.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38" y="3811692"/>
            <a:ext cx="3200400" cy="307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42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educate members in the areas of estate planning (making of a will)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2334364"/>
            <a:ext cx="11134973" cy="448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compile a vocational skills directory (local yellow pages) of members.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8" y="2341822"/>
            <a:ext cx="3528392" cy="439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Educate the church in the areas of its stewardship responsibilities: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3853" y="2513510"/>
            <a:ext cx="11153594" cy="3785652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Talent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Temple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Treasure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Truth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Terrain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2636912"/>
            <a:ext cx="3867721" cy="339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081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support the pastor in the promotion of systematic benevolence 60-20-20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38" y="2334364"/>
            <a:ext cx="6858000" cy="45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46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526297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Educate the church as to how the programme of the church is financed.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Local church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Conference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Division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General Conference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25" y="2420888"/>
            <a:ext cx="3657600" cy="360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6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Educate the church on the doctrine of spiritual gifts and its complementing ministries</a:t>
            </a:r>
          </a:p>
          <a:p>
            <a:pPr algn="ctr"/>
            <a:endParaRPr lang="en-US" sz="4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32" y="3811692"/>
            <a:ext cx="6700292" cy="30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73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Educate the church about the benefits and blessings of faithfulness to God in tithes and offerings.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88" y="3073028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help families to develop a workable financial plan to serve their particular purpose.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52" y="3212976"/>
            <a:ext cx="7200800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help individual members to develop a personal financial plan to serve each unique situation.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88" y="3076436"/>
            <a:ext cx="5397500" cy="37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852" y="764704"/>
            <a:ext cx="11134973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inform the church about opportunities available for                  self-development which can be of benefit to all.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3808175"/>
            <a:ext cx="4800600" cy="30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OPEN" val="0"/>
</p:tagLst>
</file>

<file path=ppt/theme/theme1.xml><?xml version="1.0" encoding="utf-8"?>
<a:theme xmlns:a="http://schemas.openxmlformats.org/drawingml/2006/main" name="Currency Symbols 16x9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9CF527E-FFB0-4DB9-A7A4-39065878ED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Currency symbols presentation (widescreen)</Template>
  <TotalTime>0</TotalTime>
  <Words>521</Words>
  <Application>Microsoft Office PowerPoint</Application>
  <PresentationFormat>Custom</PresentationFormat>
  <Paragraphs>45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Berlin Sans FB</vt:lpstr>
      <vt:lpstr>Cambria</vt:lpstr>
      <vt:lpstr>Wingdings</vt:lpstr>
      <vt:lpstr>Currency Symbols 16x9</vt:lpstr>
      <vt:lpstr>      ROLES  AND RESPONSIBILITIES  OF THE  STEWARDSHIP LEADER </vt:lpstr>
      <vt:lpstr>The Stewardship Leader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2016-11-11T03:50:51Z</dcterms:created>
  <dcterms:modified xsi:type="dcterms:W3CDTF">2016-11-11T14:43:56Z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TC028952629991</vt:lpwstr>
  </property>
</Properties>
</file>