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64" r:id="rId4"/>
    <p:sldId id="265" r:id="rId5"/>
    <p:sldId id="266" r:id="rId6"/>
    <p:sldId id="267" r:id="rId7"/>
    <p:sldId id="268" r:id="rId8"/>
    <p:sldId id="269" r:id="rId9"/>
    <p:sldId id="270" r:id="rId10"/>
    <p:sldId id="271" r:id="rId11"/>
    <p:sldId id="272" r:id="rId12"/>
    <p:sldId id="258" r:id="rId13"/>
    <p:sldId id="259" r:id="rId14"/>
    <p:sldId id="260" r:id="rId15"/>
    <p:sldId id="261" r:id="rId16"/>
    <p:sldId id="262" r:id="rId17"/>
    <p:sldId id="263"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6100B726-218A-4E30-A262-A2C12FD42FE1}" type="datetimeFigureOut">
              <a:rPr lang="en-029" smtClean="0"/>
              <a:t>01/06/2014</a:t>
            </a:fld>
            <a:endParaRPr lang="en-029"/>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029"/>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6100B726-218A-4E30-A262-A2C12FD42FE1}" type="datetimeFigureOut">
              <a:rPr lang="en-029" smtClean="0"/>
              <a:t>01/06/2014</a:t>
            </a:fld>
            <a:endParaRPr lang="en-029"/>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029"/>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6100B726-218A-4E30-A262-A2C12FD42FE1}" type="datetimeFigureOut">
              <a:rPr lang="en-029" smtClean="0"/>
              <a:t>01/06/2014</a:t>
            </a:fld>
            <a:endParaRPr lang="en-029"/>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029"/>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6100B726-218A-4E30-A262-A2C12FD42FE1}" type="datetimeFigureOut">
              <a:rPr lang="en-029" smtClean="0"/>
              <a:t>01/06/2014</a:t>
            </a:fld>
            <a:endParaRPr lang="en-029"/>
          </a:p>
        </p:txBody>
      </p:sp>
      <p:sp>
        <p:nvSpPr>
          <p:cNvPr id="5" name="Footer Placeholder 4"/>
          <p:cNvSpPr>
            <a:spLocks noGrp="1"/>
          </p:cNvSpPr>
          <p:nvPr>
            <p:ph type="ftr" sz="quarter" idx="11"/>
          </p:nvPr>
        </p:nvSpPr>
        <p:spPr>
          <a:xfrm rot="900000">
            <a:off x="3103620" y="6177546"/>
            <a:ext cx="2392237" cy="365125"/>
          </a:xfrm>
        </p:spPr>
        <p:txBody>
          <a:bodyPr/>
          <a:lstStyle/>
          <a:p>
            <a:endParaRPr lang="en-029"/>
          </a:p>
        </p:txBody>
      </p:sp>
      <p:sp>
        <p:nvSpPr>
          <p:cNvPr id="6" name="Slide Number Placeholder 5"/>
          <p:cNvSpPr>
            <a:spLocks noGrp="1"/>
          </p:cNvSpPr>
          <p:nvPr>
            <p:ph type="sldNum" sz="quarter" idx="12"/>
          </p:nvPr>
        </p:nvSpPr>
        <p:spPr>
          <a:xfrm rot="900000">
            <a:off x="1265370" y="300797"/>
            <a:ext cx="2287319" cy="365125"/>
          </a:xfrm>
        </p:spPr>
        <p:txBody>
          <a:body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6100B726-218A-4E30-A262-A2C12FD42FE1}" type="datetimeFigureOut">
              <a:rPr lang="en-029" smtClean="0"/>
              <a:t>01/06/2014</a:t>
            </a:fld>
            <a:endParaRPr lang="en-029"/>
          </a:p>
        </p:txBody>
      </p:sp>
      <p:sp>
        <p:nvSpPr>
          <p:cNvPr id="5" name="Footer Placeholder 4"/>
          <p:cNvSpPr>
            <a:spLocks noGrp="1"/>
          </p:cNvSpPr>
          <p:nvPr>
            <p:ph type="ftr" sz="quarter" idx="11"/>
          </p:nvPr>
        </p:nvSpPr>
        <p:spPr>
          <a:xfrm rot="900000">
            <a:off x="7056965" y="3170795"/>
            <a:ext cx="1926305" cy="365125"/>
          </a:xfrm>
        </p:spPr>
        <p:txBody>
          <a:bodyPr/>
          <a:lstStyle/>
          <a:p>
            <a:endParaRPr lang="en-029"/>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6100B726-218A-4E30-A262-A2C12FD42FE1}" type="datetimeFigureOut">
              <a:rPr lang="en-029" smtClean="0"/>
              <a:t>01/06/2014</a:t>
            </a:fld>
            <a:endParaRPr lang="en-029"/>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029"/>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6100B726-218A-4E30-A262-A2C12FD42FE1}" type="datetimeFigureOut">
              <a:rPr lang="en-029" smtClean="0"/>
              <a:t>01/06/2014</a:t>
            </a:fld>
            <a:endParaRPr lang="en-029"/>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029"/>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6100B726-218A-4E30-A262-A2C12FD42FE1}" type="datetimeFigureOut">
              <a:rPr lang="en-029" smtClean="0"/>
              <a:t>01/06/2014</a:t>
            </a:fld>
            <a:endParaRPr lang="en-029"/>
          </a:p>
        </p:txBody>
      </p:sp>
      <p:sp>
        <p:nvSpPr>
          <p:cNvPr id="4" name="Footer Placeholder 3"/>
          <p:cNvSpPr>
            <a:spLocks noGrp="1"/>
          </p:cNvSpPr>
          <p:nvPr>
            <p:ph type="ftr" sz="quarter" idx="11"/>
          </p:nvPr>
        </p:nvSpPr>
        <p:spPr>
          <a:xfrm rot="900000">
            <a:off x="2493721" y="6101033"/>
            <a:ext cx="3052113" cy="365125"/>
          </a:xfrm>
        </p:spPr>
        <p:txBody>
          <a:bodyPr/>
          <a:lstStyle/>
          <a:p>
            <a:endParaRPr lang="en-029"/>
          </a:p>
        </p:txBody>
      </p:sp>
      <p:sp>
        <p:nvSpPr>
          <p:cNvPr id="5" name="Slide Number Placeholder 4"/>
          <p:cNvSpPr>
            <a:spLocks noGrp="1"/>
          </p:cNvSpPr>
          <p:nvPr>
            <p:ph type="sldNum" sz="quarter" idx="12"/>
          </p:nvPr>
        </p:nvSpPr>
        <p:spPr>
          <a:xfrm rot="900000">
            <a:off x="1261872" y="301752"/>
            <a:ext cx="2286000" cy="365125"/>
          </a:xfrm>
        </p:spPr>
        <p:txBody>
          <a:body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6100B726-218A-4E30-A262-A2C12FD42FE1}" type="datetimeFigureOut">
              <a:rPr lang="en-029" smtClean="0"/>
              <a:t>01/06/2014</a:t>
            </a:fld>
            <a:endParaRPr lang="en-029"/>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029"/>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6100B726-218A-4E30-A262-A2C12FD42FE1}" type="datetimeFigureOut">
              <a:rPr lang="en-029" smtClean="0"/>
              <a:t>01/06/2014</a:t>
            </a:fld>
            <a:endParaRPr lang="en-029"/>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029"/>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6100B726-218A-4E30-A262-A2C12FD42FE1}" type="datetimeFigureOut">
              <a:rPr lang="en-029" smtClean="0"/>
              <a:t>01/06/2014</a:t>
            </a:fld>
            <a:endParaRPr lang="en-029"/>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029"/>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B9A5384F-0027-4B6D-A181-9B7B3756CECA}" type="slidenum">
              <a:rPr lang="en-029" smtClean="0"/>
              <a:t>‹#›</a:t>
            </a:fld>
            <a:endParaRPr lang="en-029"/>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6100B726-218A-4E30-A262-A2C12FD42FE1}" type="datetimeFigureOut">
              <a:rPr lang="en-029" smtClean="0"/>
              <a:t>01/06/2014</a:t>
            </a:fld>
            <a:endParaRPr lang="en-029"/>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029"/>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B9A5384F-0027-4B6D-A181-9B7B3756CECA}" type="slidenum">
              <a:rPr lang="en-029" smtClean="0"/>
              <a:t>‹#›</a:t>
            </a:fld>
            <a:endParaRPr lang="en-029"/>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029" dirty="0">
              <a:solidFill>
                <a:schemeClr val="bg1">
                  <a:lumMod val="95000"/>
                  <a:lumOff val="5000"/>
                </a:schemeClr>
              </a:solidFill>
            </a:endParaRPr>
          </a:p>
        </p:txBody>
      </p:sp>
      <p:sp>
        <p:nvSpPr>
          <p:cNvPr id="3" name="Subtitle 2"/>
          <p:cNvSpPr>
            <a:spLocks noGrp="1"/>
          </p:cNvSpPr>
          <p:nvPr>
            <p:ph type="subTitle" idx="1"/>
          </p:nvPr>
        </p:nvSpPr>
        <p:spPr/>
        <p:txBody>
          <a:bodyPr/>
          <a:lstStyle/>
          <a:p>
            <a:endParaRPr lang="en-029"/>
          </a:p>
        </p:txBody>
      </p:sp>
    </p:spTree>
    <p:extLst>
      <p:ext uri="{BB962C8B-B14F-4D97-AF65-F5344CB8AC3E}">
        <p14:creationId xmlns:p14="http://schemas.microsoft.com/office/powerpoint/2010/main" val="244863934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lstStyle/>
          <a:p>
            <a:pPr marL="365760" lvl="1"/>
            <a:r>
              <a:rPr lang="en-029" dirty="0">
                <a:effectLst/>
              </a:rPr>
              <a:t>To facilitate proper or accurate reporting, the treasurer needs to do reconciliation.  This involves both bank statements and cheque books with the financial statement.  </a:t>
            </a:r>
            <a:endParaRPr lang="en-029" sz="2000" dirty="0">
              <a:effectLst/>
            </a:endParaRPr>
          </a:p>
          <a:p>
            <a:pPr marL="0" indent="0">
              <a:buNone/>
            </a:pPr>
            <a:endParaRPr lang="en-029" dirty="0"/>
          </a:p>
        </p:txBody>
      </p:sp>
    </p:spTree>
    <p:extLst>
      <p:ext uri="{BB962C8B-B14F-4D97-AF65-F5344CB8AC3E}">
        <p14:creationId xmlns:p14="http://schemas.microsoft.com/office/powerpoint/2010/main" val="33485224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lstStyle/>
          <a:p>
            <a:pPr marL="514350" indent="-514350">
              <a:buFont typeface="+mj-lt"/>
              <a:buAutoNum type="arabicPeriod" startAt="5"/>
            </a:pPr>
            <a:r>
              <a:rPr lang="en-029" dirty="0">
                <a:effectLst/>
              </a:rPr>
              <a:t>Remitting Funds to the Conference/Mission office: </a:t>
            </a:r>
            <a:endParaRPr lang="en-029" dirty="0" smtClean="0">
              <a:effectLst/>
            </a:endParaRPr>
          </a:p>
          <a:p>
            <a:pPr lvl="0"/>
            <a:r>
              <a:rPr lang="en-029" dirty="0">
                <a:effectLst/>
              </a:rPr>
              <a:t>M</a:t>
            </a:r>
            <a:r>
              <a:rPr lang="en-029" dirty="0" smtClean="0">
                <a:effectLst/>
              </a:rPr>
              <a:t>onthly </a:t>
            </a:r>
            <a:r>
              <a:rPr lang="en-029" dirty="0">
                <a:effectLst/>
              </a:rPr>
              <a:t>remittance of mission funds should be sent.  The reports should reach the Mission office by the eight of the following month.   </a:t>
            </a:r>
          </a:p>
          <a:p>
            <a:endParaRPr lang="en-029" dirty="0"/>
          </a:p>
        </p:txBody>
      </p:sp>
    </p:spTree>
    <p:extLst>
      <p:ext uri="{BB962C8B-B14F-4D97-AF65-F5344CB8AC3E}">
        <p14:creationId xmlns:p14="http://schemas.microsoft.com/office/powerpoint/2010/main" val="82212266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solidFill>
                <a:schemeClr val="tx1"/>
              </a:solidFill>
            </a:endParaRPr>
          </a:p>
        </p:txBody>
      </p:sp>
      <p:sp>
        <p:nvSpPr>
          <p:cNvPr id="3" name="Content Placeholder 2"/>
          <p:cNvSpPr>
            <a:spLocks noGrp="1"/>
          </p:cNvSpPr>
          <p:nvPr>
            <p:ph idx="1"/>
          </p:nvPr>
        </p:nvSpPr>
        <p:spPr/>
        <p:txBody>
          <a:bodyPr>
            <a:normAutofit/>
          </a:bodyPr>
          <a:lstStyle/>
          <a:p>
            <a:r>
              <a:rPr lang="en-029" dirty="0" smtClean="0">
                <a:solidFill>
                  <a:schemeClr val="tx1"/>
                </a:solidFill>
              </a:rPr>
              <a:t>The collection of funds</a:t>
            </a:r>
          </a:p>
          <a:p>
            <a:pPr lvl="1"/>
            <a:r>
              <a:rPr lang="en-029" dirty="0" smtClean="0">
                <a:solidFill>
                  <a:schemeClr val="tx1"/>
                </a:solidFill>
              </a:rPr>
              <a:t>Step one—counting</a:t>
            </a:r>
          </a:p>
          <a:p>
            <a:pPr lvl="2"/>
            <a:r>
              <a:rPr lang="en-029" dirty="0" smtClean="0">
                <a:solidFill>
                  <a:schemeClr val="tx1"/>
                </a:solidFill>
              </a:rPr>
              <a:t>The monies should be counted as soon as possible after the collection of the tithes and offerings. </a:t>
            </a:r>
          </a:p>
          <a:p>
            <a:pPr lvl="2"/>
            <a:r>
              <a:rPr lang="en-029" dirty="0" smtClean="0">
                <a:solidFill>
                  <a:schemeClr val="tx1"/>
                </a:solidFill>
              </a:rPr>
              <a:t>The counting of the monies should not be done by one individual  </a:t>
            </a:r>
          </a:p>
          <a:p>
            <a:pPr lvl="2"/>
            <a:endParaRPr lang="en-029" dirty="0" smtClean="0">
              <a:solidFill>
                <a:schemeClr val="tx1"/>
              </a:solidFill>
            </a:endParaRPr>
          </a:p>
        </p:txBody>
      </p:sp>
    </p:spTree>
    <p:extLst>
      <p:ext uri="{BB962C8B-B14F-4D97-AF65-F5344CB8AC3E}">
        <p14:creationId xmlns:p14="http://schemas.microsoft.com/office/powerpoint/2010/main" val="242146355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ircle(in)">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in)">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solidFill>
                <a:schemeClr val="tx1"/>
              </a:solidFill>
            </a:endParaRPr>
          </a:p>
        </p:txBody>
      </p:sp>
      <p:sp>
        <p:nvSpPr>
          <p:cNvPr id="3" name="Content Placeholder 2"/>
          <p:cNvSpPr>
            <a:spLocks noGrp="1"/>
          </p:cNvSpPr>
          <p:nvPr>
            <p:ph idx="1"/>
          </p:nvPr>
        </p:nvSpPr>
        <p:spPr/>
        <p:txBody>
          <a:bodyPr/>
          <a:lstStyle/>
          <a:p>
            <a:pPr lvl="2"/>
            <a:r>
              <a:rPr lang="en-029" dirty="0" smtClean="0">
                <a:solidFill>
                  <a:schemeClr val="tx1"/>
                </a:solidFill>
              </a:rPr>
              <a:t>After the deacons collect the monies, the deacons are to count the loose offering and put it in an envelope and write the amount on it. </a:t>
            </a:r>
          </a:p>
          <a:p>
            <a:pPr lvl="2"/>
            <a:r>
              <a:rPr lang="en-029" dirty="0" smtClean="0">
                <a:solidFill>
                  <a:schemeClr val="tx1"/>
                </a:solidFill>
              </a:rPr>
              <a:t>The treasurer who counts the money in the envelope should sign the envelop to verify that it is correct.</a:t>
            </a:r>
          </a:p>
          <a:p>
            <a:pPr lvl="2"/>
            <a:endParaRPr lang="en-029" dirty="0" smtClean="0">
              <a:solidFill>
                <a:schemeClr val="tx1"/>
              </a:solidFill>
            </a:endParaRPr>
          </a:p>
          <a:p>
            <a:endParaRPr lang="en-029" dirty="0">
              <a:solidFill>
                <a:schemeClr val="tx1"/>
              </a:solidFill>
            </a:endParaRPr>
          </a:p>
        </p:txBody>
      </p:sp>
    </p:spTree>
    <p:extLst>
      <p:ext uri="{BB962C8B-B14F-4D97-AF65-F5344CB8AC3E}">
        <p14:creationId xmlns:p14="http://schemas.microsoft.com/office/powerpoint/2010/main" val="297945041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solidFill>
                <a:schemeClr val="tx1"/>
              </a:solidFill>
            </a:endParaRPr>
          </a:p>
        </p:txBody>
      </p:sp>
      <p:sp>
        <p:nvSpPr>
          <p:cNvPr id="3" name="Content Placeholder 2"/>
          <p:cNvSpPr>
            <a:spLocks noGrp="1"/>
          </p:cNvSpPr>
          <p:nvPr>
            <p:ph idx="1"/>
          </p:nvPr>
        </p:nvSpPr>
        <p:spPr/>
        <p:txBody>
          <a:bodyPr/>
          <a:lstStyle/>
          <a:p>
            <a:r>
              <a:rPr lang="en-029" dirty="0" smtClean="0">
                <a:solidFill>
                  <a:schemeClr val="tx1"/>
                </a:solidFill>
              </a:rPr>
              <a:t>Step two—deposit the money</a:t>
            </a:r>
          </a:p>
          <a:p>
            <a:pPr lvl="1"/>
            <a:r>
              <a:rPr lang="en-029" dirty="0" smtClean="0">
                <a:solidFill>
                  <a:schemeClr val="tx1"/>
                </a:solidFill>
              </a:rPr>
              <a:t>The monies should be deposited as soon as possible after the collection of the tithes and offering. </a:t>
            </a:r>
          </a:p>
          <a:p>
            <a:pPr lvl="1"/>
            <a:r>
              <a:rPr lang="en-029" dirty="0" smtClean="0">
                <a:solidFill>
                  <a:schemeClr val="tx1"/>
                </a:solidFill>
              </a:rPr>
              <a:t>The same person should not do the deposit week after week.</a:t>
            </a:r>
          </a:p>
          <a:p>
            <a:pPr lvl="1"/>
            <a:endParaRPr lang="en-029" dirty="0">
              <a:solidFill>
                <a:schemeClr val="tx1"/>
              </a:solidFill>
            </a:endParaRPr>
          </a:p>
        </p:txBody>
      </p:sp>
    </p:spTree>
    <p:extLst>
      <p:ext uri="{BB962C8B-B14F-4D97-AF65-F5344CB8AC3E}">
        <p14:creationId xmlns:p14="http://schemas.microsoft.com/office/powerpoint/2010/main" val="290072445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solidFill>
                <a:schemeClr val="tx1"/>
              </a:solidFill>
            </a:endParaRPr>
          </a:p>
        </p:txBody>
      </p:sp>
      <p:sp>
        <p:nvSpPr>
          <p:cNvPr id="3" name="Content Placeholder 2"/>
          <p:cNvSpPr>
            <a:spLocks noGrp="1"/>
          </p:cNvSpPr>
          <p:nvPr>
            <p:ph idx="1"/>
          </p:nvPr>
        </p:nvSpPr>
        <p:spPr/>
        <p:txBody>
          <a:bodyPr/>
          <a:lstStyle/>
          <a:p>
            <a:r>
              <a:rPr lang="en-029" dirty="0" smtClean="0">
                <a:solidFill>
                  <a:schemeClr val="tx1"/>
                </a:solidFill>
              </a:rPr>
              <a:t>Step Three—recording in the ledger</a:t>
            </a:r>
          </a:p>
          <a:p>
            <a:pPr lvl="1"/>
            <a:r>
              <a:rPr lang="en-029" dirty="0" smtClean="0">
                <a:solidFill>
                  <a:schemeClr val="tx1"/>
                </a:solidFill>
              </a:rPr>
              <a:t>At a convenient time the treasurer will enter the envelopes in the ledger.</a:t>
            </a:r>
          </a:p>
          <a:p>
            <a:pPr lvl="1"/>
            <a:r>
              <a:rPr lang="en-029" dirty="0" smtClean="0">
                <a:solidFill>
                  <a:schemeClr val="tx1"/>
                </a:solidFill>
              </a:rPr>
              <a:t>Enter transactions (expenses) as they are done in the ledger</a:t>
            </a:r>
          </a:p>
          <a:p>
            <a:pPr lvl="1"/>
            <a:endParaRPr lang="en-029" dirty="0">
              <a:solidFill>
                <a:schemeClr val="tx1"/>
              </a:solidFill>
            </a:endParaRPr>
          </a:p>
        </p:txBody>
      </p:sp>
    </p:spTree>
    <p:extLst>
      <p:ext uri="{BB962C8B-B14F-4D97-AF65-F5344CB8AC3E}">
        <p14:creationId xmlns:p14="http://schemas.microsoft.com/office/powerpoint/2010/main" val="12394055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solidFill>
                <a:schemeClr val="tx1"/>
              </a:solidFill>
            </a:endParaRPr>
          </a:p>
        </p:txBody>
      </p:sp>
      <p:sp>
        <p:nvSpPr>
          <p:cNvPr id="3" name="Content Placeholder 2"/>
          <p:cNvSpPr>
            <a:spLocks noGrp="1"/>
          </p:cNvSpPr>
          <p:nvPr>
            <p:ph idx="1"/>
          </p:nvPr>
        </p:nvSpPr>
        <p:spPr/>
        <p:txBody>
          <a:bodyPr/>
          <a:lstStyle/>
          <a:p>
            <a:r>
              <a:rPr lang="en-029" dirty="0" smtClean="0">
                <a:solidFill>
                  <a:schemeClr val="tx1"/>
                </a:solidFill>
              </a:rPr>
              <a:t>Step Four—Send the report to the Mission office </a:t>
            </a:r>
          </a:p>
          <a:p>
            <a:pPr lvl="1"/>
            <a:r>
              <a:rPr lang="en-029" dirty="0" smtClean="0">
                <a:solidFill>
                  <a:schemeClr val="tx1"/>
                </a:solidFill>
              </a:rPr>
              <a:t>Tithes</a:t>
            </a:r>
          </a:p>
          <a:p>
            <a:pPr lvl="1"/>
            <a:r>
              <a:rPr lang="en-029" dirty="0" smtClean="0">
                <a:solidFill>
                  <a:schemeClr val="tx1"/>
                </a:solidFill>
              </a:rPr>
              <a:t>Mission Offering</a:t>
            </a:r>
          </a:p>
          <a:p>
            <a:pPr lvl="1"/>
            <a:r>
              <a:rPr lang="en-029" dirty="0" smtClean="0">
                <a:solidFill>
                  <a:schemeClr val="tx1"/>
                </a:solidFill>
              </a:rPr>
              <a:t>Ingathering</a:t>
            </a:r>
          </a:p>
          <a:p>
            <a:pPr lvl="1"/>
            <a:r>
              <a:rPr lang="en-029" dirty="0" smtClean="0">
                <a:solidFill>
                  <a:schemeClr val="tx1"/>
                </a:solidFill>
              </a:rPr>
              <a:t>Mission Development</a:t>
            </a:r>
          </a:p>
          <a:p>
            <a:pPr lvl="1"/>
            <a:r>
              <a:rPr lang="en-029" dirty="0" smtClean="0">
                <a:solidFill>
                  <a:schemeClr val="tx1"/>
                </a:solidFill>
              </a:rPr>
              <a:t>Local Development</a:t>
            </a:r>
          </a:p>
          <a:p>
            <a:pPr lvl="1"/>
            <a:r>
              <a:rPr lang="en-029" dirty="0" smtClean="0">
                <a:solidFill>
                  <a:schemeClr val="tx1"/>
                </a:solidFill>
              </a:rPr>
              <a:t>Contribution to Second Advent</a:t>
            </a:r>
          </a:p>
        </p:txBody>
      </p:sp>
    </p:spTree>
    <p:extLst>
      <p:ext uri="{BB962C8B-B14F-4D97-AF65-F5344CB8AC3E}">
        <p14:creationId xmlns:p14="http://schemas.microsoft.com/office/powerpoint/2010/main" val="64587506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solidFill>
                <a:schemeClr val="tx1"/>
              </a:solidFill>
            </a:endParaRPr>
          </a:p>
        </p:txBody>
      </p:sp>
      <p:sp>
        <p:nvSpPr>
          <p:cNvPr id="3" name="Content Placeholder 2"/>
          <p:cNvSpPr>
            <a:spLocks noGrp="1"/>
          </p:cNvSpPr>
          <p:nvPr>
            <p:ph idx="1"/>
          </p:nvPr>
        </p:nvSpPr>
        <p:spPr/>
        <p:txBody>
          <a:bodyPr/>
          <a:lstStyle/>
          <a:p>
            <a:r>
              <a:rPr lang="en-029" dirty="0" smtClean="0">
                <a:solidFill>
                  <a:schemeClr val="tx1"/>
                </a:solidFill>
              </a:rPr>
              <a:t>The report is to reach the office by the tenth of the month</a:t>
            </a:r>
            <a:endParaRPr lang="en-029" dirty="0">
              <a:solidFill>
                <a:schemeClr val="tx1"/>
              </a:solidFill>
            </a:endParaRPr>
          </a:p>
        </p:txBody>
      </p:sp>
    </p:spTree>
    <p:extLst>
      <p:ext uri="{BB962C8B-B14F-4D97-AF65-F5344CB8AC3E}">
        <p14:creationId xmlns:p14="http://schemas.microsoft.com/office/powerpoint/2010/main" val="61530267"/>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Common Errors </a:t>
            </a:r>
            <a:endParaRPr lang="en-029"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029" dirty="0" smtClean="0"/>
              <a:t>Reports with no deposits</a:t>
            </a:r>
          </a:p>
          <a:p>
            <a:pPr marL="514350" indent="-514350">
              <a:buFont typeface="+mj-lt"/>
              <a:buAutoNum type="arabicPeriod"/>
            </a:pPr>
            <a:r>
              <a:rPr lang="en-029" dirty="0" smtClean="0"/>
              <a:t>Deposits made but no report sent</a:t>
            </a:r>
          </a:p>
          <a:p>
            <a:pPr marL="514350" indent="-514350">
              <a:buFont typeface="+mj-lt"/>
              <a:buAutoNum type="arabicPeriod"/>
            </a:pPr>
            <a:r>
              <a:rPr lang="en-029" dirty="0" smtClean="0"/>
              <a:t>Reports which do not add back to the deposit</a:t>
            </a:r>
          </a:p>
          <a:p>
            <a:pPr marL="514350" indent="-514350">
              <a:buFont typeface="+mj-lt"/>
              <a:buAutoNum type="arabicPeriod"/>
            </a:pPr>
            <a:r>
              <a:rPr lang="en-029" dirty="0" smtClean="0"/>
              <a:t>Reports with no summary page</a:t>
            </a:r>
          </a:p>
          <a:p>
            <a:pPr marL="514350" indent="-514350">
              <a:buFont typeface="+mj-lt"/>
              <a:buAutoNum type="arabicPeriod"/>
            </a:pPr>
            <a:r>
              <a:rPr lang="en-029" dirty="0" smtClean="0"/>
              <a:t>Late reports</a:t>
            </a:r>
          </a:p>
          <a:p>
            <a:pPr marL="514350" indent="-514350">
              <a:buFont typeface="+mj-lt"/>
              <a:buAutoNum type="arabicPeriod"/>
            </a:pPr>
            <a:r>
              <a:rPr lang="en-029" dirty="0" smtClean="0"/>
              <a:t>Late payment of conference funds (insurance for example)</a:t>
            </a:r>
            <a:endParaRPr lang="en-029" dirty="0"/>
          </a:p>
        </p:txBody>
      </p:sp>
    </p:spTree>
    <p:extLst>
      <p:ext uri="{BB962C8B-B14F-4D97-AF65-F5344CB8AC3E}">
        <p14:creationId xmlns:p14="http://schemas.microsoft.com/office/powerpoint/2010/main" val="141157980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The Auditor </a:t>
            </a:r>
            <a:endParaRPr lang="en-029" dirty="0"/>
          </a:p>
        </p:txBody>
      </p:sp>
      <p:sp>
        <p:nvSpPr>
          <p:cNvPr id="3" name="Content Placeholder 2"/>
          <p:cNvSpPr>
            <a:spLocks noGrp="1"/>
          </p:cNvSpPr>
          <p:nvPr>
            <p:ph idx="1"/>
          </p:nvPr>
        </p:nvSpPr>
        <p:spPr/>
        <p:txBody>
          <a:bodyPr/>
          <a:lstStyle/>
          <a:p>
            <a:r>
              <a:rPr lang="en-029" dirty="0" smtClean="0"/>
              <a:t>The auditor’s main function is one of internal control.  </a:t>
            </a:r>
          </a:p>
        </p:txBody>
      </p:sp>
    </p:spTree>
    <p:extLst>
      <p:ext uri="{BB962C8B-B14F-4D97-AF65-F5344CB8AC3E}">
        <p14:creationId xmlns:p14="http://schemas.microsoft.com/office/powerpoint/2010/main" val="137969541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solidFill>
                  <a:schemeClr val="tx1"/>
                </a:solidFill>
              </a:rPr>
              <a:t>The Treasurer</a:t>
            </a:r>
            <a:endParaRPr lang="en-029" dirty="0">
              <a:solidFill>
                <a:schemeClr val="tx1"/>
              </a:solidFill>
            </a:endParaRPr>
          </a:p>
        </p:txBody>
      </p:sp>
      <p:sp>
        <p:nvSpPr>
          <p:cNvPr id="3" name="Content Placeholder 2"/>
          <p:cNvSpPr>
            <a:spLocks noGrp="1"/>
          </p:cNvSpPr>
          <p:nvPr>
            <p:ph idx="1"/>
          </p:nvPr>
        </p:nvSpPr>
        <p:spPr/>
        <p:txBody>
          <a:bodyPr>
            <a:normAutofit/>
          </a:bodyPr>
          <a:lstStyle/>
          <a:p>
            <a:r>
              <a:rPr lang="en-029" dirty="0">
                <a:effectLst/>
              </a:rPr>
              <a:t>The Treasurer is the custodian of all church funds.  He or she collects, counts, deposits, records, </a:t>
            </a:r>
            <a:r>
              <a:rPr lang="en-029" dirty="0" smtClean="0">
                <a:effectLst/>
              </a:rPr>
              <a:t>reconciles,  remits funds and </a:t>
            </a:r>
            <a:r>
              <a:rPr lang="en-029" dirty="0">
                <a:effectLst/>
              </a:rPr>
              <a:t>reports to the church board concerning the financial activities of the church on a regular basis. </a:t>
            </a:r>
            <a:endParaRPr lang="en-029" dirty="0" smtClean="0">
              <a:solidFill>
                <a:schemeClr val="tx1"/>
              </a:solidFill>
            </a:endParaRPr>
          </a:p>
        </p:txBody>
      </p:sp>
    </p:spTree>
    <p:extLst>
      <p:ext uri="{BB962C8B-B14F-4D97-AF65-F5344CB8AC3E}">
        <p14:creationId xmlns:p14="http://schemas.microsoft.com/office/powerpoint/2010/main" val="30967841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Main Functions:</a:t>
            </a:r>
            <a:endParaRPr lang="en-029" dirty="0"/>
          </a:p>
        </p:txBody>
      </p:sp>
      <p:sp>
        <p:nvSpPr>
          <p:cNvPr id="3" name="Content Placeholder 2"/>
          <p:cNvSpPr>
            <a:spLocks noGrp="1"/>
          </p:cNvSpPr>
          <p:nvPr>
            <p:ph idx="1"/>
          </p:nvPr>
        </p:nvSpPr>
        <p:spPr/>
        <p:txBody>
          <a:bodyPr/>
          <a:lstStyle/>
          <a:p>
            <a:pPr marL="514350" indent="-514350">
              <a:buFont typeface="+mj-lt"/>
              <a:buAutoNum type="arabicPeriod"/>
            </a:pPr>
            <a:r>
              <a:rPr lang="en-029" dirty="0" smtClean="0"/>
              <a:t>Ensure that a proper internal control system is in place and functioning within the treasury department. </a:t>
            </a:r>
          </a:p>
          <a:p>
            <a:pPr marL="514350" indent="-514350">
              <a:buFont typeface="+mj-lt"/>
              <a:buAutoNum type="arabicPeriod"/>
            </a:pPr>
            <a:r>
              <a:rPr lang="en-029" dirty="0" smtClean="0"/>
              <a:t>Checks to see if the funds recorded on the tithe &amp; offering envelopes/receipts are recorded in the ledger. </a:t>
            </a:r>
            <a:endParaRPr lang="en-029" dirty="0"/>
          </a:p>
        </p:txBody>
      </p:sp>
    </p:spTree>
    <p:extLst>
      <p:ext uri="{BB962C8B-B14F-4D97-AF65-F5344CB8AC3E}">
        <p14:creationId xmlns:p14="http://schemas.microsoft.com/office/powerpoint/2010/main" val="229591248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startAt="3"/>
            </a:pPr>
            <a:r>
              <a:rPr lang="en-029" dirty="0" smtClean="0"/>
              <a:t>Ensures that periodic collection of funds are deposited in like amount and on a timely basis.</a:t>
            </a:r>
          </a:p>
          <a:p>
            <a:pPr marL="514350" indent="-514350">
              <a:buFont typeface="+mj-lt"/>
              <a:buAutoNum type="arabicPeriod" startAt="3"/>
            </a:pPr>
            <a:r>
              <a:rPr lang="en-029" dirty="0" smtClean="0"/>
              <a:t>Verifies the balancing of the columns in the ledger</a:t>
            </a:r>
          </a:p>
          <a:p>
            <a:pPr marL="514350" indent="-514350">
              <a:buFont typeface="+mj-lt"/>
              <a:buAutoNum type="arabicPeriod" startAt="3"/>
            </a:pPr>
            <a:r>
              <a:rPr lang="en-029" dirty="0" smtClean="0"/>
              <a:t>Verifies that expenditures are properly approved. </a:t>
            </a:r>
            <a:endParaRPr lang="en-029" dirty="0"/>
          </a:p>
        </p:txBody>
      </p:sp>
    </p:spTree>
    <p:extLst>
      <p:ext uri="{BB962C8B-B14F-4D97-AF65-F5344CB8AC3E}">
        <p14:creationId xmlns:p14="http://schemas.microsoft.com/office/powerpoint/2010/main" val="237611962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lstStyle/>
          <a:p>
            <a:pPr marL="0" indent="0">
              <a:buNone/>
            </a:pPr>
            <a:endParaRPr lang="en-029"/>
          </a:p>
        </p:txBody>
      </p:sp>
    </p:spTree>
    <p:extLst>
      <p:ext uri="{BB962C8B-B14F-4D97-AF65-F5344CB8AC3E}">
        <p14:creationId xmlns:p14="http://schemas.microsoft.com/office/powerpoint/2010/main" val="35082045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normAutofit fontScale="92500"/>
          </a:bodyPr>
          <a:lstStyle/>
          <a:p>
            <a:r>
              <a:rPr lang="en-029" dirty="0">
                <a:effectLst/>
              </a:rPr>
              <a:t>It is important to note that the work of the treasurer is a specialized, vital ministry in which he or she exercises his or her spiritual gifts for the benefit of the church.   The whole congregation and the conference/mission office will benefit directly and indirectly form this work. </a:t>
            </a:r>
            <a:endParaRPr lang="en-029" dirty="0"/>
          </a:p>
        </p:txBody>
      </p:sp>
    </p:spTree>
    <p:extLst>
      <p:ext uri="{BB962C8B-B14F-4D97-AF65-F5344CB8AC3E}">
        <p14:creationId xmlns:p14="http://schemas.microsoft.com/office/powerpoint/2010/main" val="80319281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lstStyle/>
          <a:p>
            <a:r>
              <a:rPr lang="en-029" dirty="0">
                <a:effectLst/>
              </a:rPr>
              <a:t>It is therefore important that the treasurer views his or her function as a spiritual ministry.  </a:t>
            </a:r>
          </a:p>
          <a:p>
            <a:endParaRPr lang="en-029" dirty="0"/>
          </a:p>
        </p:txBody>
      </p:sp>
    </p:spTree>
    <p:extLst>
      <p:ext uri="{BB962C8B-B14F-4D97-AF65-F5344CB8AC3E}">
        <p14:creationId xmlns:p14="http://schemas.microsoft.com/office/powerpoint/2010/main" val="23931368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Functions:</a:t>
            </a:r>
            <a:endParaRPr lang="en-029" dirty="0"/>
          </a:p>
        </p:txBody>
      </p:sp>
      <p:sp>
        <p:nvSpPr>
          <p:cNvPr id="3" name="Content Placeholder 2"/>
          <p:cNvSpPr>
            <a:spLocks noGrp="1"/>
          </p:cNvSpPr>
          <p:nvPr>
            <p:ph idx="1"/>
          </p:nvPr>
        </p:nvSpPr>
        <p:spPr/>
        <p:txBody>
          <a:bodyPr/>
          <a:lstStyle/>
          <a:p>
            <a:pPr marL="514350" lvl="0" indent="-514350">
              <a:buFont typeface="+mj-lt"/>
              <a:buAutoNum type="arabicPeriod"/>
            </a:pPr>
            <a:r>
              <a:rPr lang="en-029" dirty="0">
                <a:effectLst/>
              </a:rPr>
              <a:t>Collects Funds:  The treasurer should collect all tithes, offerings, trusts funds, gifts etc.  and issue the appropriate receipts.</a:t>
            </a:r>
          </a:p>
          <a:p>
            <a:endParaRPr lang="en-029" dirty="0"/>
          </a:p>
        </p:txBody>
      </p:sp>
    </p:spTree>
    <p:extLst>
      <p:ext uri="{BB962C8B-B14F-4D97-AF65-F5344CB8AC3E}">
        <p14:creationId xmlns:p14="http://schemas.microsoft.com/office/powerpoint/2010/main" val="76149108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startAt="2"/>
            </a:pPr>
            <a:r>
              <a:rPr lang="en-029" dirty="0">
                <a:effectLst/>
              </a:rPr>
              <a:t>Counts the funds received weekly:</a:t>
            </a:r>
          </a:p>
          <a:p>
            <a:pPr lvl="1"/>
            <a:r>
              <a:rPr lang="en-029" dirty="0">
                <a:effectLst/>
              </a:rPr>
              <a:t> No one person should count the money.</a:t>
            </a:r>
            <a:endParaRPr lang="en-029" sz="2000" dirty="0">
              <a:effectLst/>
            </a:endParaRPr>
          </a:p>
          <a:p>
            <a:pPr lvl="1"/>
            <a:r>
              <a:rPr lang="en-029" dirty="0">
                <a:effectLst/>
              </a:rPr>
              <a:t>The money should never be in the presence of anyone person.</a:t>
            </a:r>
            <a:endParaRPr lang="en-029" sz="2000" dirty="0">
              <a:effectLst/>
            </a:endParaRPr>
          </a:p>
          <a:p>
            <a:pPr lvl="1"/>
            <a:r>
              <a:rPr lang="en-029" dirty="0">
                <a:effectLst/>
              </a:rPr>
              <a:t>Make sure the amount written on the envelope corresponds with the total amount of money inside the envelope.  If it does not, make a notation on the envelope; do not erase the amount the giver writes on the envelope. Contact the person so they can make the correction. </a:t>
            </a:r>
            <a:endParaRPr lang="en-029" sz="2000" dirty="0">
              <a:effectLst/>
            </a:endParaRPr>
          </a:p>
          <a:p>
            <a:endParaRPr lang="en-029" dirty="0">
              <a:effectLst/>
            </a:endParaRPr>
          </a:p>
          <a:p>
            <a:endParaRPr lang="en-029" dirty="0"/>
          </a:p>
        </p:txBody>
      </p:sp>
    </p:spTree>
    <p:extLst>
      <p:ext uri="{BB962C8B-B14F-4D97-AF65-F5344CB8AC3E}">
        <p14:creationId xmlns:p14="http://schemas.microsoft.com/office/powerpoint/2010/main" val="18770683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lstStyle/>
          <a:p>
            <a:pPr lvl="1"/>
            <a:r>
              <a:rPr lang="en-029" dirty="0">
                <a:effectLst/>
              </a:rPr>
              <a:t>Make out the deposit slip immediately of all monies received. The total deposit should equal the total received.  Make the deposit right away.  </a:t>
            </a:r>
            <a:endParaRPr lang="en-029" sz="2000" dirty="0">
              <a:effectLst/>
            </a:endParaRPr>
          </a:p>
          <a:p>
            <a:pPr lvl="1"/>
            <a:r>
              <a:rPr lang="en-029" dirty="0">
                <a:effectLst/>
              </a:rPr>
              <a:t>Return the tithe envelope/receipt to each contributor after review by the local church auditor.  The treasurer and auditor should  sign or stamp the envelopes.</a:t>
            </a:r>
            <a:endParaRPr lang="en-029" sz="2000" dirty="0">
              <a:effectLst/>
            </a:endParaRPr>
          </a:p>
          <a:p>
            <a:endParaRPr lang="en-029" dirty="0"/>
          </a:p>
        </p:txBody>
      </p:sp>
    </p:spTree>
    <p:extLst>
      <p:ext uri="{BB962C8B-B14F-4D97-AF65-F5344CB8AC3E}">
        <p14:creationId xmlns:p14="http://schemas.microsoft.com/office/powerpoint/2010/main" val="383598204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lstStyle/>
          <a:p>
            <a:pPr marL="514350" indent="-514350">
              <a:buFont typeface="+mj-lt"/>
              <a:buAutoNum type="arabicPeriod" startAt="3"/>
            </a:pPr>
            <a:r>
              <a:rPr lang="en-029" sz="3600" b="1" dirty="0">
                <a:effectLst/>
              </a:rPr>
              <a:t>Records:</a:t>
            </a:r>
            <a:r>
              <a:rPr lang="en-029" dirty="0">
                <a:effectLst/>
              </a:rPr>
              <a:t> </a:t>
            </a:r>
            <a:endParaRPr lang="en-029" dirty="0" smtClean="0">
              <a:effectLst/>
            </a:endParaRPr>
          </a:p>
          <a:p>
            <a:pPr lvl="0"/>
            <a:r>
              <a:rPr lang="en-029" dirty="0">
                <a:effectLst/>
              </a:rPr>
              <a:t>All monies should be recorded in the ledger regardless of the source of funds.  The name of each contributor and amount contributed according to the intended designation. </a:t>
            </a:r>
          </a:p>
          <a:p>
            <a:endParaRPr lang="en-029" dirty="0"/>
          </a:p>
        </p:txBody>
      </p:sp>
    </p:spTree>
    <p:extLst>
      <p:ext uri="{BB962C8B-B14F-4D97-AF65-F5344CB8AC3E}">
        <p14:creationId xmlns:p14="http://schemas.microsoft.com/office/powerpoint/2010/main" val="165684837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startAt="4"/>
            </a:pPr>
            <a:r>
              <a:rPr lang="en-029" sz="3600" dirty="0">
                <a:effectLst/>
              </a:rPr>
              <a:t>Reports</a:t>
            </a:r>
            <a:r>
              <a:rPr lang="en-029" sz="3600" dirty="0" smtClean="0">
                <a:effectLst/>
              </a:rPr>
              <a:t>:</a:t>
            </a:r>
          </a:p>
          <a:p>
            <a:pPr lvl="1"/>
            <a:r>
              <a:rPr lang="en-029" dirty="0">
                <a:effectLst/>
              </a:rPr>
              <a:t>The treasurer is responsible for the preparation of monthly financial statements.  These should be presented to the church Board monthly and at Business meetings.  The business meeting reports should cover the financial activity for the year to date.  </a:t>
            </a:r>
          </a:p>
          <a:p>
            <a:endParaRPr lang="en-029" dirty="0"/>
          </a:p>
        </p:txBody>
      </p:sp>
    </p:spTree>
    <p:extLst>
      <p:ext uri="{BB962C8B-B14F-4D97-AF65-F5344CB8AC3E}">
        <p14:creationId xmlns:p14="http://schemas.microsoft.com/office/powerpoint/2010/main" val="415693226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Kilter</Template>
  <TotalTime>2592</TotalTime>
  <Words>633</Words>
  <Application>Microsoft Office PowerPoint</Application>
  <PresentationFormat>On-screen Show (4:3)</PresentationFormat>
  <Paragraphs>54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Kilter</vt:lpstr>
      <vt:lpstr>PowerPoint Presentation</vt:lpstr>
      <vt:lpstr>The Treasurer</vt:lpstr>
      <vt:lpstr>PowerPoint Presentation</vt:lpstr>
      <vt:lpstr>PowerPoint Presentation</vt:lpstr>
      <vt:lpstr>Functions: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Common Errors </vt:lpstr>
      <vt:lpstr>The Auditor </vt:lpstr>
      <vt:lpstr>Main Functions:</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Carson Greene</dc:creator>
  <cp:lastModifiedBy>Carson Greene</cp:lastModifiedBy>
  <cp:revision>8</cp:revision>
  <dcterms:created xsi:type="dcterms:W3CDTF">2012-09-14T20:18:40Z</dcterms:created>
  <dcterms:modified xsi:type="dcterms:W3CDTF">2014-01-06T22:38:29Z</dcterms:modified>
</cp:coreProperties>
</file>